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1ED4-2957-4050-BDAF-E8B329BCA55D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3B979-4F07-4C1A-8370-A74EB2299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17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1ED4-2957-4050-BDAF-E8B329BCA55D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3B979-4F07-4C1A-8370-A74EB2299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95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1ED4-2957-4050-BDAF-E8B329BCA55D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3B979-4F07-4C1A-8370-A74EB2299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21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1ED4-2957-4050-BDAF-E8B329BCA55D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3B979-4F07-4C1A-8370-A74EB2299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41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1ED4-2957-4050-BDAF-E8B329BCA55D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3B979-4F07-4C1A-8370-A74EB2299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684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1ED4-2957-4050-BDAF-E8B329BCA55D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3B979-4F07-4C1A-8370-A74EB2299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96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1ED4-2957-4050-BDAF-E8B329BCA55D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3B979-4F07-4C1A-8370-A74EB2299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081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1ED4-2957-4050-BDAF-E8B329BCA55D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3B979-4F07-4C1A-8370-A74EB2299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06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1ED4-2957-4050-BDAF-E8B329BCA55D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3B979-4F07-4C1A-8370-A74EB2299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69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1ED4-2957-4050-BDAF-E8B329BCA55D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3B979-4F07-4C1A-8370-A74EB2299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947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1ED4-2957-4050-BDAF-E8B329BCA55D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3B979-4F07-4C1A-8370-A74EB2299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1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E1ED4-2957-4050-BDAF-E8B329BCA55D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3B979-4F07-4C1A-8370-A74EB2299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70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33526" y="1"/>
            <a:ext cx="9134475" cy="6849319"/>
            <a:chOff x="9525" y="0"/>
            <a:chExt cx="9134475" cy="6849319"/>
          </a:xfrm>
        </p:grpSpPr>
        <p:pic>
          <p:nvPicPr>
            <p:cNvPr id="3" name="Picture 2" descr="Related imag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12" y="1000969"/>
              <a:ext cx="9131388" cy="5848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25" y="0"/>
              <a:ext cx="9124950" cy="1238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1465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00200" y="179529"/>
            <a:ext cx="8839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I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Numerical examples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676400" y="609600"/>
            <a:ext cx="8839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Calculate the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V- number for a fiber of core diameter 40</a:t>
            </a:r>
            <a:r>
              <a:rPr lang="el-G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&amp; RI of 1.55 and 1.50 respectively for its core &amp; cladding when a light of wavelength 1400nm is propagating. Also calculate the number of modes that the fiber can support for the propagation.</a:t>
            </a:r>
            <a:endParaRPr lang="en-I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1676400" y="2168604"/>
                <a:ext cx="8285018" cy="11079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just"/>
                <a:r>
                  <a:rPr lang="en-US" sz="22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Given: RI of Core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sz="2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sz="2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sz="2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𝟓𝟓</m:t>
                    </m:r>
                  </m:oMath>
                </a14:m>
                <a:r>
                  <a:rPr lang="en-US" sz="22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RI of cladding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sz="2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sz="2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sz="2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𝟓𝟎</m:t>
                    </m:r>
                    <m:r>
                      <a:rPr lang="en-US" sz="2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2200" b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 algn="just"/>
                <a:r>
                  <a:rPr lang="en-US" sz="22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Core diameter d = 40</a:t>
                </a:r>
                <a:r>
                  <a:rPr lang="el-GR" sz="22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μ</a:t>
                </a:r>
                <a:r>
                  <a:rPr lang="en-US" sz="22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m, wavelength of light </a:t>
                </a:r>
                <a:r>
                  <a:rPr lang="el-GR" sz="22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λ</a:t>
                </a:r>
                <a:r>
                  <a:rPr lang="en-US" sz="22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=1400nm.</a:t>
                </a:r>
                <a:r>
                  <a:rPr lang="en-IN" sz="22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lvl="0" algn="just"/>
                <a14:m>
                  <m:oMath xmlns:m="http://schemas.openxmlformats.org/officeDocument/2006/math">
                    <m:r>
                      <a:rPr lang="en-US" sz="2200" b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𝐕</m:t>
                    </m:r>
                  </m:oMath>
                </a14:m>
                <a:r>
                  <a:rPr lang="en-IN" sz="22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22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 &amp; N =?</a:t>
                </a:r>
                <a:endParaRPr lang="en-IN" sz="2200" b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168604"/>
                <a:ext cx="8285018" cy="1107996"/>
              </a:xfrm>
              <a:prstGeom prst="rect">
                <a:avLst/>
              </a:prstGeom>
              <a:blipFill rotWithShape="0">
                <a:blip r:embed="rId2"/>
                <a:stretch>
                  <a:fillRect l="-957" t="-3846" b="-9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/>
              <p:cNvSpPr/>
              <p:nvPr/>
            </p:nvSpPr>
            <p:spPr>
              <a:xfrm>
                <a:off x="1849582" y="3467349"/>
                <a:ext cx="8285018" cy="22413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just"/>
                <a:r>
                  <a:rPr lang="en-US" sz="22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V – Number is given by V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𝝅</m:t>
                        </m:r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𝒅</m:t>
                        </m:r>
                      </m:num>
                      <m:den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𝝀</m:t>
                        </m:r>
                      </m:den>
                    </m:f>
                    <m:d>
                      <m:dPr>
                        <m:ctrlP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𝑵𝑨</m:t>
                        </m:r>
                      </m:e>
                    </m:d>
                  </m:oMath>
                </a14:m>
                <a:r>
                  <a:rPr lang="en-US" sz="22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lvl="0" algn="just"/>
                <a:r>
                  <a:rPr lang="en-US" sz="22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𝝅</m:t>
                        </m:r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𝟒𝟎</m:t>
                        </m:r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22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𝟏𝟎</m:t>
                            </m:r>
                          </m:e>
                          <m:sup>
                            <m:r>
                              <a:rPr lang="en-US" sz="22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2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𝟔</m:t>
                            </m:r>
                          </m:sup>
                        </m:sSup>
                      </m:num>
                      <m:den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𝟏𝟒𝟎𝟎</m:t>
                        </m:r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22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𝟏𝟎</m:t>
                            </m:r>
                          </m:e>
                          <m:sup>
                            <m:r>
                              <a:rPr lang="en-US" sz="22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2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𝟗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sz="22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en-US" sz="22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2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𝒏</m:t>
                                </m:r>
                              </m:e>
                              <m:sub>
                                <m:r>
                                  <a:rPr lang="en-US" sz="22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sz="22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bSup>
                            <m:r>
                              <a:rPr lang="en-US" sz="22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−</m:t>
                            </m:r>
                            <m:sSubSup>
                              <m:sSubSupPr>
                                <m:ctrlPr>
                                  <a:rPr lang="en-US" sz="22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2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𝒏</m:t>
                                </m:r>
                              </m:e>
                              <m:sub>
                                <m:r>
                                  <a:rPr lang="en-US" sz="22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lang="en-US" sz="22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bSup>
                          </m:e>
                        </m:rad>
                      </m:e>
                    </m:d>
                  </m:oMath>
                </a14:m>
                <a:r>
                  <a:rPr lang="en-US" sz="22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89.76</a:t>
                </a:r>
                <a14:m>
                  <m:oMath xmlns:m="http://schemas.openxmlformats.org/officeDocument/2006/math">
                    <m:r>
                      <a:rPr lang="en-US" sz="2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ad>
                      <m:radPr>
                        <m:degHide m:val="on"/>
                        <m:ctrlP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2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2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  <m:r>
                                  <a:rPr lang="en-US" sz="22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a:rPr lang="en-US" sz="22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𝟓𝟓</m:t>
                                </m:r>
                              </m:e>
                            </m:d>
                          </m:e>
                          <m:sup>
                            <m:r>
                              <a:rPr lang="en-US" sz="22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− </m:t>
                        </m:r>
                        <m:sSup>
                          <m:sSupPr>
                            <m:ctrlPr>
                              <a:rPr lang="en-US" sz="22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2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  <m:r>
                                  <a:rPr lang="en-US" sz="22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a:rPr lang="en-US" sz="22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𝟓𝟎</m:t>
                                </m:r>
                              </m:e>
                            </m:d>
                          </m:e>
                          <m:sup>
                            <m:r>
                              <a:rPr lang="en-US" sz="22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endParaRPr lang="en-US" sz="2200" b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 algn="just"/>
                <a:r>
                  <a:rPr lang="en-US" sz="22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V = 35.05</a:t>
                </a:r>
              </a:p>
              <a:p>
                <a:pPr lvl="0" algn="just"/>
                <a:r>
                  <a:rPr lang="en-US" sz="22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 of Modes N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2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𝑽</m:t>
                            </m:r>
                          </m:e>
                          <m:sup>
                            <m:r>
                              <a:rPr lang="en-US" sz="22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  <m:r>
                      <a:rPr lang="en-US" sz="2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2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𝟑𝟓</m:t>
                            </m:r>
                            <m:r>
                              <a:rPr lang="en-US" sz="22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.</m:t>
                            </m:r>
                            <m:r>
                              <a:rPr lang="en-US" sz="22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𝟎𝟓</m:t>
                            </m:r>
                          </m:e>
                          <m:sup>
                            <m:r>
                              <a:rPr lang="en-US" sz="22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  <m:r>
                      <a:rPr lang="en-US" sz="2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𝟔𝟏𝟐</m:t>
                    </m:r>
                    <m:r>
                      <a:rPr lang="en-US" sz="2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sz="2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𝟓</m:t>
                    </m:r>
                  </m:oMath>
                </a14:m>
                <a:endParaRPr lang="en-US" sz="2200" b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582" y="3467349"/>
                <a:ext cx="8285018" cy="2241383"/>
              </a:xfrm>
              <a:prstGeom prst="rect">
                <a:avLst/>
              </a:prstGeom>
              <a:blipFill rotWithShape="0">
                <a:blip r:embed="rId3"/>
                <a:stretch>
                  <a:fillRect l="-956" b="-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/>
          <p:nvPr/>
        </p:nvSpPr>
        <p:spPr>
          <a:xfrm>
            <a:off x="2078182" y="5852265"/>
            <a:ext cx="828501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parameter is 35 &amp; the no of modes that fiber can support is 312</a:t>
            </a:r>
            <a:endParaRPr lang="en-IN" sz="22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961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00200" y="179529"/>
            <a:ext cx="8839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I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Numerical examples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676400" y="609601"/>
            <a:ext cx="8839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attenuation in optical fiber is 3.6dB/Km. What fraction of its initial intensity remain after 1.5Km</a:t>
            </a:r>
            <a:endParaRPr lang="en-I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1676400" y="1440598"/>
                <a:ext cx="8285018" cy="13092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just"/>
                <a:r>
                  <a:rPr lang="en-US" sz="22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Given: Attenuation coefficient </a:t>
                </a:r>
                <a:r>
                  <a:rPr lang="el-GR" sz="22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sz="22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3.6dB/Km.</a:t>
                </a:r>
              </a:p>
              <a:p>
                <a:pPr lvl="0" algn="just"/>
                <a:r>
                  <a:rPr lang="en-US" sz="22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Length of fiber L = 1.5K</a:t>
                </a:r>
              </a:p>
              <a:p>
                <a:pPr lvl="0" algn="just"/>
                <a:r>
                  <a:rPr lang="en-US" sz="22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Fractional intensity at the receiving end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2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22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𝒐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2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22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sz="22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=? </a:t>
                </a:r>
                <a:endParaRPr lang="en-IN" sz="2200" b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1440598"/>
                <a:ext cx="8285018" cy="1309269"/>
              </a:xfrm>
              <a:prstGeom prst="rect">
                <a:avLst/>
              </a:prstGeom>
              <a:blipFill rotWithShape="0">
                <a:blip r:embed="rId2"/>
                <a:stretch>
                  <a:fillRect l="-957" t="-2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/>
              <p:cNvSpPr/>
              <p:nvPr/>
            </p:nvSpPr>
            <p:spPr>
              <a:xfrm>
                <a:off x="1752600" y="2667000"/>
                <a:ext cx="8285018" cy="22516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just">
                  <a:lnSpc>
                    <a:spcPct val="200000"/>
                  </a:lnSpc>
                </a:pPr>
                <a:r>
                  <a:rPr lang="en-US" sz="22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Attenuation coefficient </a:t>
                </a:r>
                <a14:m>
                  <m:oMath xmlns:m="http://schemas.openxmlformats.org/officeDocument/2006/math">
                    <m:r>
                      <a:rPr lang="en-US" sz="2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𝜶</m:t>
                    </m:r>
                    <m:r>
                      <a:rPr lang="en-US" sz="2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=− </m:t>
                    </m:r>
                    <m:f>
                      <m:fPr>
                        <m:ctrlP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𝟏𝟎</m:t>
                        </m:r>
                      </m:num>
                      <m:den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𝑳</m:t>
                        </m:r>
                      </m:den>
                    </m:f>
                    <m:func>
                      <m:funcPr>
                        <m:ctrlP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𝟏𝟎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22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2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2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22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2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22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  <m:r>
                      <a:rPr lang="en-US" sz="2200" b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r>
                  <a:rPr lang="en-US" sz="22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200" b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−</m:t>
                    </m:r>
                    <m:f>
                      <m:fPr>
                        <m:ctrlP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𝜶</m:t>
                        </m:r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𝑳</m:t>
                        </m:r>
                      </m:num>
                      <m:den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𝟏𝟎</m:t>
                        </m:r>
                      </m:den>
                    </m:f>
                    <m:r>
                      <a:rPr lang="en-US" sz="2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</m:t>
                    </m:r>
                    <m:func>
                      <m:funcPr>
                        <m:ctrlP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𝟏𝟎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22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2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2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22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2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22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sz="2200" b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200000"/>
                  </a:lnSpc>
                </a:pPr>
                <a:r>
                  <a:rPr lang="en-US" sz="22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	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2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22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𝒐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2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22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sz="22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𝟏𝟎</m:t>
                        </m:r>
                      </m:e>
                      <m:sup>
                        <m:d>
                          <m:dPr>
                            <m:ctrlPr>
                              <a:rPr lang="en-US" sz="22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200" b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2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fPr>
                              <m:num>
                                <m:r>
                                  <a:rPr lang="en-US" sz="22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  <a:sym typeface="Wingdings" panose="05000000000000000000" pitchFamily="2" charset="2"/>
                                  </a:rPr>
                                  <m:t>𝜶</m:t>
                                </m:r>
                                <m:r>
                                  <a:rPr lang="en-US" sz="22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  <a:sym typeface="Wingdings" panose="05000000000000000000" pitchFamily="2" charset="2"/>
                                  </a:rPr>
                                  <m:t>𝑳</m:t>
                                </m:r>
                              </m:num>
                              <m:den>
                                <m:r>
                                  <a:rPr lang="en-US" sz="22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" panose="05000000000000000000" pitchFamily="2" charset="2"/>
                                  </a:rPr>
                                  <m:t>𝟏𝟎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r>
                  <a:rPr lang="en-IN" sz="22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𝟏𝟎</m:t>
                        </m:r>
                      </m:e>
                      <m:sup>
                        <m:d>
                          <m:dPr>
                            <m:ctrlPr>
                              <a:rPr lang="en-US" sz="22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200" b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2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fPr>
                              <m:num>
                                <m:r>
                                  <a:rPr lang="en-US" sz="22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  <a:sym typeface="Wingdings" panose="05000000000000000000" pitchFamily="2" charset="2"/>
                                  </a:rPr>
                                  <m:t>𝟑</m:t>
                                </m:r>
                                <m:r>
                                  <a:rPr lang="en-US" sz="22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  <a:sym typeface="Wingdings" panose="05000000000000000000" pitchFamily="2" charset="2"/>
                                  </a:rPr>
                                  <m:t>.</m:t>
                                </m:r>
                                <m:r>
                                  <a:rPr lang="en-US" sz="22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  <a:sym typeface="Wingdings" panose="05000000000000000000" pitchFamily="2" charset="2"/>
                                  </a:rPr>
                                  <m:t>𝟔</m:t>
                                </m:r>
                                <m:r>
                                  <a:rPr lang="en-US" sz="22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  <a:sym typeface="Wingdings" panose="05000000000000000000" pitchFamily="2" charset="2"/>
                                  </a:rPr>
                                  <m:t>×</m:t>
                                </m:r>
                                <m:r>
                                  <a:rPr lang="en-US" sz="22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  <a:sym typeface="Wingdings" panose="05000000000000000000" pitchFamily="2" charset="2"/>
                                  </a:rPr>
                                  <m:t>𝟏</m:t>
                                </m:r>
                                <m:r>
                                  <a:rPr lang="en-US" sz="22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  <a:sym typeface="Wingdings" panose="05000000000000000000" pitchFamily="2" charset="2"/>
                                  </a:rPr>
                                  <m:t>.</m:t>
                                </m:r>
                                <m:r>
                                  <a:rPr lang="en-US" sz="22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  <a:sym typeface="Wingdings" panose="05000000000000000000" pitchFamily="2" charset="2"/>
                                  </a:rPr>
                                  <m:t>𝟓</m:t>
                                </m:r>
                              </m:num>
                              <m:den>
                                <m:r>
                                  <a:rPr lang="en-US" sz="22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" panose="05000000000000000000" pitchFamily="2" charset="2"/>
                                  </a:rPr>
                                  <m:t>𝟏𝟎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r>
                  <a:rPr lang="en-IN" sz="22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𝟏𝟎</m:t>
                        </m:r>
                      </m:e>
                      <m:sup>
                        <m:d>
                          <m:dPr>
                            <m:ctrlPr>
                              <a:rPr lang="en-US" sz="22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200" b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a:rPr lang="en-US" sz="22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𝟎</m:t>
                            </m:r>
                            <m:r>
                              <a:rPr lang="en-US" sz="22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.</m:t>
                            </m:r>
                            <m:r>
                              <a:rPr lang="en-US" sz="22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𝟓𝟒</m:t>
                            </m:r>
                          </m:e>
                        </m:d>
                      </m:sup>
                    </m:sSup>
                  </m:oMath>
                </a14:m>
                <a:r>
                  <a:rPr lang="en-IN" sz="22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=0.29</a:t>
                </a:r>
                <a:endParaRPr lang="en-IN" sz="2200" b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667000"/>
                <a:ext cx="8285018" cy="2251642"/>
              </a:xfrm>
              <a:prstGeom prst="rect">
                <a:avLst/>
              </a:prstGeom>
              <a:blipFill rotWithShape="0">
                <a:blip r:embed="rId3"/>
                <a:stretch>
                  <a:fillRect l="-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/>
          <p:nvPr/>
        </p:nvSpPr>
        <p:spPr>
          <a:xfrm>
            <a:off x="2078182" y="5181601"/>
            <a:ext cx="828501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the receiving end 29% of its initial intensity is received.</a:t>
            </a:r>
            <a:endParaRPr lang="en-IN" sz="22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904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93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1" y="548640"/>
            <a:ext cx="5186601" cy="3566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1676400" y="76201"/>
            <a:ext cx="8991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 of point to point </a:t>
            </a:r>
            <a:r>
              <a:rPr lang="en-IN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fiber</a:t>
            </a: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optic communication system: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1600200" y="4038600"/>
            <a:ext cx="8991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microphone in the telephone receiver converts voice in to equivalent </a:t>
            </a:r>
            <a:r>
              <a:rPr lang="en-IN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electrical signals.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signals are converted in to digital signals using a coder.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transmitter consisting of a semiconductor diode laser which emits light according to the digital binary input. The light emitted from the laser source is launched on the optical </a:t>
            </a:r>
            <a:r>
              <a:rPr lang="en-IN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fiber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78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93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676400" y="3810000"/>
            <a:ext cx="8839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in the form of light can be transmitted over large distances. If necessary, repeaters can be used. A  </a:t>
            </a: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repeater, </a:t>
            </a: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receives the signal and amplifies it and transmit again. 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the receiving end the photodiode convert the received light in to equivalent binary electrical signals</a:t>
            </a: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764" y="195416"/>
            <a:ext cx="4719637" cy="3538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388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93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1676400" y="3886200"/>
            <a:ext cx="8839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decoder converts binary electrical signal in to </a:t>
            </a:r>
            <a:r>
              <a:rPr lang="en-IN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</a:t>
            </a: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electrical signals. 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loud speaker in the handset produces sound waves to convey the voice information.</a:t>
            </a:r>
            <a:endParaRPr lang="en-US" sz="2400" b="1" dirty="0"/>
          </a:p>
        </p:txBody>
      </p:sp>
      <p:pic>
        <p:nvPicPr>
          <p:cNvPr id="6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764" y="347816"/>
            <a:ext cx="4719637" cy="3538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269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93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524000" y="789087"/>
            <a:ext cx="88392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IN" sz="28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Advantages(Merits) of optical communication system</a:t>
            </a:r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Optical </a:t>
            </a:r>
            <a:r>
              <a:rPr lang="en-IN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fibers</a:t>
            </a: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can carry very large amount of information, whose frequencies are spread over a large bandwidth.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 used for making the optical </a:t>
            </a:r>
            <a:r>
              <a:rPr lang="en-IN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fibers</a:t>
            </a: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available in low cost.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Because of their compactness and lightweight, optical </a:t>
            </a:r>
            <a:r>
              <a:rPr lang="en-IN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fibers</a:t>
            </a: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much </a:t>
            </a: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easier to </a:t>
            </a: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transport.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Since the signal is optical, there is no short circuit happen as it could be in the case of electrical signal (wire).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091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93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524000" y="789087"/>
            <a:ext cx="883920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200000"/>
              </a:lnSpc>
            </a:pPr>
            <a:r>
              <a:rPr lang="en-IN" sz="28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Limitations(demerits) of optical communication system</a:t>
            </a:r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Splicing is a skilful task.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escalation of maintenance cost.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loss of signal is become considerable one when we bent the </a:t>
            </a:r>
            <a:r>
              <a:rPr lang="en-IN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fibers</a:t>
            </a: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into beyond critical bending.</a:t>
            </a:r>
          </a:p>
        </p:txBody>
      </p:sp>
    </p:spTree>
    <p:extLst>
      <p:ext uri="{BB962C8B-B14F-4D97-AF65-F5344CB8AC3E}">
        <p14:creationId xmlns:p14="http://schemas.microsoft.com/office/powerpoint/2010/main" val="1281676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00200" y="217031"/>
            <a:ext cx="8839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200000"/>
              </a:lnSpc>
            </a:pPr>
            <a:r>
              <a:rPr lang="en-I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Numerical examples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752600" y="762000"/>
                <a:ext cx="8839200" cy="120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just"/>
                <a:r>
                  <a:rPr lang="en-IN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An optic fiber of RI 1.50 is to be clad to ensure TIR that will contain light travelling with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𝟓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en-IN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the fiber axis. What minimum RI is allowed for the cladding?</a:t>
                </a: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762000"/>
                <a:ext cx="8839200" cy="1208664"/>
              </a:xfrm>
              <a:prstGeom prst="rect">
                <a:avLst/>
              </a:prstGeom>
              <a:blipFill rotWithShape="0">
                <a:blip r:embed="rId2"/>
                <a:stretch>
                  <a:fillRect l="-1103" t="-4040" r="-103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1925782" y="1981200"/>
                <a:ext cx="8285018" cy="11156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just"/>
                <a:r>
                  <a:rPr lang="en-US" sz="22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Given: RI of Core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IN" sz="22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1.5</a:t>
                </a:r>
              </a:p>
              <a:p>
                <a:pPr lvl="0" algn="just"/>
                <a:r>
                  <a:rPr lang="en-IN" sz="22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light rays are travelling with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𝟓</m:t>
                        </m:r>
                      </m:e>
                      <m:sup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en-IN" sz="22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wrt </a:t>
                </a:r>
                <a:r>
                  <a:rPr lang="en-IN" sz="22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fiber </a:t>
                </a:r>
                <a:r>
                  <a:rPr lang="en-IN" sz="22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axis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sz="2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sSup>
                      <m:sSupPr>
                        <m:ctrlP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𝟓</m:t>
                        </m:r>
                      </m:e>
                      <m:sup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p>
                    </m:sSup>
                  </m:oMath>
                </a14:m>
                <a:endParaRPr lang="en-IN" sz="2200" b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 algn="just"/>
                <a:r>
                  <a:rPr lang="en-IN" sz="22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RI OF cladding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IN" sz="22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IN" sz="22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782" y="1981200"/>
                <a:ext cx="8285018" cy="1115690"/>
              </a:xfrm>
              <a:prstGeom prst="rect">
                <a:avLst/>
              </a:prstGeom>
              <a:blipFill rotWithShape="0">
                <a:blip r:embed="rId3"/>
                <a:stretch>
                  <a:fillRect l="-957" t="-3825" b="-10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4191001" y="2819400"/>
            <a:ext cx="6035675" cy="1537960"/>
            <a:chOff x="1287462" y="2978216"/>
            <a:chExt cx="6645275" cy="1537960"/>
          </a:xfrm>
        </p:grpSpPr>
        <p:grpSp>
          <p:nvGrpSpPr>
            <p:cNvPr id="7" name="Group 134"/>
            <p:cNvGrpSpPr>
              <a:grpSpLocks noChangeAspect="1"/>
            </p:cNvGrpSpPr>
            <p:nvPr/>
          </p:nvGrpSpPr>
          <p:grpSpPr bwMode="auto">
            <a:xfrm>
              <a:off x="1287462" y="3087426"/>
              <a:ext cx="6645275" cy="1428750"/>
              <a:chOff x="720" y="1380"/>
              <a:chExt cx="10466" cy="2250"/>
            </a:xfrm>
          </p:grpSpPr>
          <p:sp>
            <p:nvSpPr>
              <p:cNvPr id="20" name="AutoShape 164"/>
              <p:cNvSpPr>
                <a:spLocks noChangeAspect="1" noChangeArrowheads="1" noTextEdit="1"/>
              </p:cNvSpPr>
              <p:nvPr/>
            </p:nvSpPr>
            <p:spPr bwMode="auto">
              <a:xfrm>
                <a:off x="720" y="1380"/>
                <a:ext cx="10466" cy="22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AutoShape 150"/>
              <p:cNvSpPr>
                <a:spLocks noChangeShapeType="1"/>
              </p:cNvSpPr>
              <p:nvPr/>
            </p:nvSpPr>
            <p:spPr bwMode="auto">
              <a:xfrm>
                <a:off x="3363" y="1559"/>
                <a:ext cx="6781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AutoShape 149"/>
              <p:cNvSpPr>
                <a:spLocks noChangeShapeType="1"/>
              </p:cNvSpPr>
              <p:nvPr/>
            </p:nvSpPr>
            <p:spPr bwMode="auto">
              <a:xfrm>
                <a:off x="3374" y="1724"/>
                <a:ext cx="6781" cy="2"/>
              </a:xfrm>
              <a:prstGeom prst="straightConnector1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AutoShape 148"/>
              <p:cNvSpPr>
                <a:spLocks noChangeShapeType="1"/>
              </p:cNvSpPr>
              <p:nvPr/>
            </p:nvSpPr>
            <p:spPr bwMode="auto">
              <a:xfrm>
                <a:off x="3374" y="3315"/>
                <a:ext cx="6781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AutoShape 147"/>
              <p:cNvSpPr>
                <a:spLocks noChangeShapeType="1"/>
              </p:cNvSpPr>
              <p:nvPr/>
            </p:nvSpPr>
            <p:spPr bwMode="auto">
              <a:xfrm>
                <a:off x="3363" y="3479"/>
                <a:ext cx="6781" cy="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AutoShape 146"/>
              <p:cNvSpPr>
                <a:spLocks noChangeShapeType="1"/>
              </p:cNvSpPr>
              <p:nvPr/>
            </p:nvSpPr>
            <p:spPr bwMode="auto">
              <a:xfrm>
                <a:off x="2321" y="2490"/>
                <a:ext cx="7760" cy="1"/>
              </a:xfrm>
              <a:prstGeom prst="straightConnector1">
                <a:avLst/>
              </a:prstGeom>
              <a:noFill/>
              <a:ln w="3175">
                <a:solidFill>
                  <a:srgbClr val="000000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AutoShape 140"/>
              <p:cNvSpPr>
                <a:spLocks noChangeShapeType="1"/>
              </p:cNvSpPr>
              <p:nvPr/>
            </p:nvSpPr>
            <p:spPr bwMode="auto">
              <a:xfrm flipV="1">
                <a:off x="3374" y="1726"/>
                <a:ext cx="2446" cy="795"/>
              </a:xfrm>
              <a:prstGeom prst="straightConnector1">
                <a:avLst/>
              </a:prstGeom>
              <a:noFill/>
              <a:ln w="2222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AutoShape 139"/>
              <p:cNvSpPr>
                <a:spLocks noChangeShapeType="1"/>
              </p:cNvSpPr>
              <p:nvPr/>
            </p:nvSpPr>
            <p:spPr bwMode="auto">
              <a:xfrm>
                <a:off x="5820" y="1739"/>
                <a:ext cx="1687" cy="363"/>
              </a:xfrm>
              <a:prstGeom prst="straightConnector1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AutoShape 135"/>
              <p:cNvSpPr>
                <a:spLocks noChangeShapeType="1"/>
              </p:cNvSpPr>
              <p:nvPr/>
            </p:nvSpPr>
            <p:spPr bwMode="auto">
              <a:xfrm>
                <a:off x="5774" y="1536"/>
                <a:ext cx="1" cy="90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Rectangle 8"/>
                <p:cNvSpPr/>
                <p:nvPr/>
              </p:nvSpPr>
              <p:spPr>
                <a:xfrm>
                  <a:off x="6934200" y="3276600"/>
                  <a:ext cx="416235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1" i="1">
                                <a:latin typeface="Cambria Math"/>
                              </a:rPr>
                              <m:t>𝒏</m:t>
                            </m:r>
                          </m:e>
                          <m:sub>
                            <m:r>
                              <a:rPr lang="en-US" sz="1100" b="1" i="1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4200" y="3276600"/>
                  <a:ext cx="416235" cy="2616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Rectangle 9"/>
                <p:cNvSpPr/>
                <p:nvPr/>
              </p:nvSpPr>
              <p:spPr>
                <a:xfrm>
                  <a:off x="6928899" y="3124200"/>
                  <a:ext cx="398021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1" i="1">
                                <a:latin typeface="Cambria Math"/>
                              </a:rPr>
                              <m:t>𝒏</m:t>
                            </m:r>
                          </m:e>
                          <m:sub>
                            <m:r>
                              <a:rPr lang="en-US" sz="1000" b="1" i="1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8899" y="3124200"/>
                  <a:ext cx="398021" cy="24622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ectangle 10"/>
            <p:cNvSpPr/>
            <p:nvPr/>
          </p:nvSpPr>
          <p:spPr>
            <a:xfrm>
              <a:off x="6553200" y="3276600"/>
              <a:ext cx="5585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1200" b="1" dirty="0">
                  <a:latin typeface="Times New Roman" panose="02020603050405020304" pitchFamily="18" charset="0"/>
                  <a:ea typeface="Times New Roman" pitchFamily="18" charset="0"/>
                  <a:cs typeface="Times New Roman" panose="02020603050405020304" pitchFamily="18" charset="0"/>
                </a:rPr>
                <a:t>Core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428805" y="3124200"/>
              <a:ext cx="789266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50" b="1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Cladding</a:t>
              </a:r>
              <a:endPara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097099" y="3124200"/>
              <a:ext cx="310977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50" b="1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495800" y="2978216"/>
              <a:ext cx="30744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 b="1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Rectangle 14"/>
                <p:cNvSpPr/>
                <p:nvPr/>
              </p:nvSpPr>
              <p:spPr>
                <a:xfrm>
                  <a:off x="4092460" y="3359216"/>
                  <a:ext cx="802537" cy="26545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𝜽</m:t>
                        </m:r>
                        <m:r>
                          <a:rPr lang="en-US" altLang="en-US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en-US" sz="11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11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𝟖𝟓</m:t>
                            </m:r>
                          </m:e>
                          <m:sup>
                            <m:r>
                              <a:rPr lang="en-US" altLang="en-US" sz="11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sup>
                        </m:sSup>
                      </m:oMath>
                    </m:oMathPara>
                  </a14:m>
                  <a:endParaRPr lang="en-US" altLang="en-US" sz="11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2460" y="3359216"/>
                  <a:ext cx="802537" cy="26545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Freeform 137"/>
            <p:cNvSpPr>
              <a:spLocks/>
            </p:cNvSpPr>
            <p:nvPr/>
          </p:nvSpPr>
          <p:spPr bwMode="auto">
            <a:xfrm>
              <a:off x="4340210" y="3359196"/>
              <a:ext cx="155590" cy="98369"/>
            </a:xfrm>
            <a:custGeom>
              <a:avLst/>
              <a:gdLst>
                <a:gd name="T0" fmla="*/ 23 w 158"/>
                <a:gd name="T1" fmla="*/ 0 h 480"/>
                <a:gd name="T2" fmla="*/ 23 w 158"/>
                <a:gd name="T3" fmla="*/ 314 h 480"/>
                <a:gd name="T4" fmla="*/ 158 w 158"/>
                <a:gd name="T5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480">
                  <a:moveTo>
                    <a:pt x="23" y="0"/>
                  </a:moveTo>
                  <a:cubicBezTo>
                    <a:pt x="11" y="117"/>
                    <a:pt x="0" y="234"/>
                    <a:pt x="23" y="314"/>
                  </a:cubicBezTo>
                  <a:cubicBezTo>
                    <a:pt x="46" y="394"/>
                    <a:pt x="136" y="452"/>
                    <a:pt x="158" y="48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Freeform 137"/>
            <p:cNvSpPr>
              <a:spLocks/>
            </p:cNvSpPr>
            <p:nvPr/>
          </p:nvSpPr>
          <p:spPr bwMode="auto">
            <a:xfrm rot="18698382" flipH="1">
              <a:off x="3317514" y="3695283"/>
              <a:ext cx="85711" cy="89508"/>
            </a:xfrm>
            <a:custGeom>
              <a:avLst/>
              <a:gdLst>
                <a:gd name="T0" fmla="*/ 23 w 158"/>
                <a:gd name="T1" fmla="*/ 0 h 480"/>
                <a:gd name="T2" fmla="*/ 23 w 158"/>
                <a:gd name="T3" fmla="*/ 314 h 480"/>
                <a:gd name="T4" fmla="*/ 158 w 158"/>
                <a:gd name="T5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480">
                  <a:moveTo>
                    <a:pt x="23" y="0"/>
                  </a:moveTo>
                  <a:cubicBezTo>
                    <a:pt x="11" y="117"/>
                    <a:pt x="0" y="234"/>
                    <a:pt x="23" y="314"/>
                  </a:cubicBezTo>
                  <a:cubicBezTo>
                    <a:pt x="46" y="394"/>
                    <a:pt x="136" y="452"/>
                    <a:pt x="158" y="48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Rectangle 17"/>
                <p:cNvSpPr/>
                <p:nvPr/>
              </p:nvSpPr>
              <p:spPr>
                <a:xfrm>
                  <a:off x="3133178" y="3435416"/>
                  <a:ext cx="685701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l-GR" altLang="en-US" sz="1400" i="1" dirty="0"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Θ</a:t>
                  </a:r>
                  <a:r>
                    <a:rPr lang="en-US" altLang="en-US" sz="1000" b="1" i="1" dirty="0"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1 =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en-US" sz="10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en-US" sz="10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𝟓</m:t>
                          </m:r>
                        </m:e>
                        <m:sup>
                          <m:r>
                            <a:rPr lang="en-US" altLang="en-US" sz="10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</m:t>
                          </m:r>
                        </m:sup>
                      </m:sSup>
                    </m:oMath>
                  </a14:m>
                  <a:endParaRPr lang="en-US" alt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3178" y="3435416"/>
                  <a:ext cx="685701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941" t="-400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Rectangle 18"/>
            <p:cNvSpPr/>
            <p:nvPr/>
          </p:nvSpPr>
          <p:spPr>
            <a:xfrm>
              <a:off x="2743200" y="3810000"/>
              <a:ext cx="31627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/>
              <p:cNvSpPr/>
              <p:nvPr/>
            </p:nvSpPr>
            <p:spPr>
              <a:xfrm>
                <a:off x="2078182" y="4419601"/>
                <a:ext cx="8285018" cy="18004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just"/>
                <a:r>
                  <a:rPr lang="en-US" sz="22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ray travelling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𝟓</m:t>
                        </m:r>
                      </m:e>
                      <m:sup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en-US" sz="22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will have min angle of incidence and those with lesser angle, have still greater angle of incidence. To calculate minimum RI allowed for cladding, one has to apply Snell’s Law. </a:t>
                </a:r>
              </a:p>
              <a:p>
                <a:pPr lvl="0" algn="just"/>
                <a:r>
                  <a:rPr lang="en-US" sz="22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us assume this ray, travelling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𝟓</m:t>
                        </m:r>
                      </m:e>
                      <m:sup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en-IN" sz="2200" b="1" dirty="0" err="1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wrt</a:t>
                </a:r>
                <a:r>
                  <a:rPr lang="en-IN" sz="22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fiber axis, grazes the core – clad interface  </a:t>
                </a:r>
              </a:p>
            </p:txBody>
          </p:sp>
        </mc:Choice>
        <mc:Fallback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182" y="4419601"/>
                <a:ext cx="8285018" cy="1800493"/>
              </a:xfrm>
              <a:prstGeom prst="rect">
                <a:avLst/>
              </a:prstGeom>
              <a:blipFill rotWithShape="0">
                <a:blip r:embed="rId8"/>
                <a:stretch>
                  <a:fillRect l="-957" t="-1695" r="-957" b="-6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AutoShape 139"/>
          <p:cNvSpPr>
            <a:spLocks noChangeShapeType="1"/>
          </p:cNvSpPr>
          <p:nvPr/>
        </p:nvSpPr>
        <p:spPr bwMode="auto">
          <a:xfrm>
            <a:off x="7086600" y="3124200"/>
            <a:ext cx="972882" cy="0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980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00200" y="217031"/>
            <a:ext cx="8839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200000"/>
              </a:lnSpc>
            </a:pPr>
            <a:r>
              <a:rPr lang="en-I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Numerical examples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752600" y="762000"/>
                <a:ext cx="8839200" cy="120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just"/>
                <a:r>
                  <a:rPr lang="en-IN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An optic fiber of RI 1.50 is to be clad to ensure TIR that will contain light travelling with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𝟓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en-IN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the fiber axis. What minimum RI is allowed for the cladding?</a:t>
                </a: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762000"/>
                <a:ext cx="8839200" cy="1208664"/>
              </a:xfrm>
              <a:prstGeom prst="rect">
                <a:avLst/>
              </a:prstGeom>
              <a:blipFill rotWithShape="0">
                <a:blip r:embed="rId2"/>
                <a:stretch>
                  <a:fillRect l="-1103" t="-4040" r="-103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4726771" y="1814840"/>
            <a:ext cx="6035675" cy="1537960"/>
            <a:chOff x="1287462" y="2978216"/>
            <a:chExt cx="6645275" cy="1537960"/>
          </a:xfrm>
        </p:grpSpPr>
        <p:grpSp>
          <p:nvGrpSpPr>
            <p:cNvPr id="7" name="Group 134"/>
            <p:cNvGrpSpPr>
              <a:grpSpLocks noChangeAspect="1"/>
            </p:cNvGrpSpPr>
            <p:nvPr/>
          </p:nvGrpSpPr>
          <p:grpSpPr bwMode="auto">
            <a:xfrm>
              <a:off x="1287462" y="3087426"/>
              <a:ext cx="6645275" cy="1428750"/>
              <a:chOff x="720" y="1380"/>
              <a:chExt cx="10466" cy="2250"/>
            </a:xfrm>
          </p:grpSpPr>
          <p:sp>
            <p:nvSpPr>
              <p:cNvPr id="20" name="AutoShape 164"/>
              <p:cNvSpPr>
                <a:spLocks noChangeAspect="1" noChangeArrowheads="1" noTextEdit="1"/>
              </p:cNvSpPr>
              <p:nvPr/>
            </p:nvSpPr>
            <p:spPr bwMode="auto">
              <a:xfrm>
                <a:off x="720" y="1380"/>
                <a:ext cx="10466" cy="22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AutoShape 150"/>
              <p:cNvSpPr>
                <a:spLocks noChangeShapeType="1"/>
              </p:cNvSpPr>
              <p:nvPr/>
            </p:nvSpPr>
            <p:spPr bwMode="auto">
              <a:xfrm>
                <a:off x="3363" y="1559"/>
                <a:ext cx="6781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AutoShape 149"/>
              <p:cNvSpPr>
                <a:spLocks noChangeShapeType="1"/>
              </p:cNvSpPr>
              <p:nvPr/>
            </p:nvSpPr>
            <p:spPr bwMode="auto">
              <a:xfrm>
                <a:off x="3374" y="1724"/>
                <a:ext cx="6781" cy="2"/>
              </a:xfrm>
              <a:prstGeom prst="straightConnector1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AutoShape 148"/>
              <p:cNvSpPr>
                <a:spLocks noChangeShapeType="1"/>
              </p:cNvSpPr>
              <p:nvPr/>
            </p:nvSpPr>
            <p:spPr bwMode="auto">
              <a:xfrm>
                <a:off x="3374" y="3315"/>
                <a:ext cx="6781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AutoShape 147"/>
              <p:cNvSpPr>
                <a:spLocks noChangeShapeType="1"/>
              </p:cNvSpPr>
              <p:nvPr/>
            </p:nvSpPr>
            <p:spPr bwMode="auto">
              <a:xfrm>
                <a:off x="3363" y="3479"/>
                <a:ext cx="6781" cy="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AutoShape 146"/>
              <p:cNvSpPr>
                <a:spLocks noChangeShapeType="1"/>
              </p:cNvSpPr>
              <p:nvPr/>
            </p:nvSpPr>
            <p:spPr bwMode="auto">
              <a:xfrm>
                <a:off x="2321" y="2490"/>
                <a:ext cx="7760" cy="1"/>
              </a:xfrm>
              <a:prstGeom prst="straightConnector1">
                <a:avLst/>
              </a:prstGeom>
              <a:noFill/>
              <a:ln w="3175">
                <a:solidFill>
                  <a:srgbClr val="000000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AutoShape 140"/>
              <p:cNvSpPr>
                <a:spLocks noChangeShapeType="1"/>
              </p:cNvSpPr>
              <p:nvPr/>
            </p:nvSpPr>
            <p:spPr bwMode="auto">
              <a:xfrm flipV="1">
                <a:off x="3374" y="1726"/>
                <a:ext cx="2446" cy="795"/>
              </a:xfrm>
              <a:prstGeom prst="straightConnector1">
                <a:avLst/>
              </a:prstGeom>
              <a:noFill/>
              <a:ln w="2222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AutoShape 139"/>
              <p:cNvSpPr>
                <a:spLocks noChangeShapeType="1"/>
              </p:cNvSpPr>
              <p:nvPr/>
            </p:nvSpPr>
            <p:spPr bwMode="auto">
              <a:xfrm>
                <a:off x="5820" y="1739"/>
                <a:ext cx="1687" cy="363"/>
              </a:xfrm>
              <a:prstGeom prst="straightConnector1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AutoShape 135"/>
              <p:cNvSpPr>
                <a:spLocks noChangeShapeType="1"/>
              </p:cNvSpPr>
              <p:nvPr/>
            </p:nvSpPr>
            <p:spPr bwMode="auto">
              <a:xfrm>
                <a:off x="5774" y="1536"/>
                <a:ext cx="1" cy="90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Rectangle 8"/>
                <p:cNvSpPr/>
                <p:nvPr/>
              </p:nvSpPr>
              <p:spPr>
                <a:xfrm>
                  <a:off x="6934200" y="3276600"/>
                  <a:ext cx="416235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1" i="1">
                                <a:latin typeface="Cambria Math"/>
                              </a:rPr>
                              <m:t>𝒏</m:t>
                            </m:r>
                          </m:e>
                          <m:sub>
                            <m:r>
                              <a:rPr lang="en-US" sz="1100" b="1" i="1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4200" y="3276600"/>
                  <a:ext cx="416235" cy="2616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Rectangle 9"/>
                <p:cNvSpPr/>
                <p:nvPr/>
              </p:nvSpPr>
              <p:spPr>
                <a:xfrm>
                  <a:off x="6928899" y="3124200"/>
                  <a:ext cx="398021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1" i="1">
                                <a:latin typeface="Cambria Math"/>
                              </a:rPr>
                              <m:t>𝒏</m:t>
                            </m:r>
                          </m:e>
                          <m:sub>
                            <m:r>
                              <a:rPr lang="en-US" sz="1000" b="1" i="1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8899" y="3124200"/>
                  <a:ext cx="398021" cy="24622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ectangle 10"/>
            <p:cNvSpPr/>
            <p:nvPr/>
          </p:nvSpPr>
          <p:spPr>
            <a:xfrm>
              <a:off x="6553200" y="3276600"/>
              <a:ext cx="5585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1200" b="1" dirty="0">
                  <a:latin typeface="Times New Roman" panose="02020603050405020304" pitchFamily="18" charset="0"/>
                  <a:ea typeface="Times New Roman" pitchFamily="18" charset="0"/>
                  <a:cs typeface="Times New Roman" panose="02020603050405020304" pitchFamily="18" charset="0"/>
                </a:rPr>
                <a:t>Core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428805" y="3124200"/>
              <a:ext cx="789266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50" b="1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Cladding</a:t>
              </a:r>
              <a:endPara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097099" y="3124200"/>
              <a:ext cx="310977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50" b="1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495800" y="2978216"/>
              <a:ext cx="30744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 b="1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Rectangle 14"/>
                <p:cNvSpPr/>
                <p:nvPr/>
              </p:nvSpPr>
              <p:spPr>
                <a:xfrm>
                  <a:off x="4092460" y="3359216"/>
                  <a:ext cx="802537" cy="26545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𝜽</m:t>
                        </m:r>
                        <m:r>
                          <a:rPr lang="en-US" altLang="en-US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en-US" sz="11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11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𝟖𝟓</m:t>
                            </m:r>
                          </m:e>
                          <m:sup>
                            <m:r>
                              <a:rPr lang="en-US" altLang="en-US" sz="11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sup>
                        </m:sSup>
                      </m:oMath>
                    </m:oMathPara>
                  </a14:m>
                  <a:endParaRPr lang="en-US" altLang="en-US" sz="11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2460" y="3359216"/>
                  <a:ext cx="802537" cy="26545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Freeform 137"/>
            <p:cNvSpPr>
              <a:spLocks/>
            </p:cNvSpPr>
            <p:nvPr/>
          </p:nvSpPr>
          <p:spPr bwMode="auto">
            <a:xfrm>
              <a:off x="4340210" y="3359196"/>
              <a:ext cx="155590" cy="98369"/>
            </a:xfrm>
            <a:custGeom>
              <a:avLst/>
              <a:gdLst>
                <a:gd name="T0" fmla="*/ 23 w 158"/>
                <a:gd name="T1" fmla="*/ 0 h 480"/>
                <a:gd name="T2" fmla="*/ 23 w 158"/>
                <a:gd name="T3" fmla="*/ 314 h 480"/>
                <a:gd name="T4" fmla="*/ 158 w 158"/>
                <a:gd name="T5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480">
                  <a:moveTo>
                    <a:pt x="23" y="0"/>
                  </a:moveTo>
                  <a:cubicBezTo>
                    <a:pt x="11" y="117"/>
                    <a:pt x="0" y="234"/>
                    <a:pt x="23" y="314"/>
                  </a:cubicBezTo>
                  <a:cubicBezTo>
                    <a:pt x="46" y="394"/>
                    <a:pt x="136" y="452"/>
                    <a:pt x="158" y="48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Freeform 137"/>
            <p:cNvSpPr>
              <a:spLocks/>
            </p:cNvSpPr>
            <p:nvPr/>
          </p:nvSpPr>
          <p:spPr bwMode="auto">
            <a:xfrm rot="18698382" flipH="1">
              <a:off x="3317514" y="3695283"/>
              <a:ext cx="85711" cy="89508"/>
            </a:xfrm>
            <a:custGeom>
              <a:avLst/>
              <a:gdLst>
                <a:gd name="T0" fmla="*/ 23 w 158"/>
                <a:gd name="T1" fmla="*/ 0 h 480"/>
                <a:gd name="T2" fmla="*/ 23 w 158"/>
                <a:gd name="T3" fmla="*/ 314 h 480"/>
                <a:gd name="T4" fmla="*/ 158 w 158"/>
                <a:gd name="T5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480">
                  <a:moveTo>
                    <a:pt x="23" y="0"/>
                  </a:moveTo>
                  <a:cubicBezTo>
                    <a:pt x="11" y="117"/>
                    <a:pt x="0" y="234"/>
                    <a:pt x="23" y="314"/>
                  </a:cubicBezTo>
                  <a:cubicBezTo>
                    <a:pt x="46" y="394"/>
                    <a:pt x="136" y="452"/>
                    <a:pt x="158" y="48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Rectangle 17"/>
                <p:cNvSpPr/>
                <p:nvPr/>
              </p:nvSpPr>
              <p:spPr>
                <a:xfrm>
                  <a:off x="3133178" y="3435416"/>
                  <a:ext cx="685701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l-GR" altLang="en-US" sz="1400" i="1" dirty="0"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Θ</a:t>
                  </a:r>
                  <a:r>
                    <a:rPr lang="en-US" altLang="en-US" sz="1000" b="1" i="1" dirty="0"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1 =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en-US" sz="10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en-US" sz="10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𝟓</m:t>
                          </m:r>
                        </m:e>
                        <m:sup>
                          <m:r>
                            <a:rPr lang="en-US" altLang="en-US" sz="10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</m:t>
                          </m:r>
                        </m:sup>
                      </m:sSup>
                    </m:oMath>
                  </a14:m>
                  <a:endParaRPr lang="en-US" alt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3178" y="3435416"/>
                  <a:ext cx="685701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913" t="-400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Rectangle 18"/>
            <p:cNvSpPr/>
            <p:nvPr/>
          </p:nvSpPr>
          <p:spPr>
            <a:xfrm>
              <a:off x="2743200" y="3810000"/>
              <a:ext cx="31627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/>
              <p:cNvSpPr/>
              <p:nvPr/>
            </p:nvSpPr>
            <p:spPr>
              <a:xfrm>
                <a:off x="2078182" y="3228707"/>
                <a:ext cx="8285018" cy="25397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just"/>
                <a:r>
                  <a:rPr lang="en-US" sz="22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Appling Snell’s law at B, we have</a:t>
                </a:r>
              </a:p>
              <a:p>
                <a:pPr lvl="0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func>
                        <m:funcPr>
                          <m:ctrlPr>
                            <a:rPr lang="en-IN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22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𝟖𝟓</m:t>
                          </m:r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𝟗𝟎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IN" sz="2200" b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 algn="just"/>
                <a:r>
                  <a:rPr lang="en-IN" sz="22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sz="2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sz="2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sz="2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𝟓</m:t>
                    </m:r>
                    <m:r>
                      <a:rPr lang="en-US" sz="2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2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sz="2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sz="2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𝟗𝟗𝟔</m:t>
                    </m:r>
                    <m:r>
                      <a:rPr lang="en-US" sz="2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﷮=</m:t>
                    </m:r>
                    <m:r>
                      <a:rPr lang="en-US" sz="2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sz="2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sz="2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𝟒𝟗𝟒</m:t>
                    </m:r>
                  </m:oMath>
                </a14:m>
                <a:endParaRPr lang="en-IN" sz="2200" b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 algn="just"/>
                <a:r>
                  <a:rPr lang="en-IN" sz="2200" b="1" dirty="0" err="1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Ie</a:t>
                </a:r>
                <a:r>
                  <a:rPr lang="en-IN" sz="22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 If Cladding have a RI 1.494, the ray travelling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𝟓</m:t>
                        </m:r>
                      </m:e>
                      <m:sup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en-US" sz="22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b="1" dirty="0" err="1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wrt</a:t>
                </a:r>
                <a:r>
                  <a:rPr lang="en-US" sz="22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axis f the fiber grazes the interface.</a:t>
                </a:r>
              </a:p>
              <a:p>
                <a:pPr lvl="0" algn="just"/>
                <a:r>
                  <a:rPr lang="en-US" sz="2200" b="1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Thus, </a:t>
                </a:r>
                <a:r>
                  <a:rPr lang="en-IN" sz="2000" b="1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minimum RI is allowed for the cladding such that</a:t>
                </a:r>
                <a:r>
                  <a:rPr lang="en-US" sz="2200" b="1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</a:t>
                </a:r>
                <a:r>
                  <a:rPr lang="en-IN" sz="2000" b="1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light travelling with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𝟓</m:t>
                        </m:r>
                      </m:e>
                      <m:sup>
                        <m:r>
                          <a:rPr lang="en-US" sz="20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en-IN" sz="2200" b="1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ensure TIR should be less than 1.494</a:t>
                </a:r>
                <a:r>
                  <a:rPr lang="en-IN" sz="22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</p:txBody>
          </p:sp>
        </mc:Choice>
        <mc:Fallback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182" y="3228707"/>
                <a:ext cx="8285018" cy="2539798"/>
              </a:xfrm>
              <a:prstGeom prst="rect">
                <a:avLst/>
              </a:prstGeom>
              <a:blipFill rotWithShape="0">
                <a:blip r:embed="rId7"/>
                <a:stretch>
                  <a:fillRect l="-957" t="-1683" r="-957" b="-1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AutoShape 139"/>
          <p:cNvSpPr>
            <a:spLocks noChangeShapeType="1"/>
          </p:cNvSpPr>
          <p:nvPr/>
        </p:nvSpPr>
        <p:spPr bwMode="auto">
          <a:xfrm>
            <a:off x="7659654" y="2133600"/>
            <a:ext cx="950946" cy="0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309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00200" y="179529"/>
            <a:ext cx="8839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I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Numerical examples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676400" y="609600"/>
                <a:ext cx="8839200" cy="120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just"/>
                <a:r>
                  <a:rPr lang="en-IN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</a:t>
                </a:r>
                <a:r>
                  <a:rPr 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angle of acceptance of an optical fiber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𝟑𝟎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when kept in air. Find the acceptance angle when the same fiber is immersed in water of RI 1.33 </a:t>
                </a:r>
                <a:endParaRPr lang="en-IN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609600"/>
                <a:ext cx="8839200" cy="1208664"/>
              </a:xfrm>
              <a:prstGeom prst="rect">
                <a:avLst/>
              </a:prstGeom>
              <a:blipFill rotWithShape="0">
                <a:blip r:embed="rId2"/>
                <a:stretch>
                  <a:fillRect l="-1034" t="-3030" r="-103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1925782" y="1981200"/>
                <a:ext cx="8285018" cy="7848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just"/>
                <a:r>
                  <a:rPr lang="en-US" sz="22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Given: RI of air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  <m:r>
                      <a:rPr lang="en-US" sz="2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r>
                  <a:rPr lang="en-US" sz="22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Acceptance angle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en-IN" sz="22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𝟑𝟎</m:t>
                        </m:r>
                      </m:e>
                      <m:sup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p>
                    </m:sSup>
                  </m:oMath>
                </a14:m>
                <a:endParaRPr lang="en-IN" sz="2200" b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2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 of water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  <m:r>
                      <a:rPr lang="en-US" sz="2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sz="2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sz="2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𝟑𝟑</m:t>
                    </m:r>
                  </m:oMath>
                </a14:m>
                <a:r>
                  <a:rPr lang="en-IN" sz="22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Acceptance angle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𝝓</m:t>
                        </m:r>
                      </m:e>
                      <m:sub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en-IN" sz="22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22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  <a:endParaRPr lang="en-IN" sz="2200" b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782" y="1981200"/>
                <a:ext cx="8285018" cy="784830"/>
              </a:xfrm>
              <a:prstGeom prst="rect">
                <a:avLst/>
              </a:prstGeom>
              <a:blipFill rotWithShape="0">
                <a:blip r:embed="rId3"/>
                <a:stretch>
                  <a:fillRect l="-957" t="-3876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/>
              <p:cNvSpPr/>
              <p:nvPr/>
            </p:nvSpPr>
            <p:spPr>
              <a:xfrm>
                <a:off x="1849582" y="2895600"/>
                <a:ext cx="8285018" cy="17142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just"/>
                <a:r>
                  <a:rPr lang="en-US" sz="22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the fiber is in air, NA 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200" b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𝐒𝐢𝐧</m:t>
                        </m:r>
                        <m:sSup>
                          <m:sSupPr>
                            <m:ctrlPr>
                              <a:rPr lang="en-US" sz="22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𝟑𝟎</m:t>
                            </m:r>
                          </m:e>
                          <m:sup>
                            <m:r>
                              <a:rPr lang="en-US" sz="22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IN" sz="2200" b="1" dirty="0">
                            <a:solidFill>
                              <a:srgbClr val="7030A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sz="2200" b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 algn="just"/>
                <a:r>
                  <a:rPr lang="en-US" sz="22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When the fiber is in water, </a:t>
                </a:r>
              </a:p>
              <a:p>
                <a:pPr lvl="0" algn="just"/>
                <a:r>
                  <a:rPr lang="en-US" sz="22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NA 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22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2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sin</m:t>
                                </m:r>
                              </m:fName>
                              <m:e>
                                <m:eqArr>
                                  <m:eqArrPr>
                                    <m:ctrlPr>
                                      <a:rPr lang="en-US" sz="22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IN" sz="2200" b="1" dirty="0">
                                        <a:solidFill>
                                          <a:srgbClr val="7030A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e>
                                </m:eqArr>
                              </m:e>
                            </m:func>
                          </m:num>
                          <m:den>
                            <m:sSub>
                              <m:sSubPr>
                                <m:ctrlPr>
                                  <a:rPr lang="en-US" sz="2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22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2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sin</m:t>
                                </m:r>
                              </m:fName>
                              <m:e>
                                <m:eqArr>
                                  <m:eqArrPr>
                                    <m:ctrlPr>
                                      <a:rPr lang="en-US" sz="22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eqArrPr>
                                  <m:e>
                                    <m:sSup>
                                      <m:sSupPr>
                                        <m:ctrlPr>
                                          <a:rPr lang="en-US" sz="22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30</m:t>
                                        </m:r>
                                      </m:e>
                                      <m:sup>
                                        <m:r>
                                          <a:rPr lang="en-US" sz="22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sup>
                                    </m:sSup>
                                  </m:e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IN" sz="2200" b="1" dirty="0">
                                        <a:solidFill>
                                          <a:srgbClr val="7030A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e>
                                </m:eqArr>
                              </m:e>
                            </m:func>
                          </m:num>
                          <m:den>
                            <m:r>
                              <a:rPr lang="en-US" sz="2200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1.33</m:t>
                            </m:r>
                          </m:den>
                        </m:f>
                      </m:e>
                    </m:func>
                    <m:r>
                      <a:rPr lang="en-US" sz="2200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𝟓</m:t>
                        </m:r>
                      </m:num>
                      <m:den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1.33</m:t>
                        </m:r>
                      </m:den>
                    </m:f>
                    <m:r>
                      <a:rPr lang="en-US" sz="22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=0.376</m:t>
                    </m:r>
                  </m:oMath>
                </a14:m>
                <a:endParaRPr lang="en-IN" sz="2200" b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 algn="just"/>
                <a14:m>
                  <m:oMath xmlns:m="http://schemas.openxmlformats.org/officeDocument/2006/math">
                    <m:r>
                      <a:rPr lang="en-IN" sz="2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∴</m:t>
                    </m:r>
                    <m:r>
                      <a:rPr lang="en-US" sz="2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𝝓</m:t>
                        </m:r>
                      </m:e>
                      <m:sub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en-IN" sz="22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IN" sz="22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IN" sz="22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IN" sz="22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IN" sz="22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IN" sz="22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2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  <m:r>
                              <a:rPr lang="en-US" sz="22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.</m:t>
                            </m:r>
                            <m:r>
                              <a:rPr lang="en-US" sz="22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𝟑𝟕𝟔</m:t>
                            </m:r>
                          </m:e>
                        </m:d>
                      </m:e>
                    </m:func>
                    <m:r>
                      <a:rPr lang="en-US" sz="2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𝟐𝟐</m:t>
                        </m:r>
                      </m:e>
                      <m:sup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p>
                    </m:sSup>
                    <m:sSup>
                      <m:sSupPr>
                        <m:ctrlP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𝟒</m:t>
                        </m:r>
                      </m:e>
                      <m:sup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IN" sz="2200" b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582" y="2895600"/>
                <a:ext cx="8285018" cy="1714252"/>
              </a:xfrm>
              <a:prstGeom prst="rect">
                <a:avLst/>
              </a:prstGeom>
              <a:blipFill rotWithShape="0">
                <a:blip r:embed="rId4"/>
                <a:stretch>
                  <a:fillRect l="-956" t="-1779" b="-6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/>
              <p:cNvSpPr/>
              <p:nvPr/>
            </p:nvSpPr>
            <p:spPr>
              <a:xfrm>
                <a:off x="2078182" y="4853970"/>
                <a:ext cx="8285018" cy="7771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just"/>
                <a:r>
                  <a:rPr lang="en-US" sz="2200" b="1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the same fiber is immersed in water, the acceptance angle reduces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𝟐𝟐</m:t>
                        </m:r>
                      </m:e>
                      <m:sup>
                        <m:r>
                          <a:rPr lang="en-US" sz="22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en-IN" sz="2200" b="1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182" y="4853970"/>
                <a:ext cx="8285018" cy="777136"/>
              </a:xfrm>
              <a:prstGeom prst="rect">
                <a:avLst/>
              </a:prstGeom>
              <a:blipFill rotWithShape="0">
                <a:blip r:embed="rId5"/>
                <a:stretch>
                  <a:fillRect l="-957" t="-4688" r="-957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5371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543</Words>
  <Application>Microsoft Office PowerPoint</Application>
  <PresentationFormat>Widescreen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</cp:revision>
  <dcterms:created xsi:type="dcterms:W3CDTF">2020-05-13T10:22:14Z</dcterms:created>
  <dcterms:modified xsi:type="dcterms:W3CDTF">2020-05-13T10:22:46Z</dcterms:modified>
</cp:coreProperties>
</file>