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9" r:id="rId2"/>
    <p:sldId id="258" r:id="rId3"/>
    <p:sldId id="260" r:id="rId4"/>
    <p:sldId id="262" r:id="rId5"/>
    <p:sldId id="263" r:id="rId6"/>
    <p:sldId id="257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0"/>
    <p:restoredTop sz="94703"/>
  </p:normalViewPr>
  <p:slideViewPr>
    <p:cSldViewPr snapToGrid="0" snapToObjects="1">
      <p:cViewPr varScale="1">
        <p:scale>
          <a:sx n="128" d="100"/>
          <a:sy n="128" d="100"/>
        </p:scale>
        <p:origin x="2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571EC-C141-B74E-9EAE-2716D14A9D31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C7E32D-F300-9844-82A0-C4F2A5429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15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C7E32D-F300-9844-82A0-C4F2A54298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86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819AB-A4E4-C177-A082-BD5F517DF5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43AF18-0AF2-8171-A477-B84D73284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ED33F-F02C-B645-D09C-7BCAA33B3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C227-67B4-0C4B-8955-44B073FB3A21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EEC81-D4FD-8944-E8CD-76B437778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A4CC3-7AB3-19D4-A106-B0EEBFA12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9E44A-0BBA-CD44-9EB4-062595561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21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AD4EC-5574-5717-666A-499AFBA39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4922C-4A21-510D-B9FA-C8CAB82038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E79F4-E78B-A2DA-B79D-59F0E84D9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C227-67B4-0C4B-8955-44B073FB3A21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9B1AF-B1CC-2375-E83A-AFAE14F51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06466-AB0C-E7E2-15B4-BFAAA8E75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9E44A-0BBA-CD44-9EB4-062595561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573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CC47BA-B40C-6EA2-1285-D9C0E0422F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20B756-3975-B904-4D25-651FE0A03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AA054-B817-02B8-7851-D6F57CCC3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C227-67B4-0C4B-8955-44B073FB3A21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9001B-87F4-DCD7-EAB2-4D2A60F04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4079A-6CBD-F47A-3D98-EC5EB9190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9E44A-0BBA-CD44-9EB4-062595561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809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4F43F-71AA-AE61-5E87-8609DDE24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5B53F-0245-A2D7-1AAB-02AE0C990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8DA85-B758-CDB1-03A9-0D9378E1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C227-67B4-0C4B-8955-44B073FB3A21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70FED-DD94-6B70-93B6-FFEB81411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933F8-0E8C-2507-432C-77AB2F6BA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9E44A-0BBA-CD44-9EB4-062595561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62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BF6D0-DBF6-1055-1271-93E54146A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D076D0-853F-244E-DCD1-40CC979CE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2D86C-F40B-D772-F23E-41E551CDC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C227-67B4-0C4B-8955-44B073FB3A21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3D97E-BB71-F848-D9D9-293C22AF3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0A241-1911-FAE0-137B-9D4CF6A49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9E44A-0BBA-CD44-9EB4-062595561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84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BF3FB-BD0C-1056-D308-CAF9A50E0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47DE7-7CA7-3155-CB31-543F16FBB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B377C-7911-4040-15A6-FDE2A4319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89BE5C-1AB9-C548-6DC2-1E8E85360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C227-67B4-0C4B-8955-44B073FB3A21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7F80E-0F16-4196-7E69-7E0000BA8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DFAF97-C4E0-092B-7192-D52854212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9E44A-0BBA-CD44-9EB4-062595561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30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F5D3B-3A42-A5F7-4AC8-1C263C5B6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F46D2-26B7-25A0-A600-FEF28DE10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CA37C2-E5DD-6FF4-015C-594DEB204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94A1A4-AB8D-3B6E-98BF-FD2C8A4281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65883B-2B1D-A8C7-B4D0-61568D33B9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F31163-EED2-DEF2-F19A-DFD61943C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C227-67B4-0C4B-8955-44B073FB3A21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B9D592-A65B-D1DC-B128-21D678646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D40354-E996-0978-7C91-1BD9EC62B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9E44A-0BBA-CD44-9EB4-062595561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18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C657E-6EC9-8FDE-3007-A764FCA61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A8D2A-8382-4714-D502-F421930EA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C227-67B4-0C4B-8955-44B073FB3A21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4299C9-B8E9-9AB3-34B4-575B12769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A95CF2-B2BC-92DD-C16D-8C63B069F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9E44A-0BBA-CD44-9EB4-062595561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70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5AB001-F2C9-A2E7-0BD0-254FAE531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C227-67B4-0C4B-8955-44B073FB3A21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2570D7-E657-F28F-FF00-D90D549E7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0A0BBD-22AA-6EC5-F3CB-0AAE6E41D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9E44A-0BBA-CD44-9EB4-062595561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281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4EA2B-2469-A223-79A5-6535EAE4A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7FA73-30B5-4F8A-65DE-4B66B34B3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D21E-4844-E7D4-F4B4-69F1B5842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8CF409-552D-762D-528A-EA0B9F0CE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C227-67B4-0C4B-8955-44B073FB3A21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EC8B1E-1B16-7776-AFD5-3832D4DFD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FE383-0C3D-1471-325F-E5E247489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9E44A-0BBA-CD44-9EB4-062595561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234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5F0F7-5D4D-3750-CE03-70C4C37DC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F0ABEE-4EE1-8C2B-C8FD-2FFFC5AB3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2AEA11-F548-7E34-7942-7C696DBA8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88BD27-1E7A-444D-B4AB-B5A3168A7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C227-67B4-0C4B-8955-44B073FB3A21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D630E3-AFFA-A8F6-61E2-F6F6EE659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9579C3-C5D0-F831-FBFE-A35026021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9E44A-0BBA-CD44-9EB4-062595561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980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C304DC-800F-8235-7EEE-CE922F6CA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AB0825-4FE8-6CFB-2199-9D46672B5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EE05B-1CAE-FF20-F648-C649D5F626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BC227-67B4-0C4B-8955-44B073FB3A21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209D4-E43F-6E62-42D4-09423750F3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A1346-AB6D-F684-B5D0-1972394ACC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9E44A-0BBA-CD44-9EB4-062595561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466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stgresql.com/" TargetMode="External"/><Relationship Id="rId2" Type="http://schemas.openxmlformats.org/officeDocument/2006/relationships/hyperlink" Target="http://min.io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2BFEC-51FC-F920-39E8-B2A83079B4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dwh</a:t>
            </a:r>
            <a:r>
              <a:rPr lang="en-US" dirty="0"/>
              <a:t>-challenge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AEC29D-6684-E14F-0DF0-69BEB61CB0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Ergem</a:t>
            </a:r>
            <a:r>
              <a:rPr lang="en-US" dirty="0"/>
              <a:t> </a:t>
            </a:r>
            <a:r>
              <a:rPr lang="en-US" dirty="0" err="1"/>
              <a:t>Peker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219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2D885-89B4-26F1-1970-1AE7EEA7C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Transactional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011268-1231-A015-EF8E-87F28474F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554" y="1696453"/>
            <a:ext cx="9076891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778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2D885-89B4-26F1-1970-1AE7EEA7C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DWH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AF6121-3C49-716D-72F0-BFA19088E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687071"/>
            <a:ext cx="11046069" cy="517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697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3FBBC-C22F-A4AE-3459-C1FFCD171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 and 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56F26-8961-D667-E320-D158F9BCF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Products_dim</a:t>
            </a:r>
            <a:endParaRPr lang="en-US" dirty="0"/>
          </a:p>
          <a:p>
            <a:r>
              <a:rPr lang="en-US" dirty="0" err="1"/>
              <a:t>Orders_dim</a:t>
            </a:r>
            <a:endParaRPr lang="en-US" dirty="0"/>
          </a:p>
          <a:p>
            <a:r>
              <a:rPr lang="en-US" dirty="0" err="1"/>
              <a:t>Customers_dim</a:t>
            </a:r>
            <a:endParaRPr lang="en-US" dirty="0"/>
          </a:p>
          <a:p>
            <a:r>
              <a:rPr lang="en-US" dirty="0" err="1"/>
              <a:t>Category_dim</a:t>
            </a:r>
            <a:endParaRPr lang="en-US" dirty="0"/>
          </a:p>
          <a:p>
            <a:r>
              <a:rPr lang="en-US" dirty="0" err="1"/>
              <a:t>Payments_dim</a:t>
            </a:r>
            <a:endParaRPr lang="en-US" dirty="0"/>
          </a:p>
          <a:p>
            <a:r>
              <a:rPr lang="en-US" dirty="0" err="1"/>
              <a:t>Order_items_fact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298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B8F0A-6C89-317C-5801-24714CB14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new dimensions created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4E2E6-4882-5482-CE72-654A19D98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Date_dim</a:t>
            </a:r>
            <a:endParaRPr lang="en-US" dirty="0"/>
          </a:p>
          <a:p>
            <a:pPr lvl="1"/>
            <a:r>
              <a:rPr lang="en-US" dirty="0"/>
              <a:t>Contains the </a:t>
            </a:r>
            <a:r>
              <a:rPr lang="en-US" dirty="0" err="1"/>
              <a:t>vario</a:t>
            </a:r>
            <a:r>
              <a:rPr lang="en-US" dirty="0"/>
              <a:t> types for the date </a:t>
            </a:r>
          </a:p>
          <a:p>
            <a:pPr lvl="2"/>
            <a:r>
              <a:rPr lang="en-US" dirty="0"/>
              <a:t>Year, month, day</a:t>
            </a:r>
          </a:p>
          <a:p>
            <a:pPr lvl="2"/>
            <a:r>
              <a:rPr lang="en-US" dirty="0"/>
              <a:t>Weekday</a:t>
            </a:r>
          </a:p>
          <a:p>
            <a:pPr lvl="2"/>
            <a:r>
              <a:rPr lang="en-US" dirty="0" err="1"/>
              <a:t>Yearday</a:t>
            </a:r>
            <a:endParaRPr lang="en-US" dirty="0"/>
          </a:p>
          <a:p>
            <a:pPr lvl="2"/>
            <a:r>
              <a:rPr lang="en-US" dirty="0"/>
              <a:t>Week</a:t>
            </a:r>
          </a:p>
          <a:p>
            <a:pPr lvl="2"/>
            <a:r>
              <a:rPr lang="en-US" dirty="0"/>
              <a:t>Quarter</a:t>
            </a:r>
          </a:p>
          <a:p>
            <a:r>
              <a:rPr lang="en-US" dirty="0" err="1"/>
              <a:t>Location_dim</a:t>
            </a:r>
            <a:endParaRPr lang="en-US" dirty="0"/>
          </a:p>
          <a:p>
            <a:pPr lvl="1"/>
            <a:r>
              <a:rPr lang="en-US" dirty="0"/>
              <a:t>Extracted from the customer table and left a </a:t>
            </a:r>
            <a:r>
              <a:rPr lang="en-US" dirty="0" err="1"/>
              <a:t>location_id</a:t>
            </a:r>
            <a:r>
              <a:rPr lang="en-US" dirty="0"/>
              <a:t> in the </a:t>
            </a:r>
            <a:r>
              <a:rPr lang="en-US" dirty="0" err="1"/>
              <a:t>customers_dim</a:t>
            </a:r>
            <a:endParaRPr lang="en-US" dirty="0"/>
          </a:p>
          <a:p>
            <a:pPr lvl="1"/>
            <a:r>
              <a:rPr lang="en-US" dirty="0" err="1"/>
              <a:t>Location_id</a:t>
            </a:r>
            <a:r>
              <a:rPr lang="en-US" dirty="0"/>
              <a:t> is also generated within the </a:t>
            </a:r>
            <a:r>
              <a:rPr lang="en-US" dirty="0" err="1"/>
              <a:t>order_items_fact</a:t>
            </a:r>
            <a:r>
              <a:rPr lang="en-US" dirty="0"/>
              <a:t> and </a:t>
            </a:r>
            <a:r>
              <a:rPr lang="en-US" dirty="0" err="1"/>
              <a:t>orders_dim</a:t>
            </a:r>
            <a:r>
              <a:rPr lang="en-US" dirty="0"/>
              <a:t> for easier filtering and reporting.</a:t>
            </a:r>
          </a:p>
        </p:txBody>
      </p:sp>
    </p:spTree>
    <p:extLst>
      <p:ext uri="{BB962C8B-B14F-4D97-AF65-F5344CB8AC3E}">
        <p14:creationId xmlns:p14="http://schemas.microsoft.com/office/powerpoint/2010/main" val="2201142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4756D-AC8C-69CF-9D3C-D718F3D61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2BDCC-B0E7-C238-AFF7-259167546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challenge indicates to output the </a:t>
            </a:r>
            <a:r>
              <a:rPr lang="en-US" dirty="0" err="1"/>
              <a:t>etl</a:t>
            </a:r>
            <a:r>
              <a:rPr lang="en-US" dirty="0"/>
              <a:t> jobs to a S3 storage.</a:t>
            </a:r>
          </a:p>
          <a:p>
            <a:pPr lvl="1"/>
            <a:r>
              <a:rPr lang="en-US" dirty="0"/>
              <a:t>Since I don’t have any s3 access, I used </a:t>
            </a:r>
            <a:r>
              <a:rPr lang="en-US" dirty="0" err="1"/>
              <a:t>minio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http://min.io</a:t>
            </a:r>
            <a:r>
              <a:rPr lang="en-US" dirty="0"/>
              <a:t>) which is an S3 compatible server that can be installed on-prem (</a:t>
            </a:r>
            <a:r>
              <a:rPr lang="en-US" dirty="0" err="1"/>
              <a:t>org.ergemp.EtlJobMinio.java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 also have another job, which outputs the </a:t>
            </a:r>
            <a:r>
              <a:rPr lang="en-US" dirty="0" err="1"/>
              <a:t>etl</a:t>
            </a:r>
            <a:r>
              <a:rPr lang="en-US" dirty="0"/>
              <a:t> to a </a:t>
            </a:r>
            <a:r>
              <a:rPr lang="en-US" dirty="0" err="1"/>
              <a:t>postgresql</a:t>
            </a:r>
            <a:r>
              <a:rPr lang="en-US" dirty="0"/>
              <a:t> database (</a:t>
            </a:r>
            <a:r>
              <a:rPr lang="en-US" dirty="0">
                <a:hlinkClick r:id="rId3"/>
              </a:rPr>
              <a:t>www.postgresql.com</a:t>
            </a:r>
            <a:r>
              <a:rPr lang="en-US" dirty="0"/>
              <a:t>) (</a:t>
            </a:r>
            <a:r>
              <a:rPr lang="en-US" dirty="0" err="1"/>
              <a:t>org.ergemp.EtlJobPostgres.java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For the ETL jobs I preferred spark (with java) which reads raw data from csv files, transforms to a star schema and writes to a </a:t>
            </a:r>
            <a:r>
              <a:rPr lang="en-US" dirty="0" err="1"/>
              <a:t>postgresql</a:t>
            </a:r>
            <a:r>
              <a:rPr lang="en-US" dirty="0"/>
              <a:t> database (or </a:t>
            </a:r>
            <a:r>
              <a:rPr lang="en-US" dirty="0" err="1"/>
              <a:t>minio</a:t>
            </a:r>
            <a:r>
              <a:rPr lang="en-US" dirty="0"/>
              <a:t> object storage)	</a:t>
            </a:r>
          </a:p>
          <a:p>
            <a:pPr lvl="1"/>
            <a:r>
              <a:rPr lang="en-US" dirty="0"/>
              <a:t>In case of </a:t>
            </a:r>
            <a:r>
              <a:rPr lang="en-US" dirty="0" err="1"/>
              <a:t>postgresql</a:t>
            </a:r>
            <a:r>
              <a:rPr lang="en-US" dirty="0"/>
              <a:t> based </a:t>
            </a:r>
            <a:r>
              <a:rPr lang="en-US" dirty="0" err="1"/>
              <a:t>dwh</a:t>
            </a:r>
            <a:r>
              <a:rPr lang="en-US" dirty="0"/>
              <a:t>, </a:t>
            </a:r>
            <a:r>
              <a:rPr lang="en-US" dirty="0" err="1"/>
              <a:t>sql</a:t>
            </a:r>
            <a:r>
              <a:rPr lang="en-US" dirty="0"/>
              <a:t> scripts for the reports can be found in the resources/</a:t>
            </a:r>
            <a:r>
              <a:rPr lang="en-US" dirty="0" err="1"/>
              <a:t>reports.sql</a:t>
            </a:r>
            <a:r>
              <a:rPr lang="en-US" dirty="0"/>
              <a:t> file. </a:t>
            </a:r>
          </a:p>
          <a:p>
            <a:pPr lvl="1"/>
            <a:r>
              <a:rPr lang="en-US" dirty="0"/>
              <a:t>In case of </a:t>
            </a:r>
            <a:r>
              <a:rPr lang="en-US" dirty="0" err="1"/>
              <a:t>minio</a:t>
            </a:r>
            <a:r>
              <a:rPr lang="en-US" dirty="0"/>
              <a:t> based </a:t>
            </a:r>
            <a:r>
              <a:rPr lang="en-US" dirty="0" err="1"/>
              <a:t>dwh</a:t>
            </a:r>
            <a:r>
              <a:rPr lang="en-US" dirty="0"/>
              <a:t>, </a:t>
            </a:r>
            <a:r>
              <a:rPr lang="en-US" dirty="0" err="1"/>
              <a:t>sql</a:t>
            </a:r>
            <a:r>
              <a:rPr lang="en-US" dirty="0"/>
              <a:t> scripts are actually the </a:t>
            </a:r>
            <a:r>
              <a:rPr lang="en-US" dirty="0" err="1"/>
              <a:t>spark.sql</a:t>
            </a:r>
            <a:r>
              <a:rPr lang="en-US" dirty="0"/>
              <a:t> </a:t>
            </a:r>
            <a:r>
              <a:rPr lang="en-US" dirty="0" err="1"/>
              <a:t>sql’s</a:t>
            </a:r>
            <a:r>
              <a:rPr lang="en-US" dirty="0"/>
              <a:t> within the java class (</a:t>
            </a:r>
            <a:r>
              <a:rPr lang="en-US" dirty="0" err="1"/>
              <a:t>org.ergemp.ReportingJobMinio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142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3122D-F993-475C-4370-23107DF2A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6172A-7947-98E6-3C65-41D748A11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directly from the csv files with the header option=true brings the column naming but not the datatypes. </a:t>
            </a:r>
          </a:p>
          <a:p>
            <a:pPr lvl="1"/>
            <a:r>
              <a:rPr lang="en-US" dirty="0"/>
              <a:t>To deliver quickly I left the column types as text (without </a:t>
            </a:r>
            <a:r>
              <a:rPr lang="en-US" dirty="0" err="1"/>
              <a:t>creatind</a:t>
            </a:r>
            <a:r>
              <a:rPr lang="en-US" dirty="0"/>
              <a:t> struct types for each table) and solve the typing with conversion functions within the </a:t>
            </a:r>
            <a:r>
              <a:rPr lang="en-US" dirty="0" err="1"/>
              <a:t>sql</a:t>
            </a:r>
            <a:endParaRPr lang="en-US" dirty="0"/>
          </a:p>
          <a:p>
            <a:r>
              <a:rPr lang="en-US" dirty="0"/>
              <a:t>Solution could also be implemented in python, but for earlier access I skipped python and did the challenge in java. </a:t>
            </a:r>
          </a:p>
          <a:p>
            <a:r>
              <a:rPr lang="en-US" dirty="0" err="1"/>
              <a:t>Postgresql</a:t>
            </a:r>
            <a:r>
              <a:rPr lang="en-US" dirty="0"/>
              <a:t> and </a:t>
            </a:r>
            <a:r>
              <a:rPr lang="en-US" dirty="0" err="1"/>
              <a:t>minio</a:t>
            </a:r>
            <a:r>
              <a:rPr lang="en-US" dirty="0"/>
              <a:t> access properties are hard coded in the code. There is only three classes, I guess finding and changing the access information would be easy to do. </a:t>
            </a:r>
          </a:p>
        </p:txBody>
      </p:sp>
    </p:spTree>
    <p:extLst>
      <p:ext uri="{BB962C8B-B14F-4D97-AF65-F5344CB8AC3E}">
        <p14:creationId xmlns:p14="http://schemas.microsoft.com/office/powerpoint/2010/main" val="298395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EA495-4C99-4035-BB1A-409FEA3C2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71FD8-56BF-F4FF-A703-5F6CAA650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is developed in as maven project</a:t>
            </a:r>
          </a:p>
          <a:p>
            <a:r>
              <a:rPr lang="en-US" dirty="0"/>
              <a:t>All dependencies are in the </a:t>
            </a:r>
            <a:r>
              <a:rPr lang="en-US" dirty="0" err="1"/>
              <a:t>pom.xml</a:t>
            </a:r>
            <a:r>
              <a:rPr lang="en-US" dirty="0"/>
              <a:t> file </a:t>
            </a:r>
          </a:p>
          <a:p>
            <a:r>
              <a:rPr lang="en-US" dirty="0"/>
              <a:t>Java11 used as java version</a:t>
            </a:r>
          </a:p>
          <a:p>
            <a:r>
              <a:rPr lang="en-US" dirty="0"/>
              <a:t>IntelliJ idea is used as the project IDE.</a:t>
            </a:r>
          </a:p>
          <a:p>
            <a:r>
              <a:rPr lang="en-US" dirty="0"/>
              <a:t>For </a:t>
            </a:r>
            <a:r>
              <a:rPr lang="en-US" dirty="0" err="1"/>
              <a:t>minio</a:t>
            </a:r>
            <a:r>
              <a:rPr lang="en-US" dirty="0"/>
              <a:t> (S3) access some extra packages are directly included within the module settings. These jar files can found in the /lib directory of the project</a:t>
            </a:r>
          </a:p>
          <a:p>
            <a:r>
              <a:rPr lang="en-US" dirty="0"/>
              <a:t>Raw data, drawings, </a:t>
            </a:r>
            <a:r>
              <a:rPr lang="en-US" dirty="0" err="1"/>
              <a:t>postgresql</a:t>
            </a:r>
            <a:r>
              <a:rPr lang="en-US" dirty="0"/>
              <a:t> </a:t>
            </a:r>
            <a:r>
              <a:rPr lang="en-US" dirty="0" err="1"/>
              <a:t>sql</a:t>
            </a:r>
            <a:r>
              <a:rPr lang="en-US" dirty="0"/>
              <a:t> scripts and this </a:t>
            </a:r>
            <a:r>
              <a:rPr lang="en-US" dirty="0" err="1"/>
              <a:t>peresentation</a:t>
            </a:r>
            <a:r>
              <a:rPr lang="en-US" dirty="0"/>
              <a:t> can also be found </a:t>
            </a:r>
            <a:r>
              <a:rPr lang="en-US" dirty="0" err="1"/>
              <a:t>underde</a:t>
            </a:r>
            <a:r>
              <a:rPr lang="en-US" dirty="0"/>
              <a:t> /resources </a:t>
            </a:r>
            <a:r>
              <a:rPr lang="en-US" dirty="0" err="1"/>
              <a:t>drectory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012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1523</TotalTime>
  <Words>453</Words>
  <Application>Microsoft Macintosh PowerPoint</Application>
  <PresentationFormat>Widescreen</PresentationFormat>
  <Paragraphs>42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dwh-challenge</vt:lpstr>
      <vt:lpstr>Transactional Model</vt:lpstr>
      <vt:lpstr>DWH Model</vt:lpstr>
      <vt:lpstr>Dimension and Facts</vt:lpstr>
      <vt:lpstr>Two new dimensions created</vt:lpstr>
      <vt:lpstr>Techs used</vt:lpstr>
      <vt:lpstr>Considerations</vt:lpstr>
      <vt:lpstr>How to Run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Ergem Peker</dc:creator>
  <cp:lastModifiedBy>Ergem Peker</cp:lastModifiedBy>
  <cp:revision>10</cp:revision>
  <dcterms:created xsi:type="dcterms:W3CDTF">2022-10-06T11:21:48Z</dcterms:created>
  <dcterms:modified xsi:type="dcterms:W3CDTF">2022-10-10T08:53:51Z</dcterms:modified>
</cp:coreProperties>
</file>