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3" r:id="rId6"/>
    <p:sldId id="267" r:id="rId7"/>
    <p:sldId id="260" r:id="rId8"/>
    <p:sldId id="264" r:id="rId9"/>
    <p:sldId id="266" r:id="rId10"/>
    <p:sldId id="261" r:id="rId11"/>
    <p:sldId id="265" r:id="rId12"/>
    <p:sldId id="25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8EB2-E4DC-452D-A336-96C42BEA2208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A8E6-85D9-4FFA-A67C-640F12461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809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8EB2-E4DC-452D-A336-96C42BEA2208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A8E6-85D9-4FFA-A67C-640F12461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33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8EB2-E4DC-452D-A336-96C42BEA2208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A8E6-85D9-4FFA-A67C-640F12461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8EB2-E4DC-452D-A336-96C42BEA2208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A8E6-85D9-4FFA-A67C-640F12461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42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8EB2-E4DC-452D-A336-96C42BEA2208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A8E6-85D9-4FFA-A67C-640F12461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62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8EB2-E4DC-452D-A336-96C42BEA2208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A8E6-85D9-4FFA-A67C-640F12461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1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8EB2-E4DC-452D-A336-96C42BEA2208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A8E6-85D9-4FFA-A67C-640F12461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00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8EB2-E4DC-452D-A336-96C42BEA2208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A8E6-85D9-4FFA-A67C-640F12461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42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8EB2-E4DC-452D-A336-96C42BEA2208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A8E6-85D9-4FFA-A67C-640F12461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91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8EB2-E4DC-452D-A336-96C42BEA2208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A8E6-85D9-4FFA-A67C-640F12461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64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8EB2-E4DC-452D-A336-96C42BEA2208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A8E6-85D9-4FFA-A67C-640F12461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66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8EB2-E4DC-452D-A336-96C42BEA2208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DA8E6-85D9-4FFA-A67C-640F12461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89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g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gif"/><Relationship Id="rId3" Type="http://schemas.openxmlformats.org/officeDocument/2006/relationships/image" Target="../media/image32.gif"/><Relationship Id="rId7" Type="http://schemas.openxmlformats.org/officeDocument/2006/relationships/image" Target="../media/image36.gif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gif"/><Relationship Id="rId5" Type="http://schemas.openxmlformats.org/officeDocument/2006/relationships/image" Target="../media/image34.gif"/><Relationship Id="rId4" Type="http://schemas.openxmlformats.org/officeDocument/2006/relationships/image" Target="../media/image33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3.gif"/><Relationship Id="rId7" Type="http://schemas.openxmlformats.org/officeDocument/2006/relationships/image" Target="../media/image7.gif"/><Relationship Id="rId12" Type="http://schemas.openxmlformats.org/officeDocument/2006/relationships/image" Target="../media/image12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11" Type="http://schemas.openxmlformats.org/officeDocument/2006/relationships/image" Target="../media/image11.gif"/><Relationship Id="rId5" Type="http://schemas.openxmlformats.org/officeDocument/2006/relationships/image" Target="../media/image5.gif"/><Relationship Id="rId10" Type="http://schemas.openxmlformats.org/officeDocument/2006/relationships/image" Target="../media/image10.gif"/><Relationship Id="rId4" Type="http://schemas.openxmlformats.org/officeDocument/2006/relationships/image" Target="../media/image4.gif"/><Relationship Id="rId9" Type="http://schemas.openxmlformats.org/officeDocument/2006/relationships/image" Target="../media/image9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gif"/><Relationship Id="rId5" Type="http://schemas.openxmlformats.org/officeDocument/2006/relationships/image" Target="../media/image18.gif"/><Relationship Id="rId4" Type="http://schemas.openxmlformats.org/officeDocument/2006/relationships/image" Target="../media/image1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24335" y="2743200"/>
            <a:ext cx="712169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2800" b="1" kern="180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Интегрирование по частям Примеры решений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07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59559" y="300253"/>
            <a:ext cx="110137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7805" marR="217805" indent="450215">
              <a:lnSpc>
                <a:spcPct val="150000"/>
              </a:lnSpc>
              <a:spcBef>
                <a:spcPts val="1715"/>
              </a:spcBef>
              <a:spcAft>
                <a:spcPts val="1715"/>
              </a:spcAft>
            </a:pPr>
            <a:r>
              <a:rPr lang="ru-RU" sz="2800" b="1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Интегралы от обратных тригонометрических функций.</a:t>
            </a:r>
            <a:br>
              <a:rPr lang="ru-RU" sz="2800" b="1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Интегралы от обратных тригонометрических функций, умноженных на многочлен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http://mathprofi.ru/f/integrirovanie_po_chastyam_clip_image139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3456" y="2538484"/>
            <a:ext cx="2846696" cy="104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376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://mathprofi.ru/f/integrirovanie_po_chastyam_clip_image143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8658" y="1175656"/>
            <a:ext cx="5927407" cy="1861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Рисунок 2" descr="http://mathprofi.ru/f/integrirovanie_po_chastyam_clip_image141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3771" y="538843"/>
            <a:ext cx="1706336" cy="57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Рисунок 3" descr="http://mathprofi.ru/f/integrirovanie_po_chastyam_clip_image145.gif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5414" y="3997642"/>
            <a:ext cx="6093279" cy="176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136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://mathprofi.ru/f/integrirovanie_po_chastyam_clip_image095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025" y="960162"/>
            <a:ext cx="1848993" cy="1036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Рисунок 2" descr="http://mathprofi.ru/f/integrirovanie_po_chastyam_clip_image097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025" y="2235518"/>
            <a:ext cx="1848993" cy="11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Рисунок 3" descr="http://mathprofi.ru/f/integrirovanie_po_chastyam_clip_image115.gif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025" y="3879381"/>
            <a:ext cx="3089243" cy="102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http://mathprofi.ru/f/integrirovanie_po_chastyam_clip_image125.gif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025" y="5286089"/>
            <a:ext cx="3346686" cy="106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 descr="http://mathprofi.ru/f/integrirovanie_po_chastyam_clip_image137.gif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02235" y="1493058"/>
            <a:ext cx="3036123" cy="760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 descr="http://mathprofi.ru/f/integrirovanie_po_chastyam_clip_image149.gif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94629" y="3259247"/>
            <a:ext cx="2617057" cy="794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 descr="http://mathprofi.ru/f/integrirovanie_po_chastyam_clip_image151.gif"/>
          <p:cNvPicPr/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202235" y="4834549"/>
            <a:ext cx="2656174" cy="78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148919" y="272955"/>
            <a:ext cx="4708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FF0000"/>
                </a:solidFill>
              </a:rPr>
              <a:t>Самостоятельная работа</a:t>
            </a:r>
            <a:endParaRPr lang="ru-RU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24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://mathprofi.ru/f/integrirovanie_po_chastyam_clip_image004_0000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" y="941559"/>
            <a:ext cx="2938980" cy="73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588475" y="651850"/>
            <a:ext cx="3503691" cy="13399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93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://mathprofi.ru/f/integrirovanie_po_chastyam_clip_image006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7025" y="814431"/>
            <a:ext cx="1525841" cy="648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Рисунок 2" descr="http://mathprofi.ru/f/integrirovanie_po_chastyam_clip_image008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547" y="805893"/>
            <a:ext cx="2466019" cy="745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Рисунок 3" descr="http://mathprofi.ru/f/integrirovanie_po_chastyam_clip_image010.gif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11697" y="765581"/>
            <a:ext cx="2048327" cy="746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http://mathprofi.ru/f/integrirovanie_po_chastyam_clip_image012.gif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7025" y="2205202"/>
            <a:ext cx="1456944" cy="715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 descr="http://mathprofi.ru/f/integrirovanie_po_chastyam_clip_image014.gif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18120" y="2298886"/>
            <a:ext cx="3239902" cy="591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 descr="http://mathprofi.ru/f/integrirovanie_po_chastyam_clip_image018.gif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1446" y="3423397"/>
            <a:ext cx="1841012" cy="788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 descr="http://mathprofi.ru/f/integrirovanie_po_chastyam_clip_image020.gif"/>
          <p:cNvPicPr/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51969" y="3528574"/>
            <a:ext cx="2540332" cy="54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 descr="http://mathprofi.ru/f/integrirovanie_po_chastyam_clip_image022.gif"/>
          <p:cNvPicPr/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438221" y="3464004"/>
            <a:ext cx="1892508" cy="622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Рисунок 9" descr="http://mathprofi.ru/f/integrirovanie_po_chastyam_clip_image024.gif"/>
          <p:cNvPicPr/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23072" y="4962657"/>
            <a:ext cx="2007041" cy="76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Рисунок 10" descr="http://mathprofi.ru/f/integrirovanie_po_chastyam_clip_image026.gif"/>
          <p:cNvPicPr/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973775" y="4962657"/>
            <a:ext cx="2348852" cy="856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Прямоугольник 13"/>
          <p:cNvSpPr/>
          <p:nvPr/>
        </p:nvSpPr>
        <p:spPr>
          <a:xfrm>
            <a:off x="997134" y="1476137"/>
            <a:ext cx="4885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 интегралах рассматриваемого типа за </a:t>
            </a:r>
            <a:endParaRPr lang="ru-RU" dirty="0"/>
          </a:p>
        </p:txBody>
      </p:sp>
      <p:pic>
        <p:nvPicPr>
          <p:cNvPr id="17" name="Рисунок 16" descr="http://mathprofi.ru/f/integrirovanie_po_chastyam_clip_image033_0000.gif"/>
          <p:cNvPicPr/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961610" y="1573816"/>
            <a:ext cx="292233" cy="338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Прямоугольник 15"/>
          <p:cNvSpPr/>
          <p:nvPr/>
        </p:nvSpPr>
        <p:spPr>
          <a:xfrm>
            <a:off x="5658022" y="1405220"/>
            <a:ext cx="474989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7805" marR="217805" indent="450215">
              <a:lnSpc>
                <a:spcPct val="150000"/>
              </a:lnSpc>
              <a:spcBef>
                <a:spcPts val="1715"/>
              </a:spcBef>
              <a:spcAft>
                <a:spcPts val="1715"/>
              </a:spcAft>
            </a:pPr>
            <a:r>
              <a:rPr lang="ru-RU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всегда обозначается логарифм.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054110" y="4087697"/>
            <a:ext cx="3854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всегда обозначается многочлен</a:t>
            </a:r>
            <a:endParaRPr lang="ru-RU" dirty="0"/>
          </a:p>
        </p:txBody>
      </p:sp>
      <p:pic>
        <p:nvPicPr>
          <p:cNvPr id="20" name="Рисунок 19" descr="http://mathprofi.ru/f/integrirovanie_po_chastyam_clip_image033_0006.gif"/>
          <p:cNvPicPr/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330729" y="2257623"/>
            <a:ext cx="3499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Прямоугольник 18"/>
          <p:cNvSpPr/>
          <p:nvPr/>
        </p:nvSpPr>
        <p:spPr>
          <a:xfrm>
            <a:off x="6657059" y="2269789"/>
            <a:ext cx="42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за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5687458" y="58787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всегда обозначается обратная тригонометрическая функция</a:t>
            </a:r>
            <a:r>
              <a:rPr lang="ru-RU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ru-RU" dirty="0"/>
          </a:p>
        </p:txBody>
      </p:sp>
      <p:pic>
        <p:nvPicPr>
          <p:cNvPr id="23" name="Рисунок 22" descr="http://mathprofi.ru/f/integrirovanie_po_chastyam_clip_image033_0008.gif"/>
          <p:cNvPicPr/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996772" y="6050549"/>
            <a:ext cx="418248" cy="38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Прямоугольник 21"/>
          <p:cNvSpPr/>
          <p:nvPr/>
        </p:nvSpPr>
        <p:spPr>
          <a:xfrm>
            <a:off x="4236488" y="5976615"/>
            <a:ext cx="13147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за</a:t>
            </a:r>
            <a:endParaRPr lang="ru-RU" sz="2400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8081405" y="2410023"/>
            <a:ext cx="3854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всегда обозначается многочлен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6868893" y="4100685"/>
            <a:ext cx="42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за</a:t>
            </a:r>
            <a:endParaRPr lang="ru-RU" dirty="0"/>
          </a:p>
        </p:txBody>
      </p:sp>
      <p:pic>
        <p:nvPicPr>
          <p:cNvPr id="27" name="Рисунок 26" descr="http://mathprofi.ru/f/integrirovanie_po_chastyam_clip_image033_0006.gif"/>
          <p:cNvPicPr/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517462" y="4100685"/>
            <a:ext cx="3499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804557" y="136478"/>
            <a:ext cx="2784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Рекомендации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498021"/>
            <a:ext cx="35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121781" y="2114220"/>
            <a:ext cx="35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105452" y="3279338"/>
            <a:ext cx="35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5532" y="4710871"/>
            <a:ext cx="35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4392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5798" y="718488"/>
            <a:ext cx="5863400" cy="669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7805" marR="217805" indent="450215">
              <a:lnSpc>
                <a:spcPct val="150000"/>
              </a:lnSpc>
              <a:spcBef>
                <a:spcPts val="1715"/>
              </a:spcBef>
              <a:spcAft>
                <a:spcPts val="1715"/>
              </a:spcAft>
            </a:pPr>
            <a:r>
              <a:rPr lang="ru-RU" sz="2800" b="1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Интегралы от логарифмов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http://mathprofi.ru/f/integrirovanie_po_chastyam_clip_image006_0000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1821" y="1433015"/>
            <a:ext cx="2006221" cy="996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Рисунок 3" descr="http://mathprofi.ru/f/integrirovanie_po_chastyam_clip_image010_0000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1821" y="2727836"/>
            <a:ext cx="2819698" cy="1189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203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http://mathprofi.ru/f/integrirovanie_po_chastyam_clip_image006_0000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4814" y="241030"/>
            <a:ext cx="2006221" cy="996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Рисунок 3" descr="http://mathprofi.ru/f/integrirovanie_po_chastyam_clip_image050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4412" y="1237316"/>
            <a:ext cx="2805702" cy="96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http://mathprofi.ru/f/integrirovanie_po_chastyam_clip_image054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0894" y="2669721"/>
            <a:ext cx="7059477" cy="398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269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://mathprofi.ru/f/integrirovanie_po_chastyam_clip_image067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352" y="435552"/>
            <a:ext cx="1947977" cy="478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Рисунок 2" descr="http://mathprofi.ru/f/integrirovanie_po_chastyam_clip_image080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660" y="1079597"/>
            <a:ext cx="4917514" cy="1376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Рисунок 3" descr="http://mathprofi.ru/f/integrirovanie_po_chastyam_clip_image087.gif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352" y="2660545"/>
            <a:ext cx="7153719" cy="101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http://mathprofi.ru/f/integrirovanie_po_chastyam_clip_image089.gif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25370" y="3874883"/>
            <a:ext cx="1822765" cy="1238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 descr="http://mathprofi.ru/f/integrirovanie_po_chastyam_clip_image091.gif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0778" y="5223849"/>
            <a:ext cx="6691993" cy="1253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1009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60060" y="690181"/>
            <a:ext cx="10536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Интегралы от экспоненты, умноженной на многочлен</a:t>
            </a:r>
            <a:endParaRPr lang="ru-RU" sz="2800" dirty="0"/>
          </a:p>
        </p:txBody>
      </p:sp>
      <p:pic>
        <p:nvPicPr>
          <p:cNvPr id="3" name="Рисунок 2" descr="http://mathprofi.ru/f/integrirovanie_po_chastyam_clip_image099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42197"/>
            <a:ext cx="2620370" cy="1004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Прямоугольник 3"/>
          <p:cNvSpPr/>
          <p:nvPr/>
        </p:nvSpPr>
        <p:spPr>
          <a:xfrm>
            <a:off x="272955" y="2797791"/>
            <a:ext cx="114231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7805" marR="217805" indent="450215">
              <a:lnSpc>
                <a:spcPct val="150000"/>
              </a:lnSpc>
              <a:spcBef>
                <a:spcPts val="1715"/>
              </a:spcBef>
              <a:spcAft>
                <a:spcPts val="1715"/>
              </a:spcAft>
            </a:pPr>
            <a:r>
              <a:rPr lang="ru-RU" sz="2800" b="1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Интегралы от тригонометрических функций, умноженных на многочлен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http://mathprofi.ru/f/integrirovanie_po_chastyam_clip_image119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3539" y="4947557"/>
            <a:ext cx="2979232" cy="819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 descr="http://mathprofi.ru/f/integrirovanie_po_chastyam_clip_image127.gif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83673" y="4998214"/>
            <a:ext cx="1390705" cy="76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46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://mathprofi.ru/f/integrirovanie_po_chastyam_clip_image099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423690"/>
            <a:ext cx="2620370" cy="1004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Рисунок 2" descr="http://mathprofi.ru/f/integrirovanie_po_chastyam_clip_image103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6628" y="1706336"/>
            <a:ext cx="4196443" cy="1575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Рисунок 3" descr="http://mathprofi.ru/f/integrirovanie_po_chastyam_clip_image105.gif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36909" y="4057650"/>
            <a:ext cx="7078391" cy="186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530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://mathprofi.ru/f/integrirovanie_po_chastyam_clip_image121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5579" y="1312753"/>
            <a:ext cx="4573249" cy="1457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Рисунок 2" descr="http://mathprofi.ru/f/integrirovanie_po_chastyam_clip_image119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6938" y="488887"/>
            <a:ext cx="1694246" cy="55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Рисунок 3" descr="http://mathprofi.ru/f/integrirovanie_po_chastyam_clip_image123.gif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5579" y="3250195"/>
            <a:ext cx="5059612" cy="1227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9804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60</Words>
  <Application>Microsoft Office PowerPoint</Application>
  <PresentationFormat>Широкоэкранный</PresentationFormat>
  <Paragraphs>19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Ирина</cp:lastModifiedBy>
  <cp:revision>13</cp:revision>
  <dcterms:created xsi:type="dcterms:W3CDTF">2018-12-04T09:14:14Z</dcterms:created>
  <dcterms:modified xsi:type="dcterms:W3CDTF">2021-12-07T12:01:02Z</dcterms:modified>
</cp:coreProperties>
</file>