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0" r:id="rId4"/>
    <p:sldId id="258" r:id="rId5"/>
    <p:sldId id="259" r:id="rId6"/>
    <p:sldId id="261" r:id="rId7"/>
    <p:sldId id="262" r:id="rId8"/>
    <p:sldId id="268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99E26-5C4D-4757-B48D-7ADE28B04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CDD7FC-F84C-48E5-AD9B-78574AC7D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37826-837D-478C-B94F-CE6C9827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5E0C-F5AB-4662-B43C-BCD773FC8EE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C454DE-CD1F-4839-BF49-F983C9C3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4E3259-4646-40B2-B4E8-9D28A1CF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14AC-6099-4DD1-A68F-D4C6336069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6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14202-A049-498C-AE03-7CBA809B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132405-C3D1-43DE-AF80-752E0EE2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C3E103-54BB-48B6-8AAC-7DEAEA7B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5E0C-F5AB-4662-B43C-BCD773FC8EE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C73103-1456-4E50-A5B8-3E7204E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C2EB4-6033-46E3-8AEC-619B373D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14AC-6099-4DD1-A68F-D4C6336069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20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110968-9C69-4ABC-AFA1-A35AACE0F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698840-B421-4C16-9D92-1A4C715BA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CC8E6-49D8-473C-BE3E-E98C7B45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5E0C-F5AB-4662-B43C-BCD773FC8EE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1C304-44AD-4009-A603-F7A75C81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EB0D7C-8BFE-4E22-913A-F5FE922B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14AC-6099-4DD1-A68F-D4C6336069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5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6122-CD50-496E-B696-880CF949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BBD225-C131-4D40-9570-F7A99254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35D1BF-4E0B-42C3-9970-BC1D3C0B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5E0C-F5AB-4662-B43C-BCD773FC8EE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730A86-26A1-42A3-826D-36879C0A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FA91D0-2952-408D-A178-57C5725B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14AC-6099-4DD1-A68F-D4C6336069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81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E2224-68B8-4FC8-B66D-59EDEC12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DA75B2-8F0C-425D-8E1A-691B5D26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EAB927-6318-45D6-8863-313DF05B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5E0C-F5AB-4662-B43C-BCD773FC8EE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92214A-60AB-4A17-A3CB-B42DD685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C8AEBF-7CB8-41A1-A21B-315ECC82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14AC-6099-4DD1-A68F-D4C6336069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80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3A115-31C1-42B9-83AA-C9D22D79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F0756-2CE5-414F-99FD-0E02AFE77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DCC4D2-7158-4B44-9E21-50E3EB6D6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CA3110-72E7-4B61-97FA-781F5959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5E0C-F5AB-4662-B43C-BCD773FC8EE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9B926C-363A-4377-871E-FC570A9F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FEF828-516D-4F8D-9F54-435F748B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14AC-6099-4DD1-A68F-D4C6336069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85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FC29-395E-4E26-A546-837452EC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A71B9D-624F-4F88-9920-A587E0A4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F13078-FFC3-4B4F-8F13-AF3A78364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4C5918-037C-43A5-9491-8802B485D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3A4F10-1F2A-42B9-82D8-740515877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E204A7-06C2-4E85-8DFC-C0C85A75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5E0C-F5AB-4662-B43C-BCD773FC8EE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1DD478-CB20-434F-90AA-1C5E0034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1639A0-52D6-4631-9C76-38CC6BCF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14AC-6099-4DD1-A68F-D4C6336069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4BD7E-D5DD-45F1-B3B5-E0A7B295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39D5E8-4C53-45FD-8B23-70B886A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5E0C-F5AB-4662-B43C-BCD773FC8EE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2FD64A-9BEC-4B23-92AC-669B3346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B091CA-E42C-496D-BBDF-4D853DC5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14AC-6099-4DD1-A68F-D4C6336069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9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F95FD7-B1CF-4DA9-B84E-66647C8F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5E0C-F5AB-4662-B43C-BCD773FC8EE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5DB8E1-FAA9-49D6-812D-0773B67C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BB1579-A415-4B80-B23E-C982C5AB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14AC-6099-4DD1-A68F-D4C6336069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9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2700-A453-4994-B5C9-0FEC3D79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4E37DD-69B9-436B-B78E-E6303C4D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7167F2-56DC-4BC7-9269-72030572C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8A859B-B60A-44EB-9F1D-9ADE4606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5E0C-F5AB-4662-B43C-BCD773FC8EE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B340A2-A565-4DEA-994F-EB0DD152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6A2F06-E1A5-4589-8752-2CE616D7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14AC-6099-4DD1-A68F-D4C6336069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63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29081-A441-422D-9881-5441D05B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939D1C-4576-44F9-B2EE-23BF30CBC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891581-B4D7-4080-87E2-86649A06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B412D-67E6-411B-A19C-FCC334C6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5E0C-F5AB-4662-B43C-BCD773FC8EE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F75966-C530-48FB-9DA2-D6E0A22F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1C3BE3-8513-48EE-9B8F-EBE01DE2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14AC-6099-4DD1-A68F-D4C6336069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9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FBE05-1690-4A17-8AC6-0BDA3CE2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F01FB5-FC76-4C0C-9B56-B6D32712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57939D-5E43-4BFA-BDDF-FDB7A95F8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85E0C-F5AB-4662-B43C-BCD773FC8EE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A7CFF7-B93A-44BA-88F3-8F4B78A53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BEEE65-8B71-4627-AE56-41AC4705F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14AC-6099-4DD1-A68F-D4C6336069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32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192EA3-421F-41F4-9C32-A863C1EC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4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70ED15-DD76-4098-B6E3-E7E9D44B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9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4D922-1E54-4B9F-94B4-1FE7C326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ru-RU" b="1" u="sng" dirty="0">
                <a:solidFill>
                  <a:schemeClr val="bg1"/>
                </a:solidFill>
              </a:rPr>
              <a:t>Труд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7A262-8508-425F-963A-B4FF3AC2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880"/>
            <a:ext cx="5090160" cy="2819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Китай известен своей огромной рабочей силой, что делает его одним из крупнейших производителей в мире. Низкая стоимость рабочей силы и высокая квалификация работников делают труд одним из основных факторов производства в стране.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E03CC-6162-49C6-9F17-E7631CFE0802}"/>
              </a:ext>
            </a:extLst>
          </p:cNvPr>
          <p:cNvSpPr txBox="1"/>
          <p:nvPr/>
        </p:nvSpPr>
        <p:spPr>
          <a:xfrm>
            <a:off x="289558" y="4377958"/>
            <a:ext cx="61874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- Численность экономически активного населения страны 780 миллионов человек,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- Численность занятых в стране около 68.6 %;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- Численность безработных в стране 5.1%;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- Средняя заработная плата в месяц около 940 долларов;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- Индекс человеческого развития (ИЧР) составляет 0.758;</a:t>
            </a:r>
          </a:p>
        </p:txBody>
      </p:sp>
    </p:spTree>
    <p:extLst>
      <p:ext uri="{BB962C8B-B14F-4D97-AF65-F5344CB8AC3E}">
        <p14:creationId xmlns:p14="http://schemas.microsoft.com/office/powerpoint/2010/main" val="270257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17ACF-1046-4474-80EA-FE00A65C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704" y="630260"/>
            <a:ext cx="3779518" cy="2279601"/>
          </a:xfrm>
        </p:spPr>
        <p:txBody>
          <a:bodyPr>
            <a:normAutofit/>
          </a:bodyPr>
          <a:lstStyle/>
          <a:p>
            <a:pPr algn="ctr"/>
            <a:r>
              <a:rPr lang="ru-RU" sz="6600" spc="300" dirty="0">
                <a:solidFill>
                  <a:srgbClr val="FFC000"/>
                </a:solidFill>
                <a:latin typeface="Bahnschrift Condensed" panose="020B0502040204020203" pitchFamily="34" charset="0"/>
              </a:rPr>
              <a:t>Земля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981B2B-99A3-40C8-84CE-99C6E5B4B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3429000"/>
            <a:ext cx="3474720" cy="30638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FFFF00"/>
                </a:solidFill>
                <a:latin typeface="Bahnschrift Condensed" panose="020B0502040204020203" pitchFamily="34" charset="0"/>
              </a:rPr>
              <a:t>Китай обладает разнообразными природными ресурсами и обширными земельными ресурсами, что делает их важным фактором для сельского хозяйства и промышленности.</a:t>
            </a:r>
            <a:endParaRPr lang="ru-RU" sz="24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DF7456-640D-4C19-BCDC-17A8D4796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" y="365124"/>
            <a:ext cx="5120152" cy="2809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F0B370-6E6B-4ADF-A326-4DD9E4039700}"/>
              </a:ext>
            </a:extLst>
          </p:cNvPr>
          <p:cNvSpPr txBox="1"/>
          <p:nvPr/>
        </p:nvSpPr>
        <p:spPr>
          <a:xfrm>
            <a:off x="8732520" y="58846"/>
            <a:ext cx="333756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- Полезные ископаемые: уголь (около 3,5 миллиардов тонн в 2020 г), нефть (около 559 миллионов тонн нефти в 2020 г), природный газ (320 миллиардов кубометров в 2020 г), железную руду, редкие металлы, медь, золото, алюминий и многое другое.</a:t>
            </a:r>
          </a:p>
          <a:p>
            <a:pPr algn="ctr"/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- Природные условия, необходимые для производства товаров и услуг: Разнообразные климатические зоны (5 климатических зон), Ресурсы, Водные ресурсы (около 28400 кубических километров), Растительный покров;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7542D4-5BE9-426E-9B4F-C3FEA8FC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580" y="3429001"/>
            <a:ext cx="4778642" cy="29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10FB7-F9AC-469F-80BF-ED2595AB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4640" cy="671195"/>
          </a:xfrm>
        </p:spPr>
        <p:txBody>
          <a:bodyPr>
            <a:normAutofit/>
          </a:bodyPr>
          <a:lstStyle/>
          <a:p>
            <a:pPr algn="ctr"/>
            <a:r>
              <a:rPr lang="ru-RU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Капитал </a:t>
            </a:r>
            <a:endParaRPr lang="ru-RU" sz="3200" b="1" u="sng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0AE63F-3049-4A87-8DE5-61D701A5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4907280"/>
            <a:ext cx="6644640" cy="1585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>
                <a:effectLst/>
              </a:rPr>
              <a:t>Быстрый экономический рост Китая привлек множество инвестиций, и страна стала крупным центром финансовых и капитальных ресурсов.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1E558-E9BC-49BC-9136-DCAFBD44E656}"/>
              </a:ext>
            </a:extLst>
          </p:cNvPr>
          <p:cNvSpPr txBox="1"/>
          <p:nvPr/>
        </p:nvSpPr>
        <p:spPr>
          <a:xfrm>
            <a:off x="7600434" y="121900"/>
            <a:ext cx="443916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 Condensed" panose="020B0502040204020203" pitchFamily="34" charset="0"/>
              </a:rPr>
              <a:t>- Объём инвестиций в экономику КНР в 2020 году составил 144,4 млрд долларов; </a:t>
            </a:r>
          </a:p>
          <a:p>
            <a:pPr algn="just"/>
            <a:r>
              <a:rPr lang="ru-RU" sz="2400" dirty="0">
                <a:latin typeface="Bahnschrift Condensed" panose="020B0502040204020203" pitchFamily="34" charset="0"/>
              </a:rPr>
              <a:t>- Объём инвестиций в экономику по отраслям: промышленное производство (31 млрд долларов), услуги для бизнеса (26,6 млрд долларов), недвижимость (20,3 млрд долларов), научно-исследовательская деятельность (17,9 млрд долларов), информационные технологии (16,4 млрд долларов), оптовая торговля (11,7 млрд долларов).;</a:t>
            </a:r>
          </a:p>
          <a:p>
            <a:pPr algn="just"/>
            <a:r>
              <a:rPr lang="ru-RU" sz="2400" dirty="0">
                <a:latin typeface="Bahnschrift Condensed" panose="020B0502040204020203" pitchFamily="34" charset="0"/>
              </a:rPr>
              <a:t>- В 2020 году вывоз прямых инвестиций КНР составил 153,7 млрд </a:t>
            </a:r>
            <a:r>
              <a:rPr lang="ru-RU" sz="2400" dirty="0" err="1">
                <a:latin typeface="Bahnschrift Condensed" panose="020B0502040204020203" pitchFamily="34" charset="0"/>
              </a:rPr>
              <a:t>долл</a:t>
            </a:r>
            <a:r>
              <a:rPr lang="ru-RU" sz="2400" dirty="0">
                <a:latin typeface="Bahnschrift Condensed" panose="020B0502040204020203" pitchFamily="34" charset="0"/>
              </a:rPr>
              <a:t>;</a:t>
            </a:r>
          </a:p>
          <a:p>
            <a:pPr algn="just"/>
            <a:r>
              <a:rPr lang="ru-RU" sz="2400" dirty="0">
                <a:latin typeface="Bahnschrift Condensed" panose="020B0502040204020203" pitchFamily="34" charset="0"/>
              </a:rPr>
              <a:t>- Фондоотдача 1.90 триллионов;</a:t>
            </a:r>
          </a:p>
          <a:p>
            <a:pPr algn="just"/>
            <a:r>
              <a:rPr lang="ru-RU" sz="2400" dirty="0">
                <a:latin typeface="Bahnschrift Condensed" panose="020B0502040204020203" pitchFamily="34" charset="0"/>
              </a:rPr>
              <a:t>- Денежные потоки составляют 50.4 млрд долларов;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05B63-1F1D-4FC8-85BA-8F5E953B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36319"/>
            <a:ext cx="5745480" cy="364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4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30F68-6865-4270-A3EF-A09922A0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86600" cy="747395"/>
          </a:xfrm>
        </p:spPr>
        <p:txBody>
          <a:bodyPr>
            <a:normAutofit/>
          </a:bodyPr>
          <a:lstStyle/>
          <a:p>
            <a:r>
              <a:rPr lang="ru-RU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Предпринимательская способность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61213-5221-4007-9E86-7CECC8E16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690"/>
            <a:ext cx="5379720" cy="18313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Китай обладает динамичной инновационной культурой и активным предпринимательством, что делает предпринимательскую способность важным фактором производства.</a:t>
            </a:r>
            <a:endParaRPr lang="ru-RU" sz="2400" dirty="0"/>
          </a:p>
        </p:txBody>
      </p:sp>
      <p:pic>
        <p:nvPicPr>
          <p:cNvPr id="5" name="Рисунок 4" descr="Лампочка">
            <a:extLst>
              <a:ext uri="{FF2B5EF4-FFF2-40B4-BE49-F238E27FC236}">
                <a16:creationId xmlns:a16="http://schemas.microsoft.com/office/drawing/2014/main" id="{093C384D-FA74-4B09-9EA7-AC4D98367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3043" y="-365760"/>
            <a:ext cx="2484120" cy="2484120"/>
          </a:xfrm>
          <a:prstGeom prst="rect">
            <a:avLst/>
          </a:prstGeom>
        </p:spPr>
      </p:pic>
      <p:pic>
        <p:nvPicPr>
          <p:cNvPr id="7" name="Рисунок 6" descr="Мужчина в рубашке поло">
            <a:extLst>
              <a:ext uri="{FF2B5EF4-FFF2-40B4-BE49-F238E27FC236}">
                <a16:creationId xmlns:a16="http://schemas.microsoft.com/office/drawing/2014/main" id="{DBD9BC83-8B7A-45B9-9584-EF9850315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0438" y="1756410"/>
            <a:ext cx="2516725" cy="4694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31FA4-5FFE-4E5A-ADE3-BF2147915BE7}"/>
              </a:ext>
            </a:extLst>
          </p:cNvPr>
          <p:cNvSpPr txBox="1"/>
          <p:nvPr/>
        </p:nvSpPr>
        <p:spPr>
          <a:xfrm>
            <a:off x="838200" y="3124200"/>
            <a:ext cx="60350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 Condensed" panose="020B0502040204020203" pitchFamily="34" charset="0"/>
              </a:rPr>
              <a:t>- Количество малого и среднего предпринимательства, в Китае более 30 миллионов зарегистрированных МСП;</a:t>
            </a:r>
          </a:p>
          <a:p>
            <a:pPr algn="just"/>
            <a:r>
              <a:rPr lang="ru-RU" sz="2400" dirty="0">
                <a:latin typeface="Bahnschrift Condensed" panose="020B0502040204020203" pitchFamily="34" charset="0"/>
              </a:rPr>
              <a:t>- Количество предпринимателей в стране более 100 миллионов человек;</a:t>
            </a:r>
          </a:p>
          <a:p>
            <a:pPr algn="just"/>
            <a:r>
              <a:rPr lang="ru-RU" sz="2400" dirty="0">
                <a:latin typeface="Bahnschrift Condensed" panose="020B0502040204020203" pitchFamily="34" charset="0"/>
              </a:rPr>
              <a:t>- Доля занятых в малом и среднем бизнесе более 80% занятых в городской зоне и более 60% в сельской зоне;</a:t>
            </a:r>
          </a:p>
          <a:p>
            <a:pPr algn="just"/>
            <a:r>
              <a:rPr lang="ru-RU" sz="2400" dirty="0">
                <a:latin typeface="Bahnschrift Condensed" panose="020B0502040204020203" pitchFamily="34" charset="0"/>
              </a:rPr>
              <a:t>- Индекс деловой активности 52.1; </a:t>
            </a:r>
          </a:p>
        </p:txBody>
      </p:sp>
    </p:spTree>
    <p:extLst>
      <p:ext uri="{BB962C8B-B14F-4D97-AF65-F5344CB8AC3E}">
        <p14:creationId xmlns:p14="http://schemas.microsoft.com/office/powerpoint/2010/main" val="57427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CBC36-3B97-4D74-B2EE-F6339C70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32760" cy="625475"/>
          </a:xfrm>
        </p:spPr>
        <p:txBody>
          <a:bodyPr>
            <a:normAutofit fontScale="90000"/>
          </a:bodyPr>
          <a:lstStyle/>
          <a:p>
            <a:r>
              <a:rPr lang="ru-RU" dirty="0"/>
              <a:t>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6827E-79F5-484C-B72D-74E47E48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90638"/>
            <a:ext cx="5882640" cy="1325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 развитием информационных технологий и обмена информацией, Китай активно использует инновации и технологии для развития своей экономики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3A073-A246-4D4E-BB91-1F0AE6E47884}"/>
              </a:ext>
            </a:extLst>
          </p:cNvPr>
          <p:cNvSpPr txBox="1"/>
          <p:nvPr/>
        </p:nvSpPr>
        <p:spPr>
          <a:xfrm>
            <a:off x="213360" y="3076555"/>
            <a:ext cx="33147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ahnschrift Condensed" panose="020B0502040204020203" pitchFamily="34" charset="0"/>
              </a:rPr>
              <a:t>- Показатели доступности интернета 85% населения;</a:t>
            </a:r>
          </a:p>
          <a:p>
            <a:r>
              <a:rPr lang="ru-RU" sz="2400" dirty="0">
                <a:latin typeface="Bahnschrift Condensed" panose="020B0502040204020203" pitchFamily="34" charset="0"/>
              </a:rPr>
              <a:t>- Доля государственных услуг, которые население может получить с использованием информационных и телекоммуникационных технологий 99%;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511FDD-C8FC-4F22-B90E-4192BA84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461" y="1730326"/>
            <a:ext cx="5888539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6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A463D9-9619-43D5-95D6-6FF0466B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0923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461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94D14-69B4-4B35-8A2E-4DBC9A7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24450" cy="1997075"/>
          </a:xfrm>
        </p:spPr>
        <p:txBody>
          <a:bodyPr>
            <a:noAutofit/>
          </a:bodyPr>
          <a:lstStyle/>
          <a:p>
            <a:r>
              <a:rPr lang="ru-RU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Китай активно инвестирует в исследования и разработки, чтобы улучшить свои технологические возможности и стимулировать инновации в различных отраслях производства.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E78AEC-370D-4CD2-8167-69018FCDB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5364162"/>
            <a:ext cx="10515600" cy="112871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  <a:buFontTx/>
              <a:buChar char="-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специалистов в области ИТ в Китае более 5 миллионов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количество Научные и исследовательские учреждения в Китае более 6 000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DCA292-3EBA-4211-9131-2AA3EE21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627" y="146050"/>
            <a:ext cx="5580868" cy="52181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72FF6B-281F-4537-B798-259EBF3D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" y="2638425"/>
            <a:ext cx="5983947" cy="22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2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454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Труд</vt:lpstr>
      <vt:lpstr>Земля</vt:lpstr>
      <vt:lpstr>Капитал </vt:lpstr>
      <vt:lpstr>Предпринимательская способность</vt:lpstr>
      <vt:lpstr>Информация</vt:lpstr>
      <vt:lpstr>Презентация PowerPoint</vt:lpstr>
      <vt:lpstr>Китай активно инвестирует в исследования и разработки, чтобы улучшить свои технологические возможности и стимулировать инновации в различных отраслях производства.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ресурсов и основных факторов производства Китая</dc:title>
  <dc:creator>User</dc:creator>
  <cp:lastModifiedBy>User</cp:lastModifiedBy>
  <cp:revision>33</cp:revision>
  <dcterms:created xsi:type="dcterms:W3CDTF">2024-02-02T16:38:05Z</dcterms:created>
  <dcterms:modified xsi:type="dcterms:W3CDTF">2024-02-02T20:59:29Z</dcterms:modified>
</cp:coreProperties>
</file>