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75AD4-A2DB-4997-9A7B-4AC5F2831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ADCC5C-BBD4-43CF-B3A4-82A4826E4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2AA38-FA04-430B-862A-D322658A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03892-E19B-4D52-A4E9-4B7F806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C7720A-F0CC-4EBE-99EB-231F6F93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9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D1317-5547-4022-B566-0148782F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9179F9-E11D-45D4-83F9-A507EBF64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D4155-AA81-4126-8B6F-8F103E90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F0B42-1248-4C59-A167-2FBF5EDC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4D93D-2AD2-4AB5-9872-14E6096E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15038A5-9E03-4595-AF54-4C834DE8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36BB5-CE4B-4EA6-8EA7-02D2ED6D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69943C-6D94-4732-BB2F-66FCD644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DD7A6-59B3-4A9A-80E8-9347CBF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058F2-1FD2-4D44-9E43-B5485ABC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DCD27-72A1-49AC-A795-29C46EBC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D7A17-FF5F-4DA4-93BF-88E9393A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B17B2-754D-4267-9E4D-59B2801D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FB0346-E494-46AE-A688-2587CE5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F3D2DC-E482-4C60-8634-07641717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47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B72FD-A415-4EEF-BD85-E1F9BBCA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CA6D78-A05D-45D4-BB40-27AB9EA9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134D1-DD55-4A02-ADFA-DF3E26D6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66B74-3E49-4E00-B78C-B6535020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854A3-3058-4C2C-9A9D-D800ADA0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4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4820E-22C4-40FA-909B-0FD04D94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2D3F5-E838-439B-B85F-B7B36AB2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1F409-C514-45D9-841A-A1329A3A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35805F-BB37-45C2-A730-CA6E0EA0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D1CAF1-B56F-4AD4-A955-AB638C9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62B007-7875-4962-B4DF-BD29437E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47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F7034-CD38-4F2C-B7F1-2285B847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86A03-8EC7-4B3C-AFC6-D98879D4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65735C-C8BF-4DD3-90BB-FE562BB5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FC2B8C-2CE0-457E-9801-CFC8F2503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2FCFC-F2BA-47A4-AEAA-92C522A0F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10A144-A287-463B-8542-FD3EE73E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ECC9FB-21FF-4F90-BFCC-76167EBC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26D4EA-D405-4AF2-A1CA-F695021E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22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BF5B1-95C5-44CF-9AE2-E00D15CD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DB6169-357E-4619-932A-E158427F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B16563-5033-4001-878E-35D1C0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336103-899D-4A42-98D5-AC370376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1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8AB27-F293-452C-BD34-65864B1E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7ECC58-F44F-49B8-A74E-465D02A6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11F90-880B-4546-A0B9-EDCE85A2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38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CB46B-3367-4B50-BAE3-EB52458D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33C01-1CE2-4034-8DB3-80916C7D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1AA273-F9F3-4507-A309-290E76050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982048-4E41-4DDC-BD70-903625EC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A385F-7BAA-4CCE-85D0-CCF60B0D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67263F-53ED-489A-94D1-CBF32FB9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2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88381-84EE-46AA-B02C-7044AA31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EECD9A-A5AF-4293-B220-4B03546F3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05C265-BD09-44BB-BFCF-63692760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D66288-0455-4036-98F2-D6085457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1CBF4B-0706-462A-9E95-C99D8BEB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F2645-DF72-412F-AF64-513B9F25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4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03C9-1F75-4967-A0F3-E1C14D48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453D4-5848-4135-A0EE-FAA5A01E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D4BBB-98D4-494F-88BE-FD48D077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4458-DDC8-45F9-8BF7-857EAA94F5A1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73E52-6AC0-4490-B6D8-58250ACF2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55469-DDA6-4EF4-BEBD-189CCA2B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7992-8824-4EC1-8E72-CC4B5D921B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1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1">
                <a:lumMod val="5000"/>
                <a:lumOff val="95000"/>
              </a:schemeClr>
            </a:gs>
            <a:gs pos="100000">
              <a:srgbClr val="D1DCF0"/>
            </a:gs>
            <a:gs pos="8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70700-B9BE-4CFE-95A1-FAFBB91FA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45" y="1201953"/>
            <a:ext cx="5429918" cy="122952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Кейнсианское направление в экономической науке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5C45C-4894-4A7D-9E34-85983F839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3" y="4426528"/>
            <a:ext cx="3347900" cy="1655762"/>
          </a:xfrm>
        </p:spPr>
        <p:txBody>
          <a:bodyPr/>
          <a:lstStyle/>
          <a:p>
            <a:r>
              <a:rPr lang="ru-RU" dirty="0" err="1">
                <a:solidFill>
                  <a:srgbClr val="0070C0"/>
                </a:solidFill>
                <a:latin typeface="Bahnschrift Condensed" panose="020B0502040204020203" pitchFamily="34" charset="0"/>
              </a:rPr>
              <a:t>Гулмаммедов</a:t>
            </a:r>
            <a:r>
              <a:rPr lang="ru-RU" dirty="0">
                <a:solidFill>
                  <a:srgbClr val="0070C0"/>
                </a:solidFill>
                <a:latin typeface="Bahnschrift Condensed" panose="020B0502040204020203" pitchFamily="34" charset="0"/>
              </a:rPr>
              <a:t> Байрам </a:t>
            </a:r>
          </a:p>
          <a:p>
            <a:r>
              <a:rPr lang="ru-RU" dirty="0">
                <a:solidFill>
                  <a:srgbClr val="0070C0"/>
                </a:solidFill>
                <a:latin typeface="Bahnschrift Condensed" panose="020B0502040204020203" pitchFamily="34" charset="0"/>
              </a:rPr>
              <a:t>3733806/30781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Трехмерная модель 4" descr="Тенденция к повышению">
                <a:extLst>
                  <a:ext uri="{FF2B5EF4-FFF2-40B4-BE49-F238E27FC236}">
                    <a16:creationId xmlns:a16="http://schemas.microsoft.com/office/drawing/2014/main" id="{248B293E-8864-49B8-941A-328229592E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4936564"/>
                  </p:ext>
                </p:extLst>
              </p:nvPr>
            </p:nvGraphicFramePr>
            <p:xfrm>
              <a:off x="6496175" y="522072"/>
              <a:ext cx="4866165" cy="55413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866165" cy="5541355"/>
                    </a:xfrm>
                    <a:prstGeom prst="rect">
                      <a:avLst/>
                    </a:prstGeom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64606" ay="1472132" az="36541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00973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Трехмерная модель 4" descr="Тенденция к повышению">
                <a:extLst>
                  <a:ext uri="{FF2B5EF4-FFF2-40B4-BE49-F238E27FC236}">
                    <a16:creationId xmlns:a16="http://schemas.microsoft.com/office/drawing/2014/main" id="{248B293E-8864-49B8-941A-328229592E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6175" y="522072"/>
                <a:ext cx="4866165" cy="55413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8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AA5A2-D9F8-41ED-87D8-872E41A6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68" y="146538"/>
            <a:ext cx="4572000" cy="304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375752-6C1B-42FC-AFF9-B304EAEA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8" y="3663463"/>
            <a:ext cx="45720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C36AA-9F37-44CB-84DC-16FD8D7C75CB}"/>
              </a:ext>
            </a:extLst>
          </p:cNvPr>
          <p:cNvSpPr txBox="1"/>
          <p:nvPr/>
        </p:nvSpPr>
        <p:spPr>
          <a:xfrm>
            <a:off x="5366825" y="247143"/>
            <a:ext cx="64641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Кейнсианское направление в экономической науке зародилось в Великобритании в начале 20 века. Экономический регион, где возникло это направление, был </a:t>
            </a:r>
            <a:r>
              <a:rPr lang="ru-RU" sz="24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Ярмут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и </a:t>
            </a:r>
            <a:r>
              <a:rPr lang="ru-RU" sz="24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Кэмбридж</a:t>
            </a:r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где становились известные экономисты и ученые-практики, включая Джона Мейнарда Кейнса.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CBD94A-24B6-4E1A-BB1D-D84D2E32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333" y="2732395"/>
            <a:ext cx="6231988" cy="37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0DA0EC-A8FE-473F-8F46-25E3B7D36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275" y="146537"/>
            <a:ext cx="5025372" cy="65637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7BB055-D468-4BC0-951A-23100A53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3" y="3428999"/>
            <a:ext cx="5969391" cy="33033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76C571-0208-4F12-9074-5FBC9334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3" y="146537"/>
            <a:ext cx="5969390" cy="31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F2F16-AD09-443B-A141-FB7D5F25B410}"/>
              </a:ext>
            </a:extLst>
          </p:cNvPr>
          <p:cNvSpPr txBox="1"/>
          <p:nvPr/>
        </p:nvSpPr>
        <p:spPr>
          <a:xfrm>
            <a:off x="3562057" y="0"/>
            <a:ext cx="459859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Bahnschrift Light SemiCondensed" panose="020B0502040204020203" pitchFamily="34" charset="0"/>
              </a:rPr>
              <a:t>Основные идеи кейнсианского направления </a:t>
            </a:r>
          </a:p>
          <a:p>
            <a:pPr algn="ctr"/>
            <a:r>
              <a:rPr lang="ru-RU" sz="2000" dirty="0">
                <a:latin typeface="Bahnschrift Light SemiCondensed" panose="020B0502040204020203" pitchFamily="34" charset="0"/>
              </a:rPr>
              <a:t>1.Приоритет спроса над предложением</a:t>
            </a:r>
          </a:p>
          <a:p>
            <a:pPr algn="ctr"/>
            <a:r>
              <a:rPr lang="ru-RU" sz="2000" dirty="0">
                <a:latin typeface="Bahnschrift Light SemiCondensed" panose="020B0502040204020203" pitchFamily="34" charset="0"/>
              </a:rPr>
              <a:t>2.Потребление как основной стимул экономического роста</a:t>
            </a:r>
          </a:p>
          <a:p>
            <a:pPr algn="ctr"/>
            <a:r>
              <a:rPr lang="ru-RU" sz="2000" dirty="0">
                <a:latin typeface="Bahnschrift Light SemiCondensed" panose="020B0502040204020203" pitchFamily="34" charset="0"/>
              </a:rPr>
              <a:t>3.Агрегатные экономические модели</a:t>
            </a:r>
          </a:p>
          <a:p>
            <a:pPr algn="ctr"/>
            <a:r>
              <a:rPr lang="ru-RU" sz="2000" dirty="0">
                <a:latin typeface="Bahnschrift Light SemiCondensed" panose="020B0502040204020203" pitchFamily="34" charset="0"/>
              </a:rPr>
              <a:t>4.Активная роль государства</a:t>
            </a:r>
          </a:p>
          <a:p>
            <a:pPr algn="ctr"/>
            <a:r>
              <a:rPr lang="ru-RU" sz="2000" dirty="0">
                <a:latin typeface="Bahnschrift Light SemiCondensed" panose="020B0502040204020203" pitchFamily="34" charset="0"/>
              </a:rPr>
              <a:t>5.Роль денег и кредитования</a:t>
            </a:r>
          </a:p>
          <a:p>
            <a:pPr algn="ctr"/>
            <a:r>
              <a:rPr lang="ru-RU" sz="2000" dirty="0">
                <a:latin typeface="Bahnschrift Light SemiCondensed" panose="020B0502040204020203" pitchFamily="34" charset="0"/>
              </a:rPr>
              <a:t>6.Активное использование фискальной и монетарной политики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CC2463-3078-441D-A7D1-8F22187B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7" y="2317849"/>
            <a:ext cx="3454670" cy="44043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5DB024-414F-4BF2-869D-ABDAAB57D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9" t="5893"/>
          <a:stretch/>
        </p:blipFill>
        <p:spPr>
          <a:xfrm>
            <a:off x="7216726" y="3104506"/>
            <a:ext cx="4975276" cy="37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95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5AA19-FF36-4CA1-970E-594688D6A01C}"/>
              </a:ext>
            </a:extLst>
          </p:cNvPr>
          <p:cNvSpPr txBox="1"/>
          <p:nvPr/>
        </p:nvSpPr>
        <p:spPr>
          <a:xfrm>
            <a:off x="3046828" y="1201002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Bahnschrift Light SemiCondensed" panose="020B0502040204020203" pitchFamily="34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4490B-C8BC-47EA-A6E4-02CE034B4C3E}"/>
              </a:ext>
            </a:extLst>
          </p:cNvPr>
          <p:cNvSpPr txBox="1"/>
          <p:nvPr/>
        </p:nvSpPr>
        <p:spPr>
          <a:xfrm>
            <a:off x="3046828" y="5072224"/>
            <a:ext cx="60983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Bahnschrift Light SemiCondensed" panose="020B0502040204020203" pitchFamily="34" charset="0"/>
              </a:rPr>
              <a:t>В целом, Кейнсианское направление в экономической мысли стало неотъемлемой частью современной экономической науки, внося значительные изменения в понимание и анализ различных аспектов экономической деятельности и влияние государства на экономику.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3831DB-1497-40EF-A050-860EE54A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1905000"/>
            <a:ext cx="4067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48541F-0B90-457B-B53E-D389D01100AB}"/>
              </a:ext>
            </a:extLst>
          </p:cNvPr>
          <p:cNvSpPr txBox="1"/>
          <p:nvPr/>
        </p:nvSpPr>
        <p:spPr>
          <a:xfrm>
            <a:off x="3049172" y="3240817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Bahnschrift Light SemiCondensed" panose="020B0502040204020203" pitchFamily="34" charset="0"/>
              </a:rPr>
              <a:t>КОНЕЦ!</a:t>
            </a:r>
          </a:p>
        </p:txBody>
      </p:sp>
    </p:spTree>
    <p:extLst>
      <p:ext uri="{BB962C8B-B14F-4D97-AF65-F5344CB8AC3E}">
        <p14:creationId xmlns:p14="http://schemas.microsoft.com/office/powerpoint/2010/main" val="318267641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Bahnschrift Condensed</vt:lpstr>
      <vt:lpstr>Bahnschrift Light SemiCondensed</vt:lpstr>
      <vt:lpstr>Calibri</vt:lpstr>
      <vt:lpstr>Calibri Light</vt:lpstr>
      <vt:lpstr>Times New Roman</vt:lpstr>
      <vt:lpstr>Тема Office</vt:lpstr>
      <vt:lpstr>Кейнсианское направление в экономической науке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Кейнсианское направление в экономической науке</dc:title>
  <dc:creator>User</dc:creator>
  <cp:lastModifiedBy>User</cp:lastModifiedBy>
  <cp:revision>8</cp:revision>
  <dcterms:created xsi:type="dcterms:W3CDTF">2024-02-02T13:51:59Z</dcterms:created>
  <dcterms:modified xsi:type="dcterms:W3CDTF">2024-02-02T20:01:33Z</dcterms:modified>
</cp:coreProperties>
</file>