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2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42D4F-AFFB-4484-8FC3-7E8384D7C345}"/>
              </a:ext>
            </a:extLst>
          </p:cNvPr>
          <p:cNvSpPr txBox="1"/>
          <p:nvPr/>
        </p:nvSpPr>
        <p:spPr>
          <a:xfrm>
            <a:off x="609601" y="4345771"/>
            <a:ext cx="7315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Либеральное направление в экономической науке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F56B94-BA78-4450-8E46-7D41FF53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4322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E0ACB-52C5-4F50-9997-11F847F0BBEB}"/>
              </a:ext>
            </a:extLst>
          </p:cNvPr>
          <p:cNvSpPr txBox="1"/>
          <p:nvPr/>
        </p:nvSpPr>
        <p:spPr>
          <a:xfrm>
            <a:off x="753979" y="6416660"/>
            <a:ext cx="3288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Автор: Таганов </a:t>
            </a:r>
            <a:r>
              <a:rPr lang="ru-RU" dirty="0" err="1"/>
              <a:t>Ширмухамет</a:t>
            </a:r>
            <a:endParaRPr lang="ru-RU" dirty="0"/>
          </a:p>
          <a:p>
            <a:r>
              <a:rPr lang="ru-RU" dirty="0"/>
              <a:t>Номер группы: 3733801/30982</a:t>
            </a:r>
          </a:p>
        </p:txBody>
      </p:sp>
    </p:spTree>
    <p:extLst>
      <p:ext uri="{BB962C8B-B14F-4D97-AF65-F5344CB8AC3E}">
        <p14:creationId xmlns:p14="http://schemas.microsoft.com/office/powerpoint/2010/main" val="272648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5" name="Text 2"/>
          <p:cNvSpPr/>
          <p:nvPr/>
        </p:nvSpPr>
        <p:spPr>
          <a:xfrm>
            <a:off x="6364367" y="645617"/>
            <a:ext cx="7388066" cy="1458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Перспективы развития либерального направления в экономической науке</a:t>
            </a:r>
            <a:endParaRPr lang="en-US" sz="3062" dirty="0"/>
          </a:p>
        </p:txBody>
      </p:sp>
      <p:sp>
        <p:nvSpPr>
          <p:cNvPr id="6" name="Text 3"/>
          <p:cNvSpPr/>
          <p:nvPr/>
        </p:nvSpPr>
        <p:spPr>
          <a:xfrm>
            <a:off x="6364367" y="1853178"/>
            <a:ext cx="7388066" cy="2261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Либеральное направление в экономической науке продолжает привлекать внимание исследователей и политиков по всему миру. В современных условиях многие страны сталкиваются с вызовами связанными с глобализацией, быстрыми технологическими изменениями, и изменением баланса сил в мировой экономике. Экономисты, поддерживающие либеральное направление, видят в этом возможности для создания новых инноваций, роста производительности и увеличения благосостояния общества.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6364367" y="4155222"/>
            <a:ext cx="7388066" cy="19407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Ключевые аспекты будущего развития включают в себя углубление свободной торговли, развитие цифровой экономики, поддержку предпринимательства и инноваций, а также разработку глобальных стандартов в области торговли и инвестиций. Более тесное сотрудничество между странами и развитие международных экономических отношений также приобретают особую важность в контексте динамично меняющейся мировой экономики.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6364367" y="6309769"/>
            <a:ext cx="7388066" cy="1642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Будущее либерального направления в экономической науке наполнено вызовами, но также предлагает широкий спектр возможностей для содействия экономическому росту, улучшению жизненного уровня людей и созданию благоприятной среды для развития индивидуальной и корпоративной инициативы.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9A7AE6-0E49-4806-9B99-62D6163D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91200" cy="8229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6892" y="716994"/>
            <a:ext cx="7450098" cy="1764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31"/>
              </a:lnSpc>
              <a:buNone/>
            </a:pPr>
            <a:r>
              <a:rPr lang="en-US" sz="370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Влияние либеральной экономики на развитие стран и регионов</a:t>
            </a:r>
            <a:endParaRPr lang="en-US" sz="3705" dirty="0"/>
          </a:p>
        </p:txBody>
      </p:sp>
      <p:sp>
        <p:nvSpPr>
          <p:cNvPr id="6" name="Text 3"/>
          <p:cNvSpPr/>
          <p:nvPr/>
        </p:nvSpPr>
        <p:spPr>
          <a:xfrm>
            <a:off x="846892" y="2399704"/>
            <a:ext cx="7450098" cy="2421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Либеральная экономика имеет значительное влияние на развитие стран и регионов. Основной принцип либеральной экономики - свободный рынок, предполагает, что конкуренция и свободное предпринимательство способствуют экономическому росту. Это может привести к снижению бедности, увеличению производства и созданию рабочих мест. Однако, влияние либеральной экономики также может привести к увеличению неравенства, монополизации отдельных отраслей и потере социальной защиты для уязвимых слоев населения.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846892" y="4821382"/>
            <a:ext cx="7450098" cy="21843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6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Более того, влияние либеральной экономики на развитие стран и регионов может быть различным в зависимости от того, насколько хорошо реализованы либеральные политики, наличия инфраструктуры и квалификации населения. Некоторые страны могут столкнуться с проблемами в сфере здравоохранения и образования из-за ограничения государственного вмешательства в эти области в рамках либеральной модели экономики.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65C110-08E4-46D3-BFCB-2A1E5509C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483" y="0"/>
            <a:ext cx="6304918" cy="5207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  <p:txBody>
          <a:bodyPr/>
          <a:lstStyle/>
          <a:p>
            <a:endParaRPr lang="ru-RU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77967" y="508397"/>
            <a:ext cx="7388066" cy="1749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3"/>
              </a:lnSpc>
              <a:buNone/>
            </a:pPr>
            <a:r>
              <a:rPr lang="en-US" sz="36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Введение в либеральное направление в экономической науке</a:t>
            </a:r>
            <a:endParaRPr lang="en-US" sz="3674" dirty="0"/>
          </a:p>
        </p:txBody>
      </p:sp>
      <p:sp>
        <p:nvSpPr>
          <p:cNvPr id="6" name="Text 3"/>
          <p:cNvSpPr/>
          <p:nvPr/>
        </p:nvSpPr>
        <p:spPr>
          <a:xfrm>
            <a:off x="877967" y="2645068"/>
            <a:ext cx="7388066" cy="2495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Либеральное направление в экономической науке представляет собой важную область исследований, которая ориентирована на свободный рынок, индивидуальные права и ограниченное вмешательство государства в экономику. Оно акцентирует внимание на роли частной собственности, свободной конкуренции и предпринимательства в создании процветающего общества. Либеральные экономисты анализируют механизмы рыночной экономики, изучают влияние государственных интервенций на экономику и разрабатывают политики, способствующие экономическому росту и благосостоянию населения.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877967" y="5320753"/>
            <a:ext cx="7388066" cy="24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Это направление имеет глубокие исторические корни и тесно связано с развитием капитализма. В своих исследованиях либеральные экономисты рассматривают такие важные аспекты, как теория ценности, теория равновесия, теория предельной производительности и другие ключевые концепции, которые оказывают существенное влияние на понимание экономических процессов и принятие экономических решений.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916900" y="6700123"/>
            <a:ext cx="170974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10" name="Text 7"/>
          <p:cNvSpPr/>
          <p:nvPr/>
        </p:nvSpPr>
        <p:spPr>
          <a:xfrm>
            <a:off x="1204555" y="6637258"/>
            <a:ext cx="1314056" cy="389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3"/>
              </a:lnSpc>
              <a:buNone/>
            </a:pPr>
            <a:endParaRPr lang="en-US" sz="153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93217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50472" y="427673"/>
            <a:ext cx="9531927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Основные принципы либеральной экономики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1981643" y="1562815"/>
            <a:ext cx="5255810" cy="3149679"/>
          </a:xfrm>
          <a:prstGeom prst="roundRect">
            <a:avLst>
              <a:gd name="adj" fmla="val 222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Text 4"/>
          <p:cNvSpPr/>
          <p:nvPr/>
        </p:nvSpPr>
        <p:spPr>
          <a:xfrm>
            <a:off x="2144759" y="1725931"/>
            <a:ext cx="26593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Индивидуальная свобода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2144759" y="2062163"/>
            <a:ext cx="5092694" cy="2487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Либеральная экономика уделяет особое внимание индивидуальной свободе. Это означает, что люди имеют право на свободу выбора в экономической деятельности, владении собственностью и предпринимательской инициативе. Это принцип, который стимулирует инновации и развитие, поскольку люди могут осуществлять свои идеи и планы без лишних ограничений.</a:t>
            </a: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7392948" y="1502569"/>
            <a:ext cx="5255809" cy="3149679"/>
          </a:xfrm>
          <a:prstGeom prst="roundRect">
            <a:avLst>
              <a:gd name="adj" fmla="val 222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449941" y="1665685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Роль государства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449941" y="2054164"/>
            <a:ext cx="5255810" cy="2487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Либеральная экономика предполагает ограниченную роль государства в экономике. Государство должно обеспечивать рамки деятельности для частного сектора, защищать собственность и обеспечивать справедливость на рынке. Однако, минимизация вмешательства государства позволяет рынку свободно функционировать и диктовать спрос и предложение.</a:t>
            </a: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1981643" y="5015865"/>
            <a:ext cx="5255810" cy="3149679"/>
          </a:xfrm>
          <a:prstGeom prst="roundRect">
            <a:avLst>
              <a:gd name="adj" fmla="val 222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2767" y="5178981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Свободный рынок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2007955" y="5586293"/>
            <a:ext cx="5255810" cy="2487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Центральным принципом либеральной экономики является свободный рынок. Это означает, что цены на товары и услуги формируются на основе спроса и предложения, а не на основе государственного регулирования. Свободный рынок обеспечивает эффективное распределение ресурсов и стимулирует конкуренцию, что способствует экономическому росту.</a:t>
            </a: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392948" y="5015865"/>
            <a:ext cx="5255809" cy="3149679"/>
          </a:xfrm>
          <a:prstGeom prst="roundRect">
            <a:avLst>
              <a:gd name="adj" fmla="val 222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556063" y="5178981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Собственность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7366635" y="5515213"/>
            <a:ext cx="5255810" cy="2238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Либеральная экономика подчеркивает важность права личной собственности. Это означает, что частные граждане и предприятия имеют право владеть, распоряжаться и использовать свои ресурсы по своему усмотрению, что является ключевым моментом для индивидуальной свободы и экономического развития.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1007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Роль рынка в либеральной экономической модели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343156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Саморегулирование:</a:t>
            </a: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Рынок в либеральной экономической модели играет ключевую роль в саморегулировании. Равновесие предложения и спроса позволяет рынку корректировать цены и количества товаров и услуг без централизованного вмешательства.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498181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Эффективное распределение ресурсов:</a:t>
            </a: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В рамках либеральной экономики, рыночный механизм способствует эффективному распределению ресурсов в обществе, перенаправляя их в соответствии с потребностями и предпочтениями потребителей.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653207"/>
            <a:ext cx="101990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Повышение конкуренции:</a:t>
            </a: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Роль рынка в либеральной экономической модели также заключается в стимулировании конкуренции между производителями, что способствует повышению качества товаров и снижению цен.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5364599" y="690682"/>
            <a:ext cx="7558802" cy="9944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16"/>
              </a:lnSpc>
              <a:buNone/>
            </a:pPr>
            <a:r>
              <a:rPr lang="en-US" sz="3133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Свободная торговля и ее влияние на экономику</a:t>
            </a:r>
            <a:endParaRPr lang="en-US" sz="3133" dirty="0"/>
          </a:p>
        </p:txBody>
      </p:sp>
      <p:sp>
        <p:nvSpPr>
          <p:cNvPr id="6" name="Shape 3"/>
          <p:cNvSpPr/>
          <p:nvPr/>
        </p:nvSpPr>
        <p:spPr>
          <a:xfrm>
            <a:off x="5587365" y="1923693"/>
            <a:ext cx="31790" cy="5615226"/>
          </a:xfrm>
          <a:prstGeom prst="roundRect">
            <a:avLst>
              <a:gd name="adj" fmla="val 225261"/>
            </a:avLst>
          </a:prstGeom>
          <a:solidFill>
            <a:srgbClr val="C3D4CC"/>
          </a:solidFill>
          <a:ln/>
        </p:spPr>
      </p:sp>
      <p:sp>
        <p:nvSpPr>
          <p:cNvPr id="7" name="Shape 4"/>
          <p:cNvSpPr/>
          <p:nvPr/>
        </p:nvSpPr>
        <p:spPr>
          <a:xfrm>
            <a:off x="5782211" y="2211050"/>
            <a:ext cx="556855" cy="31790"/>
          </a:xfrm>
          <a:prstGeom prst="roundRect">
            <a:avLst>
              <a:gd name="adj" fmla="val 225261"/>
            </a:avLst>
          </a:prstGeom>
          <a:solidFill>
            <a:srgbClr val="C3D4CC"/>
          </a:solidFill>
          <a:ln/>
        </p:spPr>
      </p:sp>
      <p:sp>
        <p:nvSpPr>
          <p:cNvPr id="8" name="Shape 5"/>
          <p:cNvSpPr/>
          <p:nvPr/>
        </p:nvSpPr>
        <p:spPr>
          <a:xfrm>
            <a:off x="5424190" y="2047994"/>
            <a:ext cx="358021" cy="358021"/>
          </a:xfrm>
          <a:prstGeom prst="roundRect">
            <a:avLst>
              <a:gd name="adj" fmla="val 2000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556587" y="2077760"/>
            <a:ext cx="93107" cy="298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188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880" dirty="0"/>
          </a:p>
        </p:txBody>
      </p:sp>
      <p:sp>
        <p:nvSpPr>
          <p:cNvPr id="10" name="Text 7"/>
          <p:cNvSpPr/>
          <p:nvPr/>
        </p:nvSpPr>
        <p:spPr>
          <a:xfrm>
            <a:off x="6478429" y="2082760"/>
            <a:ext cx="3575328" cy="24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8"/>
              </a:lnSpc>
              <a:buNone/>
            </a:pPr>
            <a:r>
              <a:rPr lang="en-US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Экспорт и импорт товаров и услуг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6478429" y="2426732"/>
            <a:ext cx="6444972" cy="1273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5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Первым и самым очевидным влиянием свободной торговли на экономику является стимулирование экспорта и импорта. Благодаря отсутствию или снижению торговых барьеров, страны могут свободно обмениваться товарами и услугами с другими странами, что приводит к расширению торговли и увеличению предложения товаров на рынке.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5782211" y="4305598"/>
            <a:ext cx="556855" cy="31790"/>
          </a:xfrm>
          <a:prstGeom prst="roundRect">
            <a:avLst>
              <a:gd name="adj" fmla="val 225261"/>
            </a:avLst>
          </a:prstGeom>
          <a:solidFill>
            <a:srgbClr val="C3D4CC"/>
          </a:solidFill>
          <a:ln/>
        </p:spPr>
      </p:sp>
      <p:sp>
        <p:nvSpPr>
          <p:cNvPr id="13" name="Shape 10"/>
          <p:cNvSpPr/>
          <p:nvPr/>
        </p:nvSpPr>
        <p:spPr>
          <a:xfrm>
            <a:off x="5424190" y="4142542"/>
            <a:ext cx="358021" cy="358021"/>
          </a:xfrm>
          <a:prstGeom prst="roundRect">
            <a:avLst>
              <a:gd name="adj" fmla="val 2000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528727" y="4172307"/>
            <a:ext cx="148947" cy="298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188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880" dirty="0"/>
          </a:p>
        </p:txBody>
      </p:sp>
      <p:sp>
        <p:nvSpPr>
          <p:cNvPr id="15" name="Text 12"/>
          <p:cNvSpPr/>
          <p:nvPr/>
        </p:nvSpPr>
        <p:spPr>
          <a:xfrm>
            <a:off x="6478429" y="4177308"/>
            <a:ext cx="2212658" cy="24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8"/>
              </a:lnSpc>
              <a:buNone/>
            </a:pPr>
            <a:r>
              <a:rPr lang="en-US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Экономический рост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6478429" y="4521279"/>
            <a:ext cx="6444972" cy="10186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5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Другим важным аспектом свободной торговли является ее способность стимулировать экономический рост. Путем освобождения рынка от ограничений создается благоприятная среда для бизнеса, что способствует развитию новых отраслей экономики, повышению производства и увеличению оборота товаров.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5782211" y="6145470"/>
            <a:ext cx="556855" cy="31790"/>
          </a:xfrm>
          <a:prstGeom prst="roundRect">
            <a:avLst>
              <a:gd name="adj" fmla="val 225261"/>
            </a:avLst>
          </a:prstGeom>
          <a:solidFill>
            <a:srgbClr val="C3D4CC"/>
          </a:solidFill>
          <a:ln/>
        </p:spPr>
      </p:sp>
      <p:sp>
        <p:nvSpPr>
          <p:cNvPr id="18" name="Shape 15"/>
          <p:cNvSpPr/>
          <p:nvPr/>
        </p:nvSpPr>
        <p:spPr>
          <a:xfrm>
            <a:off x="5424190" y="5982414"/>
            <a:ext cx="358021" cy="358021"/>
          </a:xfrm>
          <a:prstGeom prst="roundRect">
            <a:avLst>
              <a:gd name="adj" fmla="val 2000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5526703" y="6012180"/>
            <a:ext cx="152995" cy="298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188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880" dirty="0"/>
          </a:p>
        </p:txBody>
      </p:sp>
      <p:sp>
        <p:nvSpPr>
          <p:cNvPr id="20" name="Text 17"/>
          <p:cNvSpPr/>
          <p:nvPr/>
        </p:nvSpPr>
        <p:spPr>
          <a:xfrm>
            <a:off x="6478429" y="6017181"/>
            <a:ext cx="4000262" cy="24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8"/>
              </a:lnSpc>
              <a:buNone/>
            </a:pPr>
            <a:r>
              <a:rPr lang="en-US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Технологический обмен и инновации</a:t>
            </a:r>
            <a:endParaRPr lang="en-US" dirty="0"/>
          </a:p>
        </p:txBody>
      </p:sp>
      <p:sp>
        <p:nvSpPr>
          <p:cNvPr id="21" name="Text 18"/>
          <p:cNvSpPr/>
          <p:nvPr/>
        </p:nvSpPr>
        <p:spPr>
          <a:xfrm>
            <a:off x="6478429" y="6361152"/>
            <a:ext cx="6444972" cy="10186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5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Свободная торговля также стимулирует обмен технологиями и инновациями между странами. Когда страны свободно обмениваются товарами, услугами и идеями, это приводит к развитию новых технологий, улучшению методов производства и продвижению инноваций в различных отраслях.</a:t>
            </a:r>
            <a:endParaRPr lang="en-US" sz="1600" dirty="0"/>
          </a:p>
        </p:txBody>
      </p:sp>
      <p:pic>
        <p:nvPicPr>
          <p:cNvPr id="1026" name="Picture 2" descr="Международная торговля и ее влияние на экономику страны - Экономика (Липсиц  И.В., 2012)">
            <a:extLst>
              <a:ext uri="{FF2B5EF4-FFF2-40B4-BE49-F238E27FC236}">
                <a16:creationId xmlns:a16="http://schemas.microsoft.com/office/drawing/2014/main" id="{A836CE34-C1DD-4AE0-BD83-038AD4D4C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4952" r="2388" b="4140"/>
          <a:stretch/>
        </p:blipFill>
        <p:spPr bwMode="auto">
          <a:xfrm>
            <a:off x="7445" y="2891237"/>
            <a:ext cx="5284827" cy="309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33889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Значение индивидуальной свободы и собственности в либеральной экономике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72433"/>
            <a:ext cx="37999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Индивидуальная свобода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41790"/>
            <a:ext cx="5006221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В либеральной экономике высоко ценится индивидуальный выбор каждого человека. Она признает необходимость свободы, чтобы люди могли формировать собственные решения и управлять своим будущим. Индивидуальная свобода включает в себя возможность работать в сфере, которая соответствует их способностям и личным предпочтениям, а также осуществлять свои предпринимательские замыслы.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2724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Собственность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3841790"/>
            <a:ext cx="5006221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Концепция собственности в либеральной экономике подчеркивает важность частной собственности. Она считает, что каждый имеет право на собственность и свободу ее использовать по своему усмотрению. Частная собственность стимулирует экономический рост и инновации, поскольку люди стремятся улучшить и развивать свои ресурсы, зная, что что-то принадлежит лично им.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5" name="Text 2"/>
          <p:cNvSpPr/>
          <p:nvPr/>
        </p:nvSpPr>
        <p:spPr>
          <a:xfrm>
            <a:off x="1539478" y="249382"/>
            <a:ext cx="7893844" cy="14892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89"/>
              </a:lnSpc>
              <a:buNone/>
            </a:pPr>
            <a:r>
              <a:rPr lang="en-US" sz="3271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Критика либерального направления в экономической науке</a:t>
            </a:r>
            <a:endParaRPr lang="en-US" sz="3271" dirty="0"/>
          </a:p>
        </p:txBody>
      </p:sp>
      <p:sp>
        <p:nvSpPr>
          <p:cNvPr id="6" name="Shape 3"/>
          <p:cNvSpPr/>
          <p:nvPr/>
        </p:nvSpPr>
        <p:spPr>
          <a:xfrm>
            <a:off x="1539359" y="1712778"/>
            <a:ext cx="290751" cy="290751"/>
          </a:xfrm>
          <a:prstGeom prst="roundRect">
            <a:avLst>
              <a:gd name="adj" fmla="val 2572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96202" y="1728375"/>
            <a:ext cx="3407093" cy="51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Недостатки либеральной экономики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996202" y="2347380"/>
            <a:ext cx="3407093" cy="32716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4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Одной из основных критик либерализма в экономике является его предположение о том, что свободный рынок всегда приводит к оптимальным результатам. Многие эксперты указывают на общественные блага, которые могут быть недостаточно обеспечены рыночными механизмами, такими как образование, экологическая устойчивость и здравоохранение.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569387" y="1712778"/>
            <a:ext cx="290751" cy="290751"/>
          </a:xfrm>
          <a:prstGeom prst="roundRect">
            <a:avLst>
              <a:gd name="adj" fmla="val 2572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026229" y="1728375"/>
            <a:ext cx="3189327" cy="2596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Рост социальных неравенств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6026229" y="2087706"/>
            <a:ext cx="3407093" cy="2678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4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Критики также обращают внимание на рост социальных неравенств в условиях либеральной экономики. Они утверждают, что свободный рынок может привести к укреплению богатых и отставанию бедных, что создает социальные напряжения и угрозу социальной устойчивости.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539359" y="5753191"/>
            <a:ext cx="290751" cy="290751"/>
          </a:xfrm>
          <a:prstGeom prst="roundRect">
            <a:avLst>
              <a:gd name="adj" fmla="val 2572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996202" y="5768788"/>
            <a:ext cx="2401372" cy="2596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Финансовые кризисы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1996202" y="6128119"/>
            <a:ext cx="7437001" cy="10634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4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Критика либеральной экономики также затрагивает финансовые кризисы, которые могут возникнуть из-за недостатка регулирования и контроля над финансовыми институтами. Опасения связаны с возможностью возникновения пузырей и коллапсов на рынках из-за неэффективности рыночных механизмов.</a:t>
            </a:r>
            <a:endParaRPr lang="en-US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45C48AC-7DA1-4DA7-ABC8-3732347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51096" y="1550293"/>
            <a:ext cx="8229599" cy="5129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3424833" y="450413"/>
            <a:ext cx="7780734" cy="1535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31"/>
              </a:lnSpc>
              <a:buNone/>
            </a:pPr>
            <a:r>
              <a:rPr lang="en-US" sz="322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Примеры успешной реализации либеральных экономических политик</a:t>
            </a:r>
            <a:endParaRPr lang="en-US" sz="322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33" y="2313146"/>
            <a:ext cx="2429828" cy="150173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24833" y="4019550"/>
            <a:ext cx="2047518" cy="255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5"/>
              </a:lnSpc>
              <a:buNone/>
            </a:pPr>
            <a:r>
              <a:rPr lang="en-US" sz="161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Гонконг</a:t>
            </a:r>
            <a:endParaRPr lang="en-US" sz="1612" dirty="0"/>
          </a:p>
        </p:txBody>
      </p:sp>
      <p:sp>
        <p:nvSpPr>
          <p:cNvPr id="7" name="Text 4"/>
          <p:cNvSpPr/>
          <p:nvPr/>
        </p:nvSpPr>
        <p:spPr>
          <a:xfrm>
            <a:off x="3424833" y="4373761"/>
            <a:ext cx="2429828" cy="3406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4"/>
              </a:lnSpc>
              <a:buNone/>
            </a:pPr>
            <a:r>
              <a:rPr lang="en-US" sz="129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Гонконг - один из наиболее ярких примеров успешной реализации либеральных экономических политик. Свободная экономическая зона, низкие налоги, минимальное государственное вмешательство и открытость к международным инвестициям сделали его одним из лидеров в мире по показателям экономической свободы и процветания.</a:t>
            </a:r>
            <a:endParaRPr lang="en-US" sz="129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86" y="2313146"/>
            <a:ext cx="2429828" cy="150173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00286" y="4019550"/>
            <a:ext cx="2047518" cy="255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5"/>
              </a:lnSpc>
              <a:buNone/>
            </a:pPr>
            <a:r>
              <a:rPr lang="en-US" sz="161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Швейцария</a:t>
            </a:r>
            <a:endParaRPr lang="en-US" sz="1612" dirty="0"/>
          </a:p>
        </p:txBody>
      </p:sp>
      <p:sp>
        <p:nvSpPr>
          <p:cNvPr id="10" name="Text 6"/>
          <p:cNvSpPr/>
          <p:nvPr/>
        </p:nvSpPr>
        <p:spPr>
          <a:xfrm>
            <a:off x="6100286" y="4373761"/>
            <a:ext cx="2429828" cy="3406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4"/>
              </a:lnSpc>
              <a:buNone/>
            </a:pPr>
            <a:r>
              <a:rPr lang="en-US" sz="129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Швейцария - пример страны, где либеральная экономическая модель способствовала развитию финансового сектора и привлечению инвестиций. Стабильность валюты, низкие налоги, отсутствие торговых барьеров и привлекательная банковская секретность сделали Швейцарию одним из ключевых финансовых центров мира.</a:t>
            </a:r>
            <a:endParaRPr lang="en-US" sz="129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740" y="2313146"/>
            <a:ext cx="2429828" cy="150173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75740" y="4019550"/>
            <a:ext cx="2047518" cy="255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5"/>
              </a:lnSpc>
              <a:buNone/>
            </a:pPr>
            <a:r>
              <a:rPr lang="en-US" sz="161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Дубай</a:t>
            </a:r>
            <a:endParaRPr lang="en-US" sz="1612" dirty="0"/>
          </a:p>
        </p:txBody>
      </p:sp>
      <p:sp>
        <p:nvSpPr>
          <p:cNvPr id="13" name="Text 8"/>
          <p:cNvSpPr/>
          <p:nvPr/>
        </p:nvSpPr>
        <p:spPr>
          <a:xfrm>
            <a:off x="8775740" y="4373761"/>
            <a:ext cx="2429828" cy="3406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4"/>
              </a:lnSpc>
              <a:buNone/>
            </a:pPr>
            <a:r>
              <a:rPr lang="en-US" sz="129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Дубай - пример успешной реализации либеральных экономических политик в области свободной торговли. Свободные торговые зоны, освобождение от налогов и таможенных пошлин, а также отсутствие ограничений на иностранные инвестиции сделали Дубай привлекательным для бизнеса и стимулировали экономический рост.</a:t>
            </a:r>
            <a:endParaRPr lang="en-US" sz="129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509599" y="558403"/>
            <a:ext cx="9611082" cy="1264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Влияние либеральной экономики на развитие стран и регионов</a:t>
            </a:r>
            <a:endParaRPr lang="en-US" sz="398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43" y="2227659"/>
            <a:ext cx="1585793" cy="11656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862989" y="2752606"/>
            <a:ext cx="98703" cy="404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86"/>
              </a:lnSpc>
              <a:buNone/>
            </a:pPr>
            <a:r>
              <a:rPr lang="en-US" sz="199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992" dirty="0"/>
          </a:p>
        </p:txBody>
      </p:sp>
      <p:sp>
        <p:nvSpPr>
          <p:cNvPr id="7" name="Text 4"/>
          <p:cNvSpPr/>
          <p:nvPr/>
        </p:nvSpPr>
        <p:spPr>
          <a:xfrm>
            <a:off x="5907524" y="2429947"/>
            <a:ext cx="2814161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9"/>
              </a:lnSpc>
              <a:buNone/>
            </a:pPr>
            <a:r>
              <a:rPr lang="en-US" sz="199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Экономический рост</a:t>
            </a:r>
            <a:endParaRPr lang="en-US" sz="1992" dirty="0"/>
          </a:p>
        </p:txBody>
      </p:sp>
      <p:sp>
        <p:nvSpPr>
          <p:cNvPr id="8" name="Text 5"/>
          <p:cNvSpPr/>
          <p:nvPr/>
        </p:nvSpPr>
        <p:spPr>
          <a:xfrm>
            <a:off x="5907524" y="2867382"/>
            <a:ext cx="3536633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9"/>
              </a:lnSpc>
              <a:buNone/>
            </a:pPr>
            <a:r>
              <a:rPr lang="en-US" sz="1593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Повышение производства и доходов</a:t>
            </a:r>
            <a:endParaRPr lang="en-US" sz="1593" dirty="0"/>
          </a:p>
        </p:txBody>
      </p:sp>
      <p:sp>
        <p:nvSpPr>
          <p:cNvPr id="9" name="Shape 6"/>
          <p:cNvSpPr/>
          <p:nvPr/>
        </p:nvSpPr>
        <p:spPr>
          <a:xfrm>
            <a:off x="5755719" y="3395871"/>
            <a:ext cx="6314480" cy="20181"/>
          </a:xfrm>
          <a:prstGeom prst="roundRect">
            <a:avLst>
              <a:gd name="adj" fmla="val 451181"/>
            </a:avLst>
          </a:prstGeom>
          <a:solidFill>
            <a:srgbClr val="C3D4CC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487" y="3443764"/>
            <a:ext cx="3171587" cy="116562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833223" y="3824288"/>
            <a:ext cx="157877" cy="404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86"/>
              </a:lnSpc>
              <a:buNone/>
            </a:pPr>
            <a:r>
              <a:rPr lang="en-US" sz="199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992" dirty="0"/>
          </a:p>
        </p:txBody>
      </p:sp>
      <p:sp>
        <p:nvSpPr>
          <p:cNvPr id="12" name="Text 8"/>
          <p:cNvSpPr/>
          <p:nvPr/>
        </p:nvSpPr>
        <p:spPr>
          <a:xfrm>
            <a:off x="6700361" y="3646051"/>
            <a:ext cx="352579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9"/>
              </a:lnSpc>
              <a:buNone/>
            </a:pPr>
            <a:r>
              <a:rPr lang="en-US" sz="199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Привлечение инвестиций</a:t>
            </a:r>
            <a:endParaRPr lang="en-US" sz="1992" dirty="0"/>
          </a:p>
        </p:txBody>
      </p:sp>
      <p:sp>
        <p:nvSpPr>
          <p:cNvPr id="13" name="Text 9"/>
          <p:cNvSpPr/>
          <p:nvPr/>
        </p:nvSpPr>
        <p:spPr>
          <a:xfrm>
            <a:off x="6700361" y="4083487"/>
            <a:ext cx="496800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9"/>
              </a:lnSpc>
              <a:buNone/>
            </a:pPr>
            <a:r>
              <a:rPr lang="en-US" sz="1593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Увеличение иностранных и внутренних инвестиций</a:t>
            </a:r>
            <a:endParaRPr lang="en-US" sz="1593" dirty="0"/>
          </a:p>
        </p:txBody>
      </p:sp>
      <p:sp>
        <p:nvSpPr>
          <p:cNvPr id="14" name="Shape 10"/>
          <p:cNvSpPr/>
          <p:nvPr/>
        </p:nvSpPr>
        <p:spPr>
          <a:xfrm>
            <a:off x="6548557" y="4611975"/>
            <a:ext cx="5521643" cy="20181"/>
          </a:xfrm>
          <a:prstGeom prst="roundRect">
            <a:avLst>
              <a:gd name="adj" fmla="val 451181"/>
            </a:avLst>
          </a:prstGeom>
          <a:solidFill>
            <a:srgbClr val="C3D4C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531" y="4659868"/>
            <a:ext cx="4757380" cy="116562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831080" y="5040392"/>
            <a:ext cx="162163" cy="404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86"/>
              </a:lnSpc>
              <a:buNone/>
            </a:pPr>
            <a:r>
              <a:rPr lang="en-US" sz="199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992" dirty="0"/>
          </a:p>
        </p:txBody>
      </p:sp>
      <p:sp>
        <p:nvSpPr>
          <p:cNvPr id="17" name="Text 12"/>
          <p:cNvSpPr/>
          <p:nvPr/>
        </p:nvSpPr>
        <p:spPr>
          <a:xfrm>
            <a:off x="7493198" y="4862155"/>
            <a:ext cx="315337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9"/>
              </a:lnSpc>
              <a:buNone/>
            </a:pPr>
            <a:r>
              <a:rPr lang="en-US" sz="1992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Создание рабочих мест</a:t>
            </a:r>
            <a:endParaRPr lang="en-US" sz="1992" dirty="0"/>
          </a:p>
        </p:txBody>
      </p:sp>
      <p:sp>
        <p:nvSpPr>
          <p:cNvPr id="18" name="Text 13"/>
          <p:cNvSpPr/>
          <p:nvPr/>
        </p:nvSpPr>
        <p:spPr>
          <a:xfrm>
            <a:off x="7493198" y="5299591"/>
            <a:ext cx="3153370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9"/>
              </a:lnSpc>
              <a:buNone/>
            </a:pPr>
            <a:r>
              <a:rPr lang="en-US" sz="1593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Снижение уровня безработицы</a:t>
            </a:r>
            <a:endParaRPr lang="en-US" sz="1593" dirty="0"/>
          </a:p>
        </p:txBody>
      </p:sp>
      <p:sp>
        <p:nvSpPr>
          <p:cNvPr id="19" name="Text 14"/>
          <p:cNvSpPr/>
          <p:nvPr/>
        </p:nvSpPr>
        <p:spPr>
          <a:xfrm>
            <a:off x="2509599" y="6053018"/>
            <a:ext cx="9611082" cy="1618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Либеральная экономика оказывает значительное влияние на развитие стран и регионов. Путем продвижения свободного рынка, либеральная экономика способствует экономическому росту, привлечению инвестиций и созданию новых рабочих мест. В результате этого, страны, осуществляющие либеральные экономические политики, обычно наблюдают улучшение своих экономических показателей, что в свою очередь влияет на общее развитие.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1317</Words>
  <Application>Microsoft Office PowerPoint</Application>
  <PresentationFormat>Произвольный</PresentationFormat>
  <Paragraphs>76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Overpass</vt:lpstr>
      <vt:lpstr>Syne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5</cp:revision>
  <dcterms:created xsi:type="dcterms:W3CDTF">2024-03-14T14:38:54Z</dcterms:created>
  <dcterms:modified xsi:type="dcterms:W3CDTF">2024-03-14T16:46:25Z</dcterms:modified>
</cp:coreProperties>
</file>