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57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9678EB1-A37A-4F39-85B5-8084BC402060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65475B7-8FAC-414F-A8D6-84FF3F94172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Обратная связь в деловом общении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556000"/>
            <a:ext cx="7344816" cy="2033240"/>
          </a:xfrm>
        </p:spPr>
        <p:txBody>
          <a:bodyPr/>
          <a:lstStyle/>
          <a:p>
            <a:r>
              <a:rPr lang="ru-RU" b="1" dirty="0" smtClean="0"/>
              <a:t>Кукушкина Мария Дмитриевна,</a:t>
            </a:r>
          </a:p>
          <a:p>
            <a:r>
              <a:rPr lang="ru-RU" b="1" dirty="0"/>
              <a:t>а</a:t>
            </a:r>
            <a:r>
              <a:rPr lang="ru-RU" b="1" dirty="0" smtClean="0"/>
              <a:t>ссистент </a:t>
            </a:r>
            <a:r>
              <a:rPr lang="ru-RU" b="1" dirty="0" err="1" smtClean="0"/>
              <a:t>ВШЛиП</a:t>
            </a:r>
            <a:r>
              <a:rPr lang="ru-RU" b="1" dirty="0" smtClean="0"/>
              <a:t>, педагог-психолог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1230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2060848"/>
            <a:ext cx="7704855" cy="43204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Уровни </a:t>
            </a:r>
            <a:r>
              <a:rPr lang="ru-RU" dirty="0"/>
              <a:t>обратной связи. Обратная связь может осуществляться на различных уровнях:</a:t>
            </a:r>
          </a:p>
          <a:p>
            <a:endParaRPr lang="ru-RU" dirty="0"/>
          </a:p>
          <a:p>
            <a:r>
              <a:rPr lang="ru-RU" dirty="0"/>
              <a:t>1. когнитивный – «Я вижу, слышу, осязаю»: участники включены в процесс общения («В вашем рассказе сейчас паузы стали короче», «Вы сейчас который раз говорите, что…», «Рассказывая о муже, вы стали прикасаться к обручальному кольцу…» и др</a:t>
            </a:r>
            <a:r>
              <a:rPr lang="ru-RU" dirty="0" smtClean="0"/>
              <a:t>.);</a:t>
            </a:r>
            <a:endParaRPr lang="ru-RU" dirty="0"/>
          </a:p>
          <a:p>
            <a:r>
              <a:rPr lang="ru-RU" dirty="0"/>
              <a:t>2. эмоциональный – «Я чувствую»: мы говорим что именно чувствуем в связи с тем, что видим («У меня возникло сомнение, что это решенный для вас вопрос…»), при этом важно не называть человеку свою интерпретацию;</a:t>
            </a:r>
          </a:p>
          <a:p>
            <a:endParaRPr lang="ru-RU" dirty="0"/>
          </a:p>
          <a:p>
            <a:r>
              <a:rPr lang="ru-RU" dirty="0"/>
              <a:t>3. уровень собственных представлений, гипотез – «Я реагирую».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Обратная связь – информация о том, как реципиент воспринимает Коммуникатора, как оценивает его поведение и слова.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027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" t="8080" r="2938" b="7504"/>
          <a:stretch/>
        </p:blipFill>
        <p:spPr bwMode="auto">
          <a:xfrm>
            <a:off x="215008" y="116632"/>
            <a:ext cx="8928992" cy="603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3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Типы </a:t>
            </a:r>
            <a:r>
              <a:rPr lang="ru-RU" dirty="0"/>
              <a:t>рефлексии по критерию решаемых задач: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844824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Кооперативная </a:t>
            </a:r>
            <a:r>
              <a:rPr lang="ru-RU" dirty="0"/>
              <a:t>рефлексия. Рефлексивные упражнения данного типа обеспечивают проектирование коллективной деятельности и кооперацию совместных действий субъектов деятельности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Коммуникативная </a:t>
            </a:r>
            <a:r>
              <a:rPr lang="ru-RU" dirty="0"/>
              <a:t>рефлексии. Выступает в качестве важнейшей составляющей коммуникативного акта, межличностного восприятия и характеризуется как специфическое качество познания человека человеком</a:t>
            </a:r>
            <a:r>
              <a:rPr lang="ru-RU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Личностная </a:t>
            </a:r>
            <a:r>
              <a:rPr lang="ru-RU" dirty="0"/>
              <a:t>рефлексия. Методы и упражнения данной группы формируют способность и потребность в анализе собственных поступков субъекта, образов собственного «Я» как индивидуальности, апробирование и переосмысление личностных </a:t>
            </a:r>
            <a:r>
              <a:rPr lang="ru-RU" dirty="0" smtClean="0"/>
              <a:t>стереотипов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Интеллектуальная </a:t>
            </a:r>
            <a:r>
              <a:rPr lang="ru-RU" dirty="0"/>
              <a:t>рефлексия. Данная группа упражнений направлена на решение проблем организации когнитивных процессов переработки информации и разработки средств обучения решению типовых и оригинальных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7998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Сферы применения рефлексии: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556792"/>
            <a:ext cx="88569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Эмоционально-чувственная </a:t>
            </a:r>
            <a:r>
              <a:rPr lang="ru-RU" sz="1600" dirty="0"/>
              <a:t>(положительные, или отрицательные эмоции - радость, огорчение, чувство разочарования, успех)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err="1" smtClean="0"/>
              <a:t>Потребностная</a:t>
            </a:r>
            <a:r>
              <a:rPr lang="ru-RU" sz="1600" dirty="0" smtClean="0"/>
              <a:t> </a:t>
            </a:r>
            <a:r>
              <a:rPr lang="ru-RU" sz="1600" dirty="0"/>
              <a:t>- пассивное, или активное состояние, появилось ли стремление, желание к деятельности, к саморазвитию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Мотивационная </a:t>
            </a:r>
            <a:r>
              <a:rPr lang="ru-RU" sz="1600" dirty="0"/>
              <a:t>- насколько деятельность оказалась личностно значимой, внешние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и внутренние мотивы.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Сфера </a:t>
            </a:r>
            <a:r>
              <a:rPr lang="ru-RU" sz="1600" dirty="0"/>
              <a:t>интересов - какие интересы появились, на что они направлены, уровень интереса…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Сфера </a:t>
            </a:r>
            <a:r>
              <a:rPr lang="ru-RU" sz="1600" dirty="0"/>
              <a:t>ценностных ориентаций - что явилось личностной ценностью, как обогатился спектр </a:t>
            </a:r>
            <a:r>
              <a:rPr lang="ru-RU" sz="1600" dirty="0" smtClean="0"/>
              <a:t>ценностей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err="1" smtClean="0"/>
              <a:t>Деятельностная</a:t>
            </a:r>
            <a:r>
              <a:rPr lang="ru-RU" sz="1600" dirty="0" smtClean="0"/>
              <a:t> </a:t>
            </a:r>
            <a:r>
              <a:rPr lang="ru-RU" sz="1600" dirty="0"/>
              <a:t>сфера - какую деятельность это взаимодействие провоцирует, какую корректирует, от какой заставляет отказаться, насколько обогащает опыт деятельности…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Гностическая </a:t>
            </a:r>
            <a:r>
              <a:rPr lang="ru-RU" sz="1600" dirty="0"/>
              <a:t>сфера - что произошло со знаниями (произошло ли их наращивание, углубление, систематизация</a:t>
            </a:r>
            <a:r>
              <a:rPr lang="ru-RU" sz="16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 smtClean="0"/>
              <a:t> Сфера </a:t>
            </a:r>
            <a:r>
              <a:rPr lang="ru-RU" sz="1600" dirty="0"/>
              <a:t>сознания - произошло ли осознание своей деятельности, осознает ли себя субъектом деятельности/взаимодействия, как изменилась «Я-концепция» (система представлений о себе), </a:t>
            </a:r>
            <a:r>
              <a:rPr lang="ru-RU" sz="1600" dirty="0" smtClean="0"/>
              <a:t>оценка </a:t>
            </a:r>
            <a:r>
              <a:rPr lang="ru-RU" sz="1600" dirty="0"/>
              <a:t>своей </a:t>
            </a:r>
            <a:r>
              <a:rPr lang="ru-RU" sz="1600" dirty="0" err="1" smtClean="0"/>
              <a:t>деятельностиСфера</a:t>
            </a:r>
            <a:r>
              <a:rPr lang="ru-RU" sz="1600" dirty="0" smtClean="0"/>
              <a:t> </a:t>
            </a:r>
            <a:r>
              <a:rPr lang="ru-RU" sz="1600" dirty="0"/>
              <a:t>умений - какие умения приобрел/не </a:t>
            </a:r>
            <a:r>
              <a:rPr lang="ru-RU" sz="1600" dirty="0" smtClean="0"/>
              <a:t>приобрел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970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Приемы рефлексии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3528" y="3847878"/>
            <a:ext cx="17201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>
                <a:solidFill>
                  <a:srgbClr val="00488C"/>
                </a:solidFill>
                <a:latin typeface="Times New Roman" pitchFamily="18" charset="0"/>
                <a:cs typeface="Times New Roman" pitchFamily="18" charset="0"/>
              </a:rPr>
              <a:t>«Ромашка </a:t>
            </a:r>
            <a:r>
              <a:rPr lang="ru-RU" sz="1200" b="1" dirty="0" err="1" smtClean="0">
                <a:solidFill>
                  <a:srgbClr val="00488C"/>
                </a:solidFill>
                <a:latin typeface="Times New Roman" pitchFamily="18" charset="0"/>
                <a:cs typeface="Times New Roman" pitchFamily="18" charset="0"/>
              </a:rPr>
              <a:t>Блума</a:t>
            </a:r>
            <a:r>
              <a:rPr lang="ru-RU" sz="1200" b="1" dirty="0" smtClean="0">
                <a:solidFill>
                  <a:srgbClr val="00488C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ru-RU" sz="5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Описание: Рефлексия по предме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22" y="2780928"/>
            <a:ext cx="4824536" cy="9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8" t="21074" r="17432" b="2647"/>
          <a:stretch/>
        </p:blipFill>
        <p:spPr bwMode="auto">
          <a:xfrm>
            <a:off x="5283284" y="3490851"/>
            <a:ext cx="3741617" cy="305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79709"/>
            <a:ext cx="2608312" cy="291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7937" y="2141240"/>
            <a:ext cx="20162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1" dirty="0" smtClean="0">
                <a:solidFill>
                  <a:srgbClr val="00488C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kumimoji="0" lang="ru-RU" sz="1200" b="1" i="0" u="none" strike="noStrike" cap="none" normalizeH="0" baseline="0" dirty="0" smtClean="0">
                <a:ln>
                  <a:noFill/>
                </a:ln>
                <a:solidFill>
                  <a:srgbClr val="00488C"/>
                </a:solidFill>
                <a:effectLst/>
                <a:latin typeface="Times New Roman" pitchFamily="18" charset="0"/>
                <a:cs typeface="Times New Roman" pitchFamily="18" charset="0"/>
              </a:rPr>
              <a:t>Лестница успеха»</a:t>
            </a: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kumimoji="0" lang="ru-RU" sz="5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/>
          <a:lstStyle/>
          <a:p>
            <a:r>
              <a:rPr lang="ru-RU" dirty="0" smtClean="0"/>
              <a:t>Активное слушание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00406"/>
            <a:ext cx="3505572" cy="269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9168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Рефлексивное слушание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20581" y="198279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Нерефлексивное слушание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-5481131"/>
            <a:ext cx="65344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Пауза </a:t>
            </a:r>
          </a:p>
          <a:p>
            <a:r>
              <a:rPr lang="ru-RU" sz="1200" dirty="0" smtClean="0"/>
              <a:t>Уточнение </a:t>
            </a:r>
          </a:p>
          <a:p>
            <a:r>
              <a:rPr lang="ru-RU" sz="1200" dirty="0" smtClean="0"/>
              <a:t>Пересказ (парафраз) </a:t>
            </a:r>
          </a:p>
          <a:p>
            <a:r>
              <a:rPr lang="ru-RU" sz="1200" dirty="0" smtClean="0"/>
              <a:t>Повтор (эхо) </a:t>
            </a:r>
          </a:p>
          <a:p>
            <a:r>
              <a:rPr lang="ru-RU" sz="1200" dirty="0" smtClean="0"/>
              <a:t>Развитие мысли </a:t>
            </a:r>
          </a:p>
          <a:p>
            <a:r>
              <a:rPr lang="ru-RU" sz="1200" dirty="0" smtClean="0"/>
              <a:t>Сообщение о восприятии </a:t>
            </a:r>
          </a:p>
          <a:p>
            <a:r>
              <a:rPr lang="ru-RU" sz="1200" dirty="0" smtClean="0"/>
              <a:t>Сообщение о восприятии себя </a:t>
            </a:r>
          </a:p>
          <a:p>
            <a:r>
              <a:rPr lang="ru-RU" sz="1200" dirty="0" smtClean="0"/>
              <a:t>Замечания о ходе беседы</a:t>
            </a:r>
            <a:endParaRPr lang="ru-RU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627313"/>
            <a:ext cx="13834648" cy="33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06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16832"/>
            <a:ext cx="8064896" cy="4248472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  <a:p>
            <a:r>
              <a:rPr lang="ru-RU" sz="4300" b="1" dirty="0" smtClean="0"/>
              <a:t>Конкретной (осуществляться </a:t>
            </a:r>
            <a:r>
              <a:rPr lang="ru-RU" sz="4300" b="1" dirty="0"/>
              <a:t>по конкретному вопросу, опираться на факты, свидетельствовать о понимании конкретной информации, отражать реальные чувства и отношение, относиться к деятельности, высказываниям и поведению конкретного </a:t>
            </a:r>
            <a:r>
              <a:rPr lang="ru-RU" sz="4300" b="1" dirty="0" smtClean="0"/>
              <a:t>человека).</a:t>
            </a:r>
            <a:endParaRPr lang="ru-RU" sz="4300" b="1" dirty="0"/>
          </a:p>
          <a:p>
            <a:endParaRPr lang="ru-RU" sz="4300" b="1" dirty="0"/>
          </a:p>
          <a:p>
            <a:r>
              <a:rPr lang="ru-RU" sz="4300" b="1" dirty="0" smtClean="0"/>
              <a:t>Направленной </a:t>
            </a:r>
            <a:r>
              <a:rPr lang="ru-RU" sz="4300" b="1" dirty="0"/>
              <a:t>на действия, отношение и высказывания человека, а не на его личность.</a:t>
            </a:r>
          </a:p>
          <a:p>
            <a:r>
              <a:rPr lang="ru-RU" sz="4300" b="1" dirty="0" smtClean="0"/>
              <a:t>Сбалансированной</a:t>
            </a:r>
            <a:r>
              <a:rPr lang="ru-RU" sz="4300" b="1" dirty="0"/>
              <a:t>: в ней должны сочетаться позитивная и негативная информация.</a:t>
            </a:r>
          </a:p>
          <a:p>
            <a:endParaRPr lang="ru-RU" sz="4300" b="1" dirty="0"/>
          </a:p>
          <a:p>
            <a:r>
              <a:rPr lang="ru-RU" sz="4300" b="1" dirty="0" smtClean="0"/>
              <a:t>Предполагающей </a:t>
            </a:r>
            <a:r>
              <a:rPr lang="ru-RU" sz="4300" b="1" dirty="0"/>
              <a:t>активное участие </a:t>
            </a:r>
            <a:r>
              <a:rPr lang="ru-RU" sz="4300" b="1" dirty="0" smtClean="0"/>
              <a:t>партнера в </a:t>
            </a:r>
            <a:r>
              <a:rPr lang="ru-RU" sz="4300" b="1" dirty="0"/>
              <a:t>обсуждении его деятельности.</a:t>
            </a:r>
          </a:p>
          <a:p>
            <a:endParaRPr lang="ru-RU" sz="4300" b="1" dirty="0"/>
          </a:p>
          <a:p>
            <a:r>
              <a:rPr lang="ru-RU" sz="4300" b="1" dirty="0" smtClean="0"/>
              <a:t>Выраженной </a:t>
            </a:r>
            <a:r>
              <a:rPr lang="ru-RU" sz="4300" b="1" dirty="0"/>
              <a:t>в корректной и доброжелательной </a:t>
            </a:r>
            <a:r>
              <a:rPr lang="ru-RU" sz="4300" b="1" dirty="0" smtClean="0"/>
              <a:t> </a:t>
            </a:r>
            <a:r>
              <a:rPr lang="ru-RU" sz="4300" b="1" dirty="0"/>
              <a:t>форме «Я-высказывания»: «Я думаю, что…», «Мне кажется...», «У меня такое ощущение</a:t>
            </a:r>
            <a:r>
              <a:rPr lang="ru-RU" sz="4300" b="1" dirty="0" smtClean="0"/>
              <a:t>…».</a:t>
            </a:r>
          </a:p>
          <a:p>
            <a:pPr marL="0" indent="0">
              <a:buNone/>
            </a:pPr>
            <a:endParaRPr lang="ru-RU" sz="4300" b="1" dirty="0"/>
          </a:p>
          <a:p>
            <a:r>
              <a:rPr lang="ru-RU" sz="4300" b="1" dirty="0" smtClean="0"/>
              <a:t>Своевременной- </a:t>
            </a:r>
            <a:r>
              <a:rPr lang="ru-RU" sz="4300" b="1" dirty="0"/>
              <a:t>«здесь и теперь</a:t>
            </a:r>
            <a:r>
              <a:rPr lang="ru-RU" sz="4300" b="1" dirty="0" smtClean="0"/>
              <a:t>»</a:t>
            </a:r>
          </a:p>
          <a:p>
            <a:r>
              <a:rPr lang="ru-RU" sz="4300" b="1" dirty="0" smtClean="0"/>
              <a:t>Опирающейся </a:t>
            </a:r>
            <a:r>
              <a:rPr lang="ru-RU" sz="4300" b="1" dirty="0"/>
              <a:t>на сходное понимание целей поведения, по которому дается обратная связь, и на знание того, есть ли у партнера потребность в </a:t>
            </a:r>
            <a:r>
              <a:rPr lang="ru-RU" sz="4300" b="1" dirty="0" smtClean="0"/>
              <a:t>ней</a:t>
            </a:r>
            <a:endParaRPr lang="ru-RU" sz="4300" b="1" dirty="0"/>
          </a:p>
          <a:p>
            <a:r>
              <a:rPr lang="ru-RU" sz="4300" b="1" dirty="0" smtClean="0"/>
              <a:t>Достаточной</a:t>
            </a:r>
            <a:r>
              <a:rPr lang="ru-RU" sz="4300" b="1" dirty="0"/>
              <a:t>, соответствующей по объему затраченным усилиям.</a:t>
            </a:r>
          </a:p>
          <a:p>
            <a:endParaRPr lang="ru-RU" sz="4300" b="1" dirty="0"/>
          </a:p>
          <a:p>
            <a:r>
              <a:rPr lang="ru-RU" sz="4300" b="1" dirty="0" smtClean="0"/>
              <a:t>Отличающейся </a:t>
            </a:r>
            <a:r>
              <a:rPr lang="ru-RU" sz="4300" b="1" dirty="0"/>
              <a:t>иерархичностью: самая главная информация подается в начале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Обратная связь должна быть: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9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800" y="1124744"/>
            <a:ext cx="6120680" cy="1512168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1. Открытая область (или, пользуясь иной терминологией, открытое окно, или «Арена») содержит поведение, чувства и мотивы, которые известны и самому человеку, и окружающим. Это сфера обычного повседневного общения. Открытое окно включает в себя информацию, которую человек о себе знает и представляет ее другим – например, свое имя, некоторые свои привычки и качества.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2. Слепая область (слепое окно, «Слепое пятно») состоит из той информации, которая не известна человеку, но известна окружающим. Сюда входит то, как человек воспринимается партнерами по общению со стороны, в то время как он сам не имеет об этом ни малейшего понятия. Зачастую, это достаточно негативная информация, то, что человек сам не замечает, а другие считают неуместным говорить об этом (например, отталкивающая манера поведения, повышенная агрессивность, навязчивость и другие особенности поведения).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3. Скрытая область (закрытое окно, «Видимость») содержит то, что осознает человек, но не знают другие. Сюда включается та информация, которую человек хотел бы сохранить в тайне от других (сфера нерешенных проблем, неблаговидных поступков, интимных моментов и т.п.).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4. Неизвестная область (неизвестное окно, «Неизвестность») – это то, что находится за пределами сознания и самого индивида, и окружающих, это сфера бессознательного.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59832" y="404664"/>
            <a:ext cx="5760640" cy="79208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Окно </a:t>
            </a:r>
            <a:r>
              <a:rPr lang="ru-RU" b="1" dirty="0" err="1"/>
              <a:t>Джохари</a:t>
            </a:r>
            <a:r>
              <a:rPr lang="ru-RU" b="1" dirty="0"/>
              <a:t> было создано двумя американскими психологами Джозефом Лифтом (1916—2014) и Харрингтоном </a:t>
            </a:r>
            <a:r>
              <a:rPr lang="ru-RU" b="1" dirty="0" err="1"/>
              <a:t>Инхамом</a:t>
            </a:r>
            <a:r>
              <a:rPr lang="ru-RU" b="1" dirty="0"/>
              <a:t> (1914—1995) в 1955 году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252569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950" y="2924944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Окно «</a:t>
            </a:r>
            <a:r>
              <a:rPr lang="ru-RU" dirty="0" err="1" smtClean="0">
                <a:solidFill>
                  <a:schemeClr val="bg1"/>
                </a:solidFill>
              </a:rPr>
              <a:t>Джохари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91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76</TotalTime>
  <Words>678</Words>
  <Application>Microsoft Office PowerPoint</Application>
  <PresentationFormat>Экран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Волна</vt:lpstr>
      <vt:lpstr>Обратная связь в деловом общении</vt:lpstr>
      <vt:lpstr>Обратная связь – информация о том, как реципиент воспринимает Коммуникатора, как оценивает его поведение и слова. </vt:lpstr>
      <vt:lpstr>Презентация PowerPoint</vt:lpstr>
      <vt:lpstr> Типы рефлексии по критерию решаемых задач: </vt:lpstr>
      <vt:lpstr>Сферы применения рефлексии: </vt:lpstr>
      <vt:lpstr>Приемы рефлексии</vt:lpstr>
      <vt:lpstr>Активное слушание</vt:lpstr>
      <vt:lpstr>Обратная связь должна быть: </vt:lpstr>
      <vt:lpstr>1. Открытая область (или, пользуясь иной терминологией, открытое окно, или «Арена») содержит поведение, чувства и мотивы, которые известны и самому человеку, и окружающим. Это сфера обычного повседневного общения. Открытое окно включает в себя информацию, которую человек о себе знает и представляет ее другим – например, свое имя, некоторые свои привычки и качества.  2. Слепая область (слепое окно, «Слепое пятно») состоит из той информации, которая не известна человеку, но известна окружающим. Сюда входит то, как человек воспринимается партнерами по общению со стороны, в то время как он сам не имеет об этом ни малейшего понятия. Зачастую, это достаточно негативная информация, то, что человек сам не замечает, а другие считают неуместным говорить об этом (например, отталкивающая манера поведения, повышенная агрессивность, навязчивость и другие особенности поведения).  3. Скрытая область (закрытое окно, «Видимость») содержит то, что осознает человек, но не знают другие. Сюда включается та информация, которую человек хотел бы сохранить в тайне от других (сфера нерешенных проблем, неблаговидных поступков, интимных моментов и т.п.).  4. Неизвестная область (неизвестное окно, «Неизвестность») – это то, что находится за пределами сознания и самого индивида, и окружающих, это сфера бессознательного.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Обратная связь в деловом общении</dc:title>
  <dc:creator>1</dc:creator>
  <cp:lastModifiedBy>1</cp:lastModifiedBy>
  <cp:revision>8</cp:revision>
  <dcterms:created xsi:type="dcterms:W3CDTF">2023-09-25T12:37:36Z</dcterms:created>
  <dcterms:modified xsi:type="dcterms:W3CDTF">2023-09-25T13:20:32Z</dcterms:modified>
</cp:coreProperties>
</file>