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9" r:id="rId2"/>
    <p:sldId id="258" r:id="rId3"/>
    <p:sldId id="257" r:id="rId4"/>
    <p:sldId id="260" r:id="rId5"/>
    <p:sldId id="262" r:id="rId6"/>
    <p:sldId id="264" r:id="rId7"/>
    <p:sldId id="265" r:id="rId8"/>
    <p:sldId id="263" r:id="rId9"/>
    <p:sldId id="261"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0479" autoAdjust="0"/>
  </p:normalViewPr>
  <p:slideViewPr>
    <p:cSldViewPr snapToGrid="0">
      <p:cViewPr varScale="1">
        <p:scale>
          <a:sx n="58" d="100"/>
          <a:sy n="58" d="100"/>
        </p:scale>
        <p:origin x="1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F74D0-7F99-48D3-AC5B-1865453BEEA5}" type="datetimeFigureOut">
              <a:rPr lang="en-US" smtClean="0"/>
              <a:t>9/17/2019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30299-C2FF-4080-8B46-939B7D8882B9}" type="slidenum">
              <a:rPr lang="en-US" smtClean="0"/>
              <a:t>‹#›</a:t>
            </a:fld>
            <a:endParaRPr lang="en-US"/>
          </a:p>
        </p:txBody>
      </p:sp>
    </p:spTree>
    <p:extLst>
      <p:ext uri="{BB962C8B-B14F-4D97-AF65-F5344CB8AC3E}">
        <p14:creationId xmlns:p14="http://schemas.microsoft.com/office/powerpoint/2010/main" val="13283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presenting this same session at PowerShell Saturday Aug 11. More information at https://www.powershellchatt.com/</a:t>
            </a:r>
          </a:p>
        </p:txBody>
      </p:sp>
      <p:sp>
        <p:nvSpPr>
          <p:cNvPr id="4" name="Slide Number Placeholder 3"/>
          <p:cNvSpPr>
            <a:spLocks noGrp="1"/>
          </p:cNvSpPr>
          <p:nvPr>
            <p:ph type="sldNum" sz="quarter" idx="10"/>
          </p:nvPr>
        </p:nvSpPr>
        <p:spPr/>
        <p:txBody>
          <a:bodyPr/>
          <a:lstStyle/>
          <a:p>
            <a:fld id="{82230299-C2FF-4080-8B46-939B7D8882B9}" type="slidenum">
              <a:rPr lang="en-US" smtClean="0"/>
              <a:t>1</a:t>
            </a:fld>
            <a:endParaRPr lang="en-US"/>
          </a:p>
        </p:txBody>
      </p:sp>
    </p:spTree>
    <p:extLst>
      <p:ext uri="{BB962C8B-B14F-4D97-AF65-F5344CB8AC3E}">
        <p14:creationId xmlns:p14="http://schemas.microsoft.com/office/powerpoint/2010/main" val="48819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Environments change all the time and may have adverse affects on your scripts</a:t>
            </a:r>
          </a:p>
          <a:p>
            <a:pPr marL="228600" indent="-228600">
              <a:buAutoNum type="arabicPeriod"/>
            </a:pPr>
            <a:r>
              <a:rPr lang="en-US" dirty="0"/>
              <a:t>Someone needs to know</a:t>
            </a:r>
          </a:p>
          <a:p>
            <a:pPr marL="228600" indent="-228600">
              <a:buAutoNum type="arabicPeriod"/>
            </a:pPr>
            <a:r>
              <a:rPr lang="en-US" dirty="0"/>
              <a:t>Can the program resolve the issue itself? Could be as easy as creating a new file when one does not exist to restarting a </a:t>
            </a:r>
            <a:r>
              <a:rPr lang="en-US" dirty="0" err="1"/>
              <a:t>vApp</a:t>
            </a:r>
            <a:r>
              <a:rPr lang="en-US" dirty="0"/>
              <a:t> within </a:t>
            </a:r>
            <a:r>
              <a:rPr lang="en-US" dirty="0" err="1"/>
              <a:t>Vcenter</a:t>
            </a:r>
            <a:r>
              <a:rPr lang="en-US" dirty="0"/>
              <a:t>.</a:t>
            </a:r>
          </a:p>
        </p:txBody>
      </p:sp>
      <p:sp>
        <p:nvSpPr>
          <p:cNvPr id="4" name="Slide Number Placeholder 3"/>
          <p:cNvSpPr>
            <a:spLocks noGrp="1"/>
          </p:cNvSpPr>
          <p:nvPr>
            <p:ph type="sldNum" sz="quarter" idx="10"/>
          </p:nvPr>
        </p:nvSpPr>
        <p:spPr/>
        <p:txBody>
          <a:bodyPr/>
          <a:lstStyle/>
          <a:p>
            <a:fld id="{82230299-C2FF-4080-8B46-939B7D8882B9}" type="slidenum">
              <a:rPr lang="en-US" smtClean="0"/>
              <a:t>2</a:t>
            </a:fld>
            <a:endParaRPr lang="en-US"/>
          </a:p>
        </p:txBody>
      </p:sp>
    </p:spTree>
    <p:extLst>
      <p:ext uri="{BB962C8B-B14F-4D97-AF65-F5344CB8AC3E}">
        <p14:creationId xmlns:p14="http://schemas.microsoft.com/office/powerpoint/2010/main" val="59183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Error handling</a:t>
            </a:r>
            <a:r>
              <a:rPr lang="en-US" dirty="0"/>
              <a:t> refers to the </a:t>
            </a:r>
            <a:r>
              <a:rPr lang="en-US" b="1" dirty="0"/>
              <a:t>anticipation</a:t>
            </a:r>
            <a:r>
              <a:rPr lang="en-US" dirty="0"/>
              <a:t>, </a:t>
            </a:r>
            <a:r>
              <a:rPr lang="en-US" b="1" dirty="0"/>
              <a:t>detection</a:t>
            </a:r>
            <a:r>
              <a:rPr lang="en-US" dirty="0"/>
              <a:t>, and </a:t>
            </a:r>
            <a:r>
              <a:rPr lang="en-US" b="1" dirty="0"/>
              <a:t>resolution</a:t>
            </a:r>
            <a:r>
              <a:rPr lang="en-US" dirty="0"/>
              <a:t> of programming, application, and communications </a:t>
            </a:r>
            <a:r>
              <a:rPr lang="en-US" b="1" dirty="0"/>
              <a:t>errors</a:t>
            </a:r>
            <a:r>
              <a:rPr lang="en-US" dirty="0"/>
              <a:t>.</a:t>
            </a:r>
          </a:p>
          <a:p>
            <a:r>
              <a:rPr lang="en-US" dirty="0"/>
              <a:t>Anticipation – Be ready for when your environment is not the same as when you created your script</a:t>
            </a:r>
          </a:p>
          <a:p>
            <a:r>
              <a:rPr lang="en-US" dirty="0"/>
              <a:t>Detection – Know when that time comes</a:t>
            </a:r>
          </a:p>
          <a:p>
            <a:r>
              <a:rPr lang="en-US" dirty="0"/>
              <a:t>Resolution – Be able to overcome this obstacle</a:t>
            </a:r>
          </a:p>
          <a:p>
            <a:endParaRPr lang="en-US" dirty="0"/>
          </a:p>
          <a:p>
            <a:r>
              <a:rPr lang="en-US" dirty="0"/>
              <a:t>Show example 1</a:t>
            </a:r>
          </a:p>
        </p:txBody>
      </p:sp>
      <p:sp>
        <p:nvSpPr>
          <p:cNvPr id="4" name="Slide Number Placeholder 3"/>
          <p:cNvSpPr>
            <a:spLocks noGrp="1"/>
          </p:cNvSpPr>
          <p:nvPr>
            <p:ph type="sldNum" sz="quarter" idx="10"/>
          </p:nvPr>
        </p:nvSpPr>
        <p:spPr/>
        <p:txBody>
          <a:bodyPr/>
          <a:lstStyle/>
          <a:p>
            <a:fld id="{82230299-C2FF-4080-8B46-939B7D8882B9}" type="slidenum">
              <a:rPr lang="en-US" smtClean="0"/>
              <a:t>3</a:t>
            </a:fld>
            <a:endParaRPr lang="en-US"/>
          </a:p>
        </p:txBody>
      </p:sp>
    </p:spTree>
    <p:extLst>
      <p:ext uri="{BB962C8B-B14F-4D97-AF65-F5344CB8AC3E}">
        <p14:creationId xmlns:p14="http://schemas.microsoft.com/office/powerpoint/2010/main" val="1141885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Try = do this item until there is an error</a:t>
            </a:r>
          </a:p>
          <a:p>
            <a:r>
              <a:rPr lang="en-US" dirty="0"/>
              <a:t>Catch = perform a set of actions when there is an error</a:t>
            </a:r>
          </a:p>
          <a:p>
            <a:endParaRPr lang="en-US" dirty="0"/>
          </a:p>
          <a:p>
            <a:r>
              <a:rPr lang="en-US" dirty="0"/>
              <a:t>Large try blocks are not good. Assume you have a file that you are writing out to and you need as many lines to be written to paint a picture. If you have a large try block you may be loosing out on information because an unrelated process errors out.</a:t>
            </a:r>
          </a:p>
          <a:p>
            <a:endParaRPr lang="en-US" dirty="0"/>
          </a:p>
          <a:p>
            <a:r>
              <a:rPr lang="en-US" dirty="0"/>
              <a:t>Show example 2</a:t>
            </a:r>
          </a:p>
        </p:txBody>
      </p:sp>
      <p:sp>
        <p:nvSpPr>
          <p:cNvPr id="4" name="Slide Number Placeholder 3"/>
          <p:cNvSpPr>
            <a:spLocks noGrp="1"/>
          </p:cNvSpPr>
          <p:nvPr>
            <p:ph type="sldNum" sz="quarter" idx="10"/>
          </p:nvPr>
        </p:nvSpPr>
        <p:spPr/>
        <p:txBody>
          <a:bodyPr/>
          <a:lstStyle/>
          <a:p>
            <a:fld id="{82230299-C2FF-4080-8B46-939B7D8882B9}" type="slidenum">
              <a:rPr lang="en-US" smtClean="0"/>
              <a:t>4</a:t>
            </a:fld>
            <a:endParaRPr lang="en-US"/>
          </a:p>
        </p:txBody>
      </p:sp>
    </p:spTree>
    <p:extLst>
      <p:ext uri="{BB962C8B-B14F-4D97-AF65-F5344CB8AC3E}">
        <p14:creationId xmlns:p14="http://schemas.microsoft.com/office/powerpoint/2010/main" val="2990641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I did not call this a command since this is a keyword like break and exit. There are no real cmdlets in PowerShell for these.</a:t>
            </a:r>
          </a:p>
          <a:p>
            <a:endParaRPr lang="en-US" dirty="0"/>
          </a:p>
          <a:p>
            <a:r>
              <a:rPr lang="en-US" dirty="0"/>
              <a:t>The generic error is not a pretty one.</a:t>
            </a:r>
          </a:p>
          <a:p>
            <a:endParaRPr lang="en-US" dirty="0"/>
          </a:p>
          <a:p>
            <a:r>
              <a:rPr lang="en-US" dirty="0"/>
              <a:t>You can clean it up by using Write-Error. The default for Write-Error is a non-terminating error</a:t>
            </a:r>
          </a:p>
          <a:p>
            <a:endParaRPr lang="en-US" dirty="0"/>
          </a:p>
          <a:p>
            <a:r>
              <a:rPr lang="en-US" dirty="0"/>
              <a:t>Show example 3</a:t>
            </a:r>
          </a:p>
        </p:txBody>
      </p:sp>
      <p:sp>
        <p:nvSpPr>
          <p:cNvPr id="4" name="Slide Number Placeholder 3"/>
          <p:cNvSpPr>
            <a:spLocks noGrp="1"/>
          </p:cNvSpPr>
          <p:nvPr>
            <p:ph type="sldNum" sz="quarter" idx="10"/>
          </p:nvPr>
        </p:nvSpPr>
        <p:spPr/>
        <p:txBody>
          <a:bodyPr/>
          <a:lstStyle/>
          <a:p>
            <a:fld id="{82230299-C2FF-4080-8B46-939B7D8882B9}" type="slidenum">
              <a:rPr lang="en-US" smtClean="0"/>
              <a:t>5</a:t>
            </a:fld>
            <a:endParaRPr lang="en-US"/>
          </a:p>
        </p:txBody>
      </p:sp>
    </p:spTree>
    <p:extLst>
      <p:ext uri="{BB962C8B-B14F-4D97-AF65-F5344CB8AC3E}">
        <p14:creationId xmlns:p14="http://schemas.microsoft.com/office/powerpoint/2010/main" val="17935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 Catch a different error when a database connection fails versus when you divide by 0</a:t>
            </a:r>
          </a:p>
          <a:p>
            <a:endParaRPr lang="en-US" dirty="0"/>
          </a:p>
          <a:p>
            <a:r>
              <a:rPr lang="en-US" dirty="0"/>
              <a:t>Why – When a database connection errors out your need to perform different things such as closing the database connection. Vs. dividing by zero you need to perform division slightly different. Whether that means to just default the result to 0 or null.</a:t>
            </a:r>
          </a:p>
          <a:p>
            <a:endParaRPr lang="en-US" dirty="0"/>
          </a:p>
          <a:p>
            <a:r>
              <a:rPr lang="en-US" dirty="0"/>
              <a:t>Show example 4</a:t>
            </a:r>
          </a:p>
        </p:txBody>
      </p:sp>
      <p:sp>
        <p:nvSpPr>
          <p:cNvPr id="4" name="Slide Number Placeholder 3"/>
          <p:cNvSpPr>
            <a:spLocks noGrp="1"/>
          </p:cNvSpPr>
          <p:nvPr>
            <p:ph type="sldNum" sz="quarter" idx="10"/>
          </p:nvPr>
        </p:nvSpPr>
        <p:spPr/>
        <p:txBody>
          <a:bodyPr/>
          <a:lstStyle/>
          <a:p>
            <a:fld id="{82230299-C2FF-4080-8B46-939B7D8882B9}" type="slidenum">
              <a:rPr lang="en-US" smtClean="0"/>
              <a:t>6</a:t>
            </a:fld>
            <a:endParaRPr lang="en-US"/>
          </a:p>
        </p:txBody>
      </p:sp>
    </p:spTree>
    <p:extLst>
      <p:ext uri="{BB962C8B-B14F-4D97-AF65-F5344CB8AC3E}">
        <p14:creationId xmlns:p14="http://schemas.microsoft.com/office/powerpoint/2010/main" val="3278550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is an array of all errors in current session.</a:t>
            </a:r>
          </a:p>
          <a:p>
            <a:endParaRPr lang="en-US" dirty="0"/>
          </a:p>
          <a:p>
            <a:r>
              <a:rPr lang="en-US" dirty="0"/>
              <a:t>If you need to perform work on a specific error you can use the </a:t>
            </a:r>
            <a:r>
              <a:rPr lang="en-US" dirty="0" err="1"/>
              <a:t>ErrorVariable</a:t>
            </a:r>
            <a:r>
              <a:rPr lang="en-US" dirty="0"/>
              <a:t> parameter. This is only available when you use the </a:t>
            </a:r>
            <a:r>
              <a:rPr lang="en-US" dirty="0" err="1"/>
              <a:t>cmdletbinding</a:t>
            </a:r>
            <a:r>
              <a:rPr lang="en-US" dirty="0"/>
              <a:t>.</a:t>
            </a:r>
          </a:p>
          <a:p>
            <a:endParaRPr lang="en-US" dirty="0"/>
          </a:p>
          <a:p>
            <a:r>
              <a:rPr lang="en-US" dirty="0"/>
              <a:t>Show example 5</a:t>
            </a:r>
          </a:p>
        </p:txBody>
      </p:sp>
      <p:sp>
        <p:nvSpPr>
          <p:cNvPr id="4" name="Slide Number Placeholder 3"/>
          <p:cNvSpPr>
            <a:spLocks noGrp="1"/>
          </p:cNvSpPr>
          <p:nvPr>
            <p:ph type="sldNum" sz="quarter" idx="10"/>
          </p:nvPr>
        </p:nvSpPr>
        <p:spPr/>
        <p:txBody>
          <a:bodyPr/>
          <a:lstStyle/>
          <a:p>
            <a:fld id="{82230299-C2FF-4080-8B46-939B7D8882B9}" type="slidenum">
              <a:rPr lang="en-US" smtClean="0"/>
              <a:t>7</a:t>
            </a:fld>
            <a:endParaRPr lang="en-US"/>
          </a:p>
        </p:txBody>
      </p:sp>
    </p:spTree>
    <p:extLst>
      <p:ext uri="{BB962C8B-B14F-4D97-AF65-F5344CB8AC3E}">
        <p14:creationId xmlns:p14="http://schemas.microsoft.com/office/powerpoint/2010/main" val="43317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PowerShell’s fancy error handling only works if the function call succeeded.</a:t>
            </a:r>
          </a:p>
          <a:p>
            <a:endParaRPr lang="en-US" dirty="0"/>
          </a:p>
          <a:p>
            <a:r>
              <a:rPr lang="en-US" dirty="0"/>
              <a:t>The alternative would be to use $</a:t>
            </a:r>
            <a:r>
              <a:rPr lang="en-US" dirty="0" err="1"/>
              <a:t>PSItem</a:t>
            </a:r>
            <a:endParaRPr lang="en-US" dirty="0"/>
          </a:p>
          <a:p>
            <a:endParaRPr lang="en-US" dirty="0"/>
          </a:p>
          <a:p>
            <a:r>
              <a:rPr lang="en-US" dirty="0"/>
              <a:t>$</a:t>
            </a:r>
            <a:r>
              <a:rPr lang="en-US" dirty="0" err="1"/>
              <a:t>PSItem</a:t>
            </a:r>
            <a:r>
              <a:rPr lang="en-US" dirty="0"/>
              <a:t> and $_ are exactly the same in regards to how they function and how fast they are. The real difference is that $_ is the v2 way and $</a:t>
            </a:r>
            <a:r>
              <a:rPr lang="en-US" dirty="0" err="1"/>
              <a:t>PSItem</a:t>
            </a:r>
            <a:r>
              <a:rPr lang="en-US" dirty="0"/>
              <a:t> is the v3+ way.</a:t>
            </a:r>
          </a:p>
          <a:p>
            <a:endParaRPr lang="en-US" dirty="0"/>
          </a:p>
          <a:p>
            <a:r>
              <a:rPr lang="en-US" dirty="0"/>
              <a:t>Show example 6 then 7</a:t>
            </a:r>
          </a:p>
        </p:txBody>
      </p:sp>
      <p:sp>
        <p:nvSpPr>
          <p:cNvPr id="4" name="Slide Number Placeholder 3"/>
          <p:cNvSpPr>
            <a:spLocks noGrp="1"/>
          </p:cNvSpPr>
          <p:nvPr>
            <p:ph type="sldNum" sz="quarter" idx="10"/>
          </p:nvPr>
        </p:nvSpPr>
        <p:spPr/>
        <p:txBody>
          <a:bodyPr/>
          <a:lstStyle/>
          <a:p>
            <a:fld id="{82230299-C2FF-4080-8B46-939B7D8882B9}" type="slidenum">
              <a:rPr lang="en-US" smtClean="0"/>
              <a:t>8</a:t>
            </a:fld>
            <a:endParaRPr lang="en-US"/>
          </a:p>
        </p:txBody>
      </p:sp>
    </p:spTree>
    <p:extLst>
      <p:ext uri="{BB962C8B-B14F-4D97-AF65-F5344CB8AC3E}">
        <p14:creationId xmlns:p14="http://schemas.microsoft.com/office/powerpoint/2010/main" val="98201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357547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86550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97651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488971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100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3448280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3493517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265806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113488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28636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5B0E5A-BAC0-4D23-A7B5-3C7BF77F7E5A}"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392245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5B0E5A-BAC0-4D23-A7B5-3C7BF77F7E5A}" type="datetimeFigureOut">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46644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5B0E5A-BAC0-4D23-A7B5-3C7BF77F7E5A}" type="datetimeFigureOut">
              <a:rPr lang="en-US" smtClean="0"/>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290737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B0E5A-BAC0-4D23-A7B5-3C7BF77F7E5A}" type="datetimeFigureOut">
              <a:rPr lang="en-US" smtClean="0"/>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210096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5B0E5A-BAC0-4D23-A7B5-3C7BF77F7E5A}"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10931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5B0E5A-BAC0-4D23-A7B5-3C7BF77F7E5A}"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195422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5B0E5A-BAC0-4D23-A7B5-3C7BF77F7E5A}" type="datetimeFigureOut">
              <a:rPr lang="en-US" smtClean="0"/>
              <a:t>9/17/2019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E628C0-F0FD-4BE8-BD9E-B0F82B4F9C9A}" type="slidenum">
              <a:rPr lang="en-US" smtClean="0"/>
              <a:t>‹#›</a:t>
            </a:fld>
            <a:endParaRPr lang="en-US"/>
          </a:p>
        </p:txBody>
      </p:sp>
    </p:spTree>
    <p:extLst>
      <p:ext uri="{BB962C8B-B14F-4D97-AF65-F5344CB8AC3E}">
        <p14:creationId xmlns:p14="http://schemas.microsoft.com/office/powerpoint/2010/main" val="3733516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kevinmarquette.github.io/2017-04-10-Powershell-exceptions-everything-you-ever-wanted-to-know/" TargetMode="External"/><Relationship Id="rId2" Type="http://schemas.openxmlformats.org/officeDocument/2006/relationships/hyperlink" Target="https://mcpmag.com/articles/2016/08/18/try-catch-block-in-powershell.aspx" TargetMode="External"/><Relationship Id="rId1" Type="http://schemas.openxmlformats.org/officeDocument/2006/relationships/slideLayout" Target="../slideLayouts/slideLayout2.xml"/><Relationship Id="rId6" Type="http://schemas.openxmlformats.org/officeDocument/2006/relationships/hyperlink" Target="https://blogs.msdn.microsoft.com/kebab/2013/06/09/an-introduction-to-error-handling-in-powershell/" TargetMode="External"/><Relationship Id="rId5" Type="http://schemas.openxmlformats.org/officeDocument/2006/relationships/hyperlink" Target="https://searchsoftwarequality.techtarget.com/definition/error-handling" TargetMode="External"/><Relationship Id="rId4" Type="http://schemas.openxmlformats.org/officeDocument/2006/relationships/hyperlink" Target="https://docs.microsoft.com/en-us/powershell/module/microsoft.powershell.core/about/about_throw?view=powershell-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2F5999-919C-488A-AC28-241F228C989C}"/>
              </a:ext>
            </a:extLst>
          </p:cNvPr>
          <p:cNvSpPr>
            <a:spLocks noGrp="1"/>
          </p:cNvSpPr>
          <p:nvPr>
            <p:ph type="ctrTitle"/>
          </p:nvPr>
        </p:nvSpPr>
        <p:spPr/>
        <p:txBody>
          <a:bodyPr/>
          <a:lstStyle/>
          <a:p>
            <a:r>
              <a:rPr lang="en-US" dirty="0"/>
              <a:t>The Ins and Outs of Error Handling</a:t>
            </a:r>
          </a:p>
        </p:txBody>
      </p:sp>
      <p:sp>
        <p:nvSpPr>
          <p:cNvPr id="5" name="Subtitle 4">
            <a:extLst>
              <a:ext uri="{FF2B5EF4-FFF2-40B4-BE49-F238E27FC236}">
                <a16:creationId xmlns:a16="http://schemas.microsoft.com/office/drawing/2014/main" id="{CB113AAC-4FAB-4014-88EA-8899C4F3A2C3}"/>
              </a:ext>
            </a:extLst>
          </p:cNvPr>
          <p:cNvSpPr>
            <a:spLocks noGrp="1"/>
          </p:cNvSpPr>
          <p:nvPr>
            <p:ph type="subTitle" idx="1"/>
          </p:nvPr>
        </p:nvSpPr>
        <p:spPr>
          <a:xfrm>
            <a:off x="1507067" y="4050833"/>
            <a:ext cx="7766936" cy="1784702"/>
          </a:xfrm>
        </p:spPr>
        <p:txBody>
          <a:bodyPr>
            <a:normAutofit/>
          </a:bodyPr>
          <a:lstStyle/>
          <a:p>
            <a:r>
              <a:rPr lang="en-US" dirty="0"/>
              <a:t>C. David Littlejohn</a:t>
            </a:r>
          </a:p>
          <a:p>
            <a:r>
              <a:rPr lang="en-US" dirty="0"/>
              <a:t>https://github.com/ergo3114</a:t>
            </a:r>
          </a:p>
          <a:p>
            <a:r>
              <a:rPr lang="en-US" dirty="0"/>
              <a:t>@</a:t>
            </a:r>
            <a:r>
              <a:rPr lang="en-US" dirty="0" err="1"/>
              <a:t>littlejohnpsh</a:t>
            </a:r>
            <a:endParaRPr lang="en-US" dirty="0"/>
          </a:p>
          <a:p>
            <a:r>
              <a:rPr lang="en-US" dirty="0"/>
              <a:t>@</a:t>
            </a:r>
            <a:r>
              <a:rPr lang="en-US" dirty="0" err="1"/>
              <a:t>pshchatt</a:t>
            </a:r>
            <a:endParaRPr lang="en-US" dirty="0"/>
          </a:p>
        </p:txBody>
      </p:sp>
    </p:spTree>
    <p:extLst>
      <p:ext uri="{BB962C8B-B14F-4D97-AF65-F5344CB8AC3E}">
        <p14:creationId xmlns:p14="http://schemas.microsoft.com/office/powerpoint/2010/main" val="467082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985E-6762-4F9E-853B-42250F9A5A0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FE697F1-5833-4769-B246-D55464FD3966}"/>
              </a:ext>
            </a:extLst>
          </p:cNvPr>
          <p:cNvSpPr>
            <a:spLocks noGrp="1"/>
          </p:cNvSpPr>
          <p:nvPr>
            <p:ph idx="1"/>
          </p:nvPr>
        </p:nvSpPr>
        <p:spPr/>
        <p:txBody>
          <a:bodyPr/>
          <a:lstStyle/>
          <a:p>
            <a:r>
              <a:rPr lang="en-US" dirty="0"/>
              <a:t>If you think of something after this session, catch me in the hall!</a:t>
            </a:r>
          </a:p>
        </p:txBody>
      </p:sp>
    </p:spTree>
    <p:extLst>
      <p:ext uri="{BB962C8B-B14F-4D97-AF65-F5344CB8AC3E}">
        <p14:creationId xmlns:p14="http://schemas.microsoft.com/office/powerpoint/2010/main" val="4269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9B73-5162-4471-9E58-8D3C5023302D}"/>
              </a:ext>
            </a:extLst>
          </p:cNvPr>
          <p:cNvSpPr>
            <a:spLocks noGrp="1"/>
          </p:cNvSpPr>
          <p:nvPr>
            <p:ph type="title"/>
          </p:nvPr>
        </p:nvSpPr>
        <p:spPr/>
        <p:txBody>
          <a:bodyPr/>
          <a:lstStyle/>
          <a:p>
            <a:r>
              <a:rPr lang="en-US" dirty="0"/>
              <a:t>Why we do it?</a:t>
            </a:r>
          </a:p>
        </p:txBody>
      </p:sp>
      <p:sp>
        <p:nvSpPr>
          <p:cNvPr id="3" name="Content Placeholder 2">
            <a:extLst>
              <a:ext uri="{FF2B5EF4-FFF2-40B4-BE49-F238E27FC236}">
                <a16:creationId xmlns:a16="http://schemas.microsoft.com/office/drawing/2014/main" id="{80D759A5-3D3C-4979-B6BD-8A4D895074AA}"/>
              </a:ext>
            </a:extLst>
          </p:cNvPr>
          <p:cNvSpPr>
            <a:spLocks noGrp="1"/>
          </p:cNvSpPr>
          <p:nvPr>
            <p:ph idx="1"/>
          </p:nvPr>
        </p:nvSpPr>
        <p:spPr/>
        <p:txBody>
          <a:bodyPr/>
          <a:lstStyle/>
          <a:p>
            <a:r>
              <a:rPr lang="en-US" dirty="0"/>
              <a:t>A working script may not always work</a:t>
            </a:r>
          </a:p>
          <a:p>
            <a:endParaRPr lang="en-US" dirty="0"/>
          </a:p>
          <a:p>
            <a:r>
              <a:rPr lang="en-US" dirty="0"/>
              <a:t>Alert support there is an issue</a:t>
            </a:r>
          </a:p>
          <a:p>
            <a:endParaRPr lang="en-US" dirty="0"/>
          </a:p>
          <a:p>
            <a:r>
              <a:rPr lang="en-US" dirty="0"/>
              <a:t>Attempt to resolve</a:t>
            </a:r>
          </a:p>
          <a:p>
            <a:endParaRPr lang="en-US" dirty="0"/>
          </a:p>
        </p:txBody>
      </p:sp>
    </p:spTree>
    <p:extLst>
      <p:ext uri="{BB962C8B-B14F-4D97-AF65-F5344CB8AC3E}">
        <p14:creationId xmlns:p14="http://schemas.microsoft.com/office/powerpoint/2010/main" val="364091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F5C0-CB71-44ED-A188-8490BCFCDE90}"/>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910FE14E-243C-43CA-8C40-0492C627D007}"/>
              </a:ext>
            </a:extLst>
          </p:cNvPr>
          <p:cNvSpPr>
            <a:spLocks noGrp="1"/>
          </p:cNvSpPr>
          <p:nvPr>
            <p:ph idx="1"/>
          </p:nvPr>
        </p:nvSpPr>
        <p:spPr/>
        <p:txBody>
          <a:bodyPr/>
          <a:lstStyle/>
          <a:p>
            <a:r>
              <a:rPr lang="en-US" dirty="0"/>
              <a:t>Anticipation</a:t>
            </a:r>
          </a:p>
          <a:p>
            <a:endParaRPr lang="en-US" dirty="0"/>
          </a:p>
          <a:p>
            <a:r>
              <a:rPr lang="en-US" dirty="0"/>
              <a:t>Detection</a:t>
            </a:r>
          </a:p>
          <a:p>
            <a:endParaRPr lang="en-US" dirty="0"/>
          </a:p>
          <a:p>
            <a:r>
              <a:rPr lang="en-US" dirty="0"/>
              <a:t>Resolution</a:t>
            </a:r>
          </a:p>
        </p:txBody>
      </p:sp>
    </p:spTree>
    <p:extLst>
      <p:ext uri="{BB962C8B-B14F-4D97-AF65-F5344CB8AC3E}">
        <p14:creationId xmlns:p14="http://schemas.microsoft.com/office/powerpoint/2010/main" val="121020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412B-B6B9-4ADA-9626-AF04E9598D36}"/>
              </a:ext>
            </a:extLst>
          </p:cNvPr>
          <p:cNvSpPr>
            <a:spLocks noGrp="1"/>
          </p:cNvSpPr>
          <p:nvPr>
            <p:ph type="title"/>
          </p:nvPr>
        </p:nvSpPr>
        <p:spPr/>
        <p:txBody>
          <a:bodyPr/>
          <a:lstStyle/>
          <a:p>
            <a:r>
              <a:rPr lang="en-US" dirty="0"/>
              <a:t>Try/Catch</a:t>
            </a:r>
          </a:p>
        </p:txBody>
      </p:sp>
      <p:sp>
        <p:nvSpPr>
          <p:cNvPr id="3" name="Content Placeholder 2">
            <a:extLst>
              <a:ext uri="{FF2B5EF4-FFF2-40B4-BE49-F238E27FC236}">
                <a16:creationId xmlns:a16="http://schemas.microsoft.com/office/drawing/2014/main" id="{A16CB38B-20FC-41F4-A1A6-5AD914832DF7}"/>
              </a:ext>
            </a:extLst>
          </p:cNvPr>
          <p:cNvSpPr>
            <a:spLocks noGrp="1"/>
          </p:cNvSpPr>
          <p:nvPr>
            <p:ph idx="1"/>
          </p:nvPr>
        </p:nvSpPr>
        <p:spPr/>
        <p:txBody>
          <a:bodyPr/>
          <a:lstStyle/>
          <a:p>
            <a:r>
              <a:rPr lang="en-US" dirty="0"/>
              <a:t>The simplest way to handle errors.</a:t>
            </a:r>
          </a:p>
          <a:p>
            <a:endParaRPr lang="en-US" dirty="0"/>
          </a:p>
          <a:p>
            <a:r>
              <a:rPr lang="en-US" dirty="0"/>
              <a:t>Think of this as a safety net</a:t>
            </a:r>
          </a:p>
          <a:p>
            <a:pPr marL="0" indent="0">
              <a:buNone/>
            </a:pPr>
            <a:endParaRPr lang="en-US" dirty="0"/>
          </a:p>
          <a:p>
            <a:r>
              <a:rPr lang="en-US" dirty="0"/>
              <a:t>Keep the try block small</a:t>
            </a:r>
          </a:p>
        </p:txBody>
      </p:sp>
    </p:spTree>
    <p:extLst>
      <p:ext uri="{BB962C8B-B14F-4D97-AF65-F5344CB8AC3E}">
        <p14:creationId xmlns:p14="http://schemas.microsoft.com/office/powerpoint/2010/main" val="210915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BC50-22BF-4462-B642-74F1594EC5A6}"/>
              </a:ext>
            </a:extLst>
          </p:cNvPr>
          <p:cNvSpPr>
            <a:spLocks noGrp="1"/>
          </p:cNvSpPr>
          <p:nvPr>
            <p:ph type="title"/>
          </p:nvPr>
        </p:nvSpPr>
        <p:spPr/>
        <p:txBody>
          <a:bodyPr/>
          <a:lstStyle/>
          <a:p>
            <a:r>
              <a:rPr lang="en-US" dirty="0"/>
              <a:t>Force a catch</a:t>
            </a:r>
          </a:p>
        </p:txBody>
      </p:sp>
      <p:sp>
        <p:nvSpPr>
          <p:cNvPr id="3" name="Content Placeholder 2">
            <a:extLst>
              <a:ext uri="{FF2B5EF4-FFF2-40B4-BE49-F238E27FC236}">
                <a16:creationId xmlns:a16="http://schemas.microsoft.com/office/drawing/2014/main" id="{45F4DD1A-A035-427A-BAB6-9ACE1490336D}"/>
              </a:ext>
            </a:extLst>
          </p:cNvPr>
          <p:cNvSpPr>
            <a:spLocks noGrp="1"/>
          </p:cNvSpPr>
          <p:nvPr>
            <p:ph idx="1"/>
          </p:nvPr>
        </p:nvSpPr>
        <p:spPr/>
        <p:txBody>
          <a:bodyPr/>
          <a:lstStyle/>
          <a:p>
            <a:r>
              <a:rPr lang="en-US" dirty="0"/>
              <a:t>The keyword is throw</a:t>
            </a:r>
          </a:p>
          <a:p>
            <a:endParaRPr lang="en-US" dirty="0"/>
          </a:p>
          <a:p>
            <a:r>
              <a:rPr lang="en-US" dirty="0"/>
              <a:t>Throw triggers a generic error</a:t>
            </a:r>
          </a:p>
          <a:p>
            <a:endParaRPr lang="en-US" dirty="0"/>
          </a:p>
          <a:p>
            <a:r>
              <a:rPr lang="en-US" dirty="0"/>
              <a:t>Add a message for the error</a:t>
            </a:r>
          </a:p>
          <a:p>
            <a:endParaRPr lang="en-US" dirty="0"/>
          </a:p>
          <a:p>
            <a:r>
              <a:rPr lang="en-US" dirty="0"/>
              <a:t>An alternative would be to use Write-Error</a:t>
            </a:r>
          </a:p>
        </p:txBody>
      </p:sp>
    </p:spTree>
    <p:extLst>
      <p:ext uri="{BB962C8B-B14F-4D97-AF65-F5344CB8AC3E}">
        <p14:creationId xmlns:p14="http://schemas.microsoft.com/office/powerpoint/2010/main" val="133889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B498-4390-4131-9AE1-5902FDC62473}"/>
              </a:ext>
            </a:extLst>
          </p:cNvPr>
          <p:cNvSpPr>
            <a:spLocks noGrp="1"/>
          </p:cNvSpPr>
          <p:nvPr>
            <p:ph type="title"/>
          </p:nvPr>
        </p:nvSpPr>
        <p:spPr/>
        <p:txBody>
          <a:bodyPr/>
          <a:lstStyle/>
          <a:p>
            <a:r>
              <a:rPr lang="en-US" dirty="0"/>
              <a:t>Catch Specific Error</a:t>
            </a:r>
          </a:p>
        </p:txBody>
      </p:sp>
      <p:sp>
        <p:nvSpPr>
          <p:cNvPr id="3" name="Content Placeholder 2">
            <a:extLst>
              <a:ext uri="{FF2B5EF4-FFF2-40B4-BE49-F238E27FC236}">
                <a16:creationId xmlns:a16="http://schemas.microsoft.com/office/drawing/2014/main" id="{ECC4C747-28F1-48D9-A379-37741AF35AE7}"/>
              </a:ext>
            </a:extLst>
          </p:cNvPr>
          <p:cNvSpPr>
            <a:spLocks noGrp="1"/>
          </p:cNvSpPr>
          <p:nvPr>
            <p:ph idx="1"/>
          </p:nvPr>
        </p:nvSpPr>
        <p:spPr/>
        <p:txBody>
          <a:bodyPr/>
          <a:lstStyle/>
          <a:p>
            <a:r>
              <a:rPr lang="en-US" dirty="0"/>
              <a:t>What do you I mean by this?</a:t>
            </a:r>
          </a:p>
          <a:p>
            <a:endParaRPr lang="en-US" dirty="0"/>
          </a:p>
          <a:p>
            <a:r>
              <a:rPr lang="en-US" dirty="0"/>
              <a:t>Why would we want to do this?</a:t>
            </a:r>
          </a:p>
          <a:p>
            <a:endParaRPr lang="en-US" dirty="0"/>
          </a:p>
          <a:p>
            <a:r>
              <a:rPr lang="en-US" dirty="0"/>
              <a:t>How do we do this?</a:t>
            </a:r>
          </a:p>
        </p:txBody>
      </p:sp>
    </p:spTree>
    <p:extLst>
      <p:ext uri="{BB962C8B-B14F-4D97-AF65-F5344CB8AC3E}">
        <p14:creationId xmlns:p14="http://schemas.microsoft.com/office/powerpoint/2010/main" val="20610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5C69-2657-43B2-8CF4-AF21105FF37C}"/>
              </a:ext>
            </a:extLst>
          </p:cNvPr>
          <p:cNvSpPr>
            <a:spLocks noGrp="1"/>
          </p:cNvSpPr>
          <p:nvPr>
            <p:ph type="title"/>
          </p:nvPr>
        </p:nvSpPr>
        <p:spPr/>
        <p:txBody>
          <a:bodyPr/>
          <a:lstStyle/>
          <a:p>
            <a:r>
              <a:rPr lang="en-US" dirty="0"/>
              <a:t>Error Variable</a:t>
            </a:r>
          </a:p>
        </p:txBody>
      </p:sp>
      <p:sp>
        <p:nvSpPr>
          <p:cNvPr id="3" name="Content Placeholder 2">
            <a:extLst>
              <a:ext uri="{FF2B5EF4-FFF2-40B4-BE49-F238E27FC236}">
                <a16:creationId xmlns:a16="http://schemas.microsoft.com/office/drawing/2014/main" id="{4E761D2B-70F9-4038-8248-BE14E7C46A43}"/>
              </a:ext>
            </a:extLst>
          </p:cNvPr>
          <p:cNvSpPr>
            <a:spLocks noGrp="1"/>
          </p:cNvSpPr>
          <p:nvPr>
            <p:ph idx="1"/>
          </p:nvPr>
        </p:nvSpPr>
        <p:spPr/>
        <p:txBody>
          <a:bodyPr/>
          <a:lstStyle/>
          <a:p>
            <a:r>
              <a:rPr lang="en-US" dirty="0"/>
              <a:t>$Error</a:t>
            </a:r>
          </a:p>
          <a:p>
            <a:endParaRPr lang="en-US" dirty="0"/>
          </a:p>
          <a:p>
            <a:r>
              <a:rPr lang="en-US" dirty="0"/>
              <a:t>Parameter</a:t>
            </a:r>
          </a:p>
        </p:txBody>
      </p:sp>
    </p:spTree>
    <p:extLst>
      <p:ext uri="{BB962C8B-B14F-4D97-AF65-F5344CB8AC3E}">
        <p14:creationId xmlns:p14="http://schemas.microsoft.com/office/powerpoint/2010/main" val="318323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7804-AB55-4592-91DD-25CECB755A04}"/>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EEB75251-3C48-4BCB-8AFD-AC7BEA6EB241}"/>
              </a:ext>
            </a:extLst>
          </p:cNvPr>
          <p:cNvSpPr>
            <a:spLocks noGrp="1"/>
          </p:cNvSpPr>
          <p:nvPr>
            <p:ph idx="1"/>
          </p:nvPr>
        </p:nvSpPr>
        <p:spPr/>
        <p:txBody>
          <a:bodyPr/>
          <a:lstStyle/>
          <a:p>
            <a:r>
              <a:rPr lang="en-US" dirty="0"/>
              <a:t>PowerShell error handling only works if the cmdlet throws an error</a:t>
            </a:r>
          </a:p>
          <a:p>
            <a:endParaRPr lang="en-US" dirty="0"/>
          </a:p>
          <a:p>
            <a:r>
              <a:rPr lang="en-US" dirty="0"/>
              <a:t>This prevents the correct use of </a:t>
            </a:r>
            <a:r>
              <a:rPr lang="en-US" dirty="0" err="1"/>
              <a:t>ErrorVariable</a:t>
            </a:r>
            <a:r>
              <a:rPr lang="en-US" dirty="0"/>
              <a:t> on cmdlets</a:t>
            </a:r>
          </a:p>
          <a:p>
            <a:endParaRPr lang="en-US" dirty="0"/>
          </a:p>
          <a:p>
            <a:r>
              <a:rPr lang="en-US" dirty="0"/>
              <a:t>You can use $</a:t>
            </a:r>
            <a:r>
              <a:rPr lang="en-US" dirty="0" err="1"/>
              <a:t>PSItem</a:t>
            </a:r>
            <a:r>
              <a:rPr lang="en-US" dirty="0"/>
              <a:t> (or $_)</a:t>
            </a:r>
          </a:p>
        </p:txBody>
      </p:sp>
    </p:spTree>
    <p:extLst>
      <p:ext uri="{BB962C8B-B14F-4D97-AF65-F5344CB8AC3E}">
        <p14:creationId xmlns:p14="http://schemas.microsoft.com/office/powerpoint/2010/main" val="414246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461D-9B34-472F-B43C-8215BD94B96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5C579EC-9E8D-4FA6-8F82-64DA91B3E040}"/>
              </a:ext>
            </a:extLst>
          </p:cNvPr>
          <p:cNvSpPr>
            <a:spLocks noGrp="1"/>
          </p:cNvSpPr>
          <p:nvPr>
            <p:ph idx="1"/>
          </p:nvPr>
        </p:nvSpPr>
        <p:spPr/>
        <p:txBody>
          <a:bodyPr>
            <a:normAutofit fontScale="92500" lnSpcReduction="10000"/>
          </a:bodyPr>
          <a:lstStyle/>
          <a:p>
            <a:r>
              <a:rPr lang="en-US" b="1" dirty="0"/>
              <a:t>Understanding the Try/Catch Block in PowerShell by Adam Bertram </a:t>
            </a:r>
            <a:r>
              <a:rPr lang="en-US" dirty="0">
                <a:hlinkClick r:id="rId2"/>
              </a:rPr>
              <a:t>https://mcpmag.com/articles/2016/08/18/try-catch-block-in-powershell.aspx</a:t>
            </a:r>
            <a:endParaRPr lang="en-US" dirty="0"/>
          </a:p>
          <a:p>
            <a:r>
              <a:rPr lang="en-US" b="1" dirty="0"/>
              <a:t>PowerShell: Everything you wanted to know about exceptions by Kevin Marquette </a:t>
            </a:r>
            <a:r>
              <a:rPr lang="en-US" dirty="0">
                <a:hlinkClick r:id="rId3"/>
              </a:rPr>
              <a:t>https://kevinmarquette.github.io/2017-04-10-Powershell-exceptions-everything-you-ever-wanted-to-know/</a:t>
            </a:r>
            <a:endParaRPr lang="en-US" dirty="0"/>
          </a:p>
          <a:p>
            <a:r>
              <a:rPr lang="en-US" b="1" dirty="0" err="1"/>
              <a:t>About_Throw</a:t>
            </a:r>
            <a:r>
              <a:rPr lang="en-US" b="1" dirty="0"/>
              <a:t>	</a:t>
            </a:r>
            <a:r>
              <a:rPr lang="en-US" dirty="0">
                <a:hlinkClick r:id="rId4"/>
              </a:rPr>
              <a:t>https://docs.microsoft.com/en-us/powershell/module/microsoft.powershell.core/about/about_throw?view=powershell-6</a:t>
            </a:r>
            <a:endParaRPr lang="en-US" dirty="0"/>
          </a:p>
          <a:p>
            <a:r>
              <a:rPr lang="en-US" b="1" dirty="0"/>
              <a:t>Error Handing by Margaret Rouse</a:t>
            </a:r>
            <a:r>
              <a:rPr lang="en-US" dirty="0"/>
              <a:t> </a:t>
            </a:r>
            <a:r>
              <a:rPr lang="en-US" dirty="0">
                <a:hlinkClick r:id="rId5"/>
              </a:rPr>
              <a:t>https://searchsoftwarequality.techtarget.com/definition/error-handling</a:t>
            </a:r>
            <a:endParaRPr lang="en-US" dirty="0"/>
          </a:p>
          <a:p>
            <a:r>
              <a:rPr lang="en-US" b="1" dirty="0"/>
              <a:t>An Introduction to Error Handling in PowerShell </a:t>
            </a:r>
            <a:r>
              <a:rPr lang="en-US" dirty="0">
                <a:hlinkClick r:id="rId6"/>
              </a:rPr>
              <a:t>https://blogs.msdn.microsoft.com/kebab/2013/06/09/an-introduction-to-error-handling-in-powershell/</a:t>
            </a:r>
            <a:endParaRPr lang="en-US" dirty="0"/>
          </a:p>
        </p:txBody>
      </p:sp>
    </p:spTree>
    <p:extLst>
      <p:ext uri="{BB962C8B-B14F-4D97-AF65-F5344CB8AC3E}">
        <p14:creationId xmlns:p14="http://schemas.microsoft.com/office/powerpoint/2010/main" val="33794744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272</TotalTime>
  <Words>664</Words>
  <Application>Microsoft Office PowerPoint</Application>
  <PresentationFormat>Widescreen</PresentationFormat>
  <Paragraphs>104</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The Ins and Outs of Error Handling</vt:lpstr>
      <vt:lpstr>Why we do it?</vt:lpstr>
      <vt:lpstr>Error Handling</vt:lpstr>
      <vt:lpstr>Try/Catch</vt:lpstr>
      <vt:lpstr>Force a catch</vt:lpstr>
      <vt:lpstr>Catch Specific Error</vt:lpstr>
      <vt:lpstr>Error Variable</vt:lpstr>
      <vt:lpstr>Gotcha</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David Littlejohn</dc:title>
  <dc:creator>David Littlejohn</dc:creator>
  <cp:lastModifiedBy>David Littlejohn</cp:lastModifiedBy>
  <cp:revision>47</cp:revision>
  <dcterms:created xsi:type="dcterms:W3CDTF">2018-05-21T23:33:14Z</dcterms:created>
  <dcterms:modified xsi:type="dcterms:W3CDTF">2019-09-17T23:02:29Z</dcterms:modified>
</cp:coreProperties>
</file>