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claure" initials="mc" lastIdx="1" clrIdx="0">
    <p:extLst>
      <p:ext uri="{19B8F6BF-5375-455C-9EA6-DF929625EA0E}">
        <p15:presenceInfo xmlns:p15="http://schemas.microsoft.com/office/powerpoint/2012/main" userId="0640cd7d9942b7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6T13:15:23.47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6A01-B4FD-4F99-A258-F946DF77BE08}" type="datetimeFigureOut">
              <a:rPr lang="es-BO" smtClean="0"/>
              <a:t>13/6/2019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3591-DDA2-469A-A49A-6DB29CAB2C7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896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C788FD-B87F-4FAE-AC1A-FB546CF1C2A6}" type="datetime1">
              <a:rPr lang="es-BO" smtClean="0"/>
              <a:t>13/6/2019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825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259-B233-45C8-820B-4234A3584130}" type="datetime1">
              <a:rPr lang="es-BO" smtClean="0"/>
              <a:t>13/6/2019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30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C4F4-E0BF-4A7A-8528-1784CC295B3A}" type="datetime1">
              <a:rPr lang="es-BO" smtClean="0"/>
              <a:t>13/6/2019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164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BDFF-9E13-49D8-82AF-08E6FB101C17}" type="datetime1">
              <a:rPr lang="es-BO" smtClean="0"/>
              <a:t>13/6/2019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026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C4464-6702-499A-B254-B18436731161}" type="datetime1">
              <a:rPr lang="es-BO" smtClean="0"/>
              <a:t>13/6/2019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347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F8D-A9D2-4A42-AD86-7778AEB1B68F}" type="datetime1">
              <a:rPr lang="es-BO" smtClean="0"/>
              <a:t>13/6/2019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430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4E4-BF7D-4E42-9A90-5DFEC2792C7F}" type="datetime1">
              <a:rPr lang="es-BO" smtClean="0"/>
              <a:t>13/6/2019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508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DBF-173E-42FD-A3EC-B477F6ADC1C9}" type="datetime1">
              <a:rPr lang="es-BO" smtClean="0"/>
              <a:t>13/6/2019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842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0584-DA29-41BD-AE3E-0F9836B01832}" type="datetime1">
              <a:rPr lang="es-BO" smtClean="0"/>
              <a:t>13/6/2019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08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1BBFA-F154-4A87-A1BD-1566197EE031}" type="datetime1">
              <a:rPr lang="es-BO" smtClean="0"/>
              <a:t>13/6/2019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656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1FAFE8-6E22-455B-933C-4A94FB892346}" type="datetime1">
              <a:rPr lang="es-BO" smtClean="0"/>
              <a:t>13/6/2019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2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AA1AA8-E865-42A5-90BC-7B3D07752896}" type="datetime1">
              <a:rPr lang="es-BO" smtClean="0"/>
              <a:t>13/6/2019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C6EE7F-BDF5-4352-9FCF-CD77091218B2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5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 smtClean="0"/>
              <a:t>Adaptive</a:t>
            </a:r>
            <a:r>
              <a:rPr lang="es-BO" dirty="0" smtClean="0"/>
              <a:t> </a:t>
            </a:r>
            <a:r>
              <a:rPr lang="es-BO" dirty="0" err="1" smtClean="0"/>
              <a:t>Market</a:t>
            </a:r>
            <a:r>
              <a:rPr lang="es-BO" dirty="0" smtClean="0"/>
              <a:t> </a:t>
            </a:r>
            <a:r>
              <a:rPr lang="es-BO" dirty="0" err="1" smtClean="0"/>
              <a:t>Hypothesis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4360985"/>
            <a:ext cx="6831673" cy="681531"/>
          </a:xfrm>
        </p:spPr>
        <p:txBody>
          <a:bodyPr>
            <a:normAutofit fontScale="92500" lnSpcReduction="20000"/>
          </a:bodyPr>
          <a:lstStyle/>
          <a:p>
            <a:r>
              <a:rPr lang="es-BO" dirty="0"/>
              <a:t>Andrew W. Lo </a:t>
            </a:r>
            <a:br>
              <a:rPr lang="es-BO" dirty="0"/>
            </a:br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28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3323" y="650630"/>
            <a:ext cx="9601200" cy="697524"/>
          </a:xfrm>
        </p:spPr>
        <p:txBody>
          <a:bodyPr>
            <a:normAutofit fontScale="90000"/>
          </a:bodyPr>
          <a:lstStyle/>
          <a:p>
            <a:r>
              <a:rPr lang="es-BO" dirty="0" smtClean="0"/>
              <a:t>Investigación Económica- Biológica</a:t>
            </a:r>
            <a:r>
              <a:rPr lang="es-BO" dirty="0" smtClean="0"/>
              <a:t>*    9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sz="2400" dirty="0" smtClean="0"/>
              <a:t>Direct </a:t>
            </a:r>
            <a:r>
              <a:rPr lang="en-US" sz="2400" dirty="0"/>
              <a:t>extensions of sociobiology to economics (Becker, 1976; </a:t>
            </a:r>
            <a:r>
              <a:rPr lang="en-US" sz="2400" dirty="0" err="1"/>
              <a:t>Hirshleifer</a:t>
            </a:r>
            <a:r>
              <a:rPr lang="en-US" sz="2400" dirty="0"/>
              <a:t>, 1977; </a:t>
            </a:r>
            <a:r>
              <a:rPr lang="en-US" sz="2400" dirty="0" err="1"/>
              <a:t>Tullock</a:t>
            </a:r>
            <a:r>
              <a:rPr lang="en-US" sz="2400" dirty="0"/>
              <a:t>, 1979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Evolutionary </a:t>
            </a:r>
            <a:r>
              <a:rPr lang="en-US" sz="2400" dirty="0"/>
              <a:t>game theory (Maynard Smith, 1982; </a:t>
            </a:r>
            <a:r>
              <a:rPr lang="en-US" sz="2400" dirty="0" err="1"/>
              <a:t>Weibull</a:t>
            </a:r>
            <a:r>
              <a:rPr lang="en-US" sz="2400" dirty="0"/>
              <a:t>, 1995</a:t>
            </a:r>
            <a:r>
              <a:rPr lang="en-US" sz="2400" dirty="0" smtClean="0"/>
              <a:t>)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volutionary </a:t>
            </a:r>
            <a:r>
              <a:rPr lang="en-US" sz="2400" dirty="0"/>
              <a:t>economics (Nelson and Winter, 1982; Andersen, 1994; </a:t>
            </a:r>
            <a:r>
              <a:rPr lang="en-US" sz="2400" dirty="0" err="1"/>
              <a:t>Englund</a:t>
            </a:r>
            <a:r>
              <a:rPr lang="en-US" sz="2400" dirty="0"/>
              <a:t>, 1994; </a:t>
            </a:r>
            <a:r>
              <a:rPr lang="en-US" sz="2400" dirty="0" err="1"/>
              <a:t>Luo</a:t>
            </a:r>
            <a:r>
              <a:rPr lang="en-US" sz="2400" dirty="0"/>
              <a:t>, 1999); 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conomics </a:t>
            </a:r>
            <a:r>
              <a:rPr lang="en-US" sz="2400" dirty="0"/>
              <a:t>as a complex system (Anderson, Arrow, and Pines,1988). </a:t>
            </a:r>
            <a:endParaRPr lang="en-US" sz="2400" dirty="0" smtClean="0"/>
          </a:p>
          <a:p>
            <a:r>
              <a:rPr lang="en-US" sz="2400" dirty="0" smtClean="0"/>
              <a:t>Hodgson </a:t>
            </a:r>
            <a:r>
              <a:rPr lang="en-US" sz="2400" dirty="0"/>
              <a:t>(1995) </a:t>
            </a:r>
            <a:r>
              <a:rPr lang="en-US" sz="2400" dirty="0" smtClean="0"/>
              <a:t>con </a:t>
            </a:r>
            <a:r>
              <a:rPr lang="en-US" sz="2400" dirty="0" err="1" smtClean="0"/>
              <a:t>publicaciones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“The </a:t>
            </a:r>
            <a:r>
              <a:rPr lang="en-US" sz="2400" dirty="0"/>
              <a:t>Journal of Evolutionary </a:t>
            </a:r>
            <a:r>
              <a:rPr lang="en-US" sz="2400" dirty="0" smtClean="0"/>
              <a:t>Economics” y “the </a:t>
            </a:r>
            <a:r>
              <a:rPr lang="en-US" sz="2400" dirty="0"/>
              <a:t>Electronic Journal of Evolutionary Modeling and Economic </a:t>
            </a:r>
            <a:r>
              <a:rPr lang="en-US" sz="2400" dirty="0" smtClean="0"/>
              <a:t>Dynamics”</a:t>
            </a:r>
            <a:endParaRPr lang="es-BO" sz="2400" dirty="0"/>
          </a:p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10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Mercados </a:t>
            </a:r>
            <a:r>
              <a:rPr lang="es-BO" b="1" dirty="0" smtClean="0"/>
              <a:t>Adaptados                           10</a:t>
            </a:r>
            <a:r>
              <a:rPr lang="es-BO" b="1" dirty="0" smtClean="0"/>
              <a:t>			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BO" dirty="0"/>
              <a:t>Los individuos hacen elecciones basadas sobre la experiencia pasada y su mejor conjetura "en cuanto a lo que podría ser óptimo, y aprenden recibiendo refuerzo positivo o negativo de los resultados. Si no reciben tal refuerzo, no aprenden. De esta manera, los individuos desarrollan heurísticas para resolver. Diversos desafíos económicos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93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BO" dirty="0"/>
              <a:t>IMPLICACIONES </a:t>
            </a:r>
            <a:r>
              <a:rPr lang="es-BO" dirty="0" smtClean="0"/>
              <a:t>PRACTICAS                11</a:t>
            </a:r>
            <a:r>
              <a:rPr lang="es-BO" dirty="0" smtClean="0"/>
              <a:t>		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BO" sz="2400" b="1" dirty="0"/>
              <a:t>La primera implicación</a:t>
            </a:r>
            <a:r>
              <a:rPr lang="es-BO" sz="2400" dirty="0"/>
              <a:t> es que, en la medida en que existe una relación entre riesgo y recompensa, es poco probable que sea estable en el tiempo.</a:t>
            </a:r>
          </a:p>
        </p:txBody>
      </p:sp>
      <p:pic>
        <p:nvPicPr>
          <p:cNvPr id="1026" name="Picture 2" descr="C:\Users\acces\Desktop\descarg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3810000"/>
            <a:ext cx="4474633" cy="2472150"/>
          </a:xfrm>
          <a:prstGeom prst="rect">
            <a:avLst/>
          </a:prstGeom>
          <a:noFill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44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BO" dirty="0" smtClean="0"/>
              <a:t>IMPLICACIONES PRACTICAS </a:t>
            </a:r>
            <a:r>
              <a:rPr lang="es-BO" dirty="0" smtClean="0"/>
              <a:t>               12</a:t>
            </a:r>
            <a:r>
              <a:rPr lang="es-BO" dirty="0" smtClean="0"/>
              <a:t>	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BO" sz="2800" b="1" dirty="0"/>
              <a:t>Una segunda implicación</a:t>
            </a:r>
            <a:r>
              <a:rPr lang="es-BO" sz="2800" dirty="0"/>
              <a:t> es </a:t>
            </a:r>
            <a:r>
              <a:rPr lang="es-BO" sz="2800" dirty="0" smtClean="0"/>
              <a:t>que </a:t>
            </a:r>
            <a:r>
              <a:rPr lang="es-BO" sz="2800" dirty="0"/>
              <a:t>las oportunidades de arbitraje no existen de vez en </a:t>
            </a:r>
            <a:r>
              <a:rPr lang="es-BO" sz="2800" dirty="0" smtClean="0"/>
              <a:t>cuando, en </a:t>
            </a:r>
            <a:r>
              <a:rPr lang="es-BO" sz="2800" dirty="0"/>
              <a:t>tales oportunidades, no habrá incentivo para recopilar información, y el descubrimiento de precios, </a:t>
            </a:r>
            <a:r>
              <a:rPr lang="es-BO" sz="2800" dirty="0" smtClean="0"/>
              <a:t>aspecto importante </a:t>
            </a:r>
            <a:r>
              <a:rPr lang="es-BO" sz="2800" dirty="0"/>
              <a:t>de los mercados </a:t>
            </a:r>
            <a:r>
              <a:rPr lang="es-BO" sz="2800" dirty="0" smtClean="0"/>
              <a:t>financieros</a:t>
            </a:r>
            <a:endParaRPr lang="es-BO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8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BO" dirty="0" smtClean="0"/>
              <a:t>IMPLICACIONES PRACTICAS </a:t>
            </a:r>
            <a:r>
              <a:rPr lang="es-BO" dirty="0" smtClean="0"/>
              <a:t>         </a:t>
            </a:r>
            <a:r>
              <a:rPr lang="es-BO" dirty="0" smtClean="0"/>
              <a:t>	</a:t>
            </a:r>
            <a:r>
              <a:rPr lang="es-BO" dirty="0" smtClean="0"/>
              <a:t>13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BO" sz="2800" b="1" dirty="0"/>
              <a:t>Una tercera</a:t>
            </a:r>
            <a:r>
              <a:rPr lang="es-BO" sz="2800" dirty="0"/>
              <a:t> </a:t>
            </a:r>
            <a:r>
              <a:rPr lang="es-BO" sz="2800" b="1" dirty="0"/>
              <a:t>implicación</a:t>
            </a:r>
            <a:r>
              <a:rPr lang="es-BO" sz="2800" dirty="0"/>
              <a:t> es que las estrategias de inversión también aumentarán y disminuirán, </a:t>
            </a:r>
            <a:r>
              <a:rPr lang="es-BO" sz="2800" dirty="0" smtClean="0"/>
              <a:t>aplicándolas bien </a:t>
            </a:r>
            <a:r>
              <a:rPr lang="es-BO" sz="2800" dirty="0"/>
              <a:t>en ciertos entornos y con un mal desempeño en otros entornos.</a:t>
            </a:r>
          </a:p>
        </p:txBody>
      </p:sp>
      <p:pic>
        <p:nvPicPr>
          <p:cNvPr id="3074" name="Picture 2" descr="C:\Users\acces\Desktop\descarga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3633" y="3771901"/>
            <a:ext cx="4847167" cy="2265709"/>
          </a:xfrm>
          <a:prstGeom prst="rect">
            <a:avLst/>
          </a:prstGeom>
          <a:noFill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14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343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BO" dirty="0" smtClean="0"/>
              <a:t>IMPLICACIONES </a:t>
            </a:r>
            <a:r>
              <a:rPr lang="es-BO" dirty="0" smtClean="0"/>
              <a:t>PRACTICAS              14 </a:t>
            </a:r>
            <a:r>
              <a:rPr lang="es-BO" dirty="0" smtClean="0"/>
              <a:t>		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BO" sz="2800" b="1" dirty="0"/>
              <a:t>Una cuarta implicación</a:t>
            </a:r>
            <a:r>
              <a:rPr lang="es-BO" sz="2800" dirty="0"/>
              <a:t> es que la innovación es la clave para la supervivencia. La clásica EMH sugiere que ciertos niveles de rendimientos esperados se pueden lograr simplemente teniendo un grado suficiente de </a:t>
            </a:r>
            <a:r>
              <a:rPr lang="es-BO" sz="2800" dirty="0" smtClean="0"/>
              <a:t>riesgo.</a:t>
            </a:r>
            <a:endParaRPr lang="es-BO" sz="2800" dirty="0"/>
          </a:p>
        </p:txBody>
      </p:sp>
      <p:pic>
        <p:nvPicPr>
          <p:cNvPr id="2050" name="Picture 2" descr="C:\Users\acces\Desktop\descarga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9083" y="4225925"/>
            <a:ext cx="6060428" cy="1870075"/>
          </a:xfrm>
          <a:prstGeom prst="rect">
            <a:avLst/>
          </a:prstGeom>
          <a:noFill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53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566"/>
          </a:xfrm>
        </p:spPr>
        <p:txBody>
          <a:bodyPr/>
          <a:lstStyle/>
          <a:p>
            <a:r>
              <a:rPr lang="es-BO" dirty="0" smtClean="0"/>
              <a:t>Relación con lo </a:t>
            </a:r>
            <a:r>
              <a:rPr lang="es-BO" dirty="0" smtClean="0"/>
              <a:t>avanzado                  15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71600" y="1592317"/>
            <a:ext cx="9601200" cy="4275083"/>
          </a:xfrm>
        </p:spPr>
        <p:txBody>
          <a:bodyPr/>
          <a:lstStyle/>
          <a:p>
            <a:r>
              <a:rPr lang="es-BO" dirty="0" smtClean="0"/>
              <a:t>Este </a:t>
            </a:r>
            <a:r>
              <a:rPr lang="es-BO" dirty="0" err="1" smtClean="0"/>
              <a:t>paper</a:t>
            </a:r>
            <a:r>
              <a:rPr lang="es-BO" dirty="0" smtClean="0"/>
              <a:t> nos sirve como guía para consolidar la base teórica que necesitamos para estudiar los sesgos cognitivos.</a:t>
            </a:r>
          </a:p>
          <a:p>
            <a:r>
              <a:rPr lang="es-BO" dirty="0" smtClean="0"/>
              <a:t>Debemos considerar que las teorías económicas clásicas como la HME, actualmente deberían ser estudiadas tomando en cuenta los avances en los estudios del comportamiento.</a:t>
            </a:r>
          </a:p>
          <a:p>
            <a:r>
              <a:rPr lang="es-BO" dirty="0" smtClean="0"/>
              <a:t>Confirmamos que las decisiones que toma el ser humano no siempre van a ser las más óptimas ya que podrían verse afectadas por sesgos cognitivos.</a:t>
            </a:r>
          </a:p>
          <a:p>
            <a:r>
              <a:rPr lang="es-BO" dirty="0" smtClean="0"/>
              <a:t>Se llego a la conclusión de que las personas tienden a ser reacias al riesgo cuando se trata de ganancias, y mas arriesgadas cuando se trata de perdidas.</a:t>
            </a:r>
          </a:p>
          <a:p>
            <a:r>
              <a:rPr lang="es-BO" dirty="0" smtClean="0"/>
              <a:t>El </a:t>
            </a:r>
            <a:r>
              <a:rPr lang="es-BO" dirty="0" err="1" smtClean="0"/>
              <a:t>paper</a:t>
            </a:r>
            <a:r>
              <a:rPr lang="es-BO" dirty="0" smtClean="0"/>
              <a:t> explica el comportamiento irracional de las personas al momento de tomar sus </a:t>
            </a:r>
            <a:r>
              <a:rPr lang="es-BO" smtClean="0"/>
              <a:t>decisiones financieras.</a:t>
            </a:r>
          </a:p>
          <a:p>
            <a:endParaRPr lang="es-BO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16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4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897414" cy="737558"/>
          </a:xfrm>
        </p:spPr>
        <p:txBody>
          <a:bodyPr>
            <a:normAutofit/>
          </a:bodyPr>
          <a:lstStyle/>
          <a:p>
            <a:r>
              <a:rPr lang="es-BO" dirty="0" smtClean="0"/>
              <a:t>Introducción </a:t>
            </a:r>
            <a:r>
              <a:rPr lang="es-BO" dirty="0" smtClean="0"/>
              <a:t>							1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44128"/>
            <a:ext cx="4589253" cy="4323272"/>
          </a:xfrm>
        </p:spPr>
        <p:txBody>
          <a:bodyPr/>
          <a:lstStyle/>
          <a:p>
            <a:r>
              <a:rPr lang="es-BO" dirty="0">
                <a:solidFill>
                  <a:srgbClr val="92D050"/>
                </a:solidFill>
              </a:rPr>
              <a:t>Hipótesis de los Mercados Eficientes (EMH</a:t>
            </a:r>
            <a:r>
              <a:rPr lang="es-BO" dirty="0" smtClean="0">
                <a:solidFill>
                  <a:srgbClr val="92D050"/>
                </a:solidFill>
              </a:rPr>
              <a:t>)</a:t>
            </a:r>
          </a:p>
          <a:p>
            <a:r>
              <a:rPr lang="es-BO" dirty="0"/>
              <a:t>U</a:t>
            </a:r>
            <a:r>
              <a:rPr lang="es-BO" dirty="0" smtClean="0"/>
              <a:t>na </a:t>
            </a:r>
            <a:r>
              <a:rPr lang="es-BO" dirty="0"/>
              <a:t>reconciliación, la Hipótesis de Mercados Adaptados (AMH</a:t>
            </a:r>
            <a:r>
              <a:rPr lang="es-BO" dirty="0" smtClean="0"/>
              <a:t>),</a:t>
            </a:r>
          </a:p>
          <a:p>
            <a:r>
              <a:rPr lang="es-BO" dirty="0"/>
              <a:t>E</a:t>
            </a:r>
            <a:r>
              <a:rPr lang="es-BO" dirty="0" smtClean="0"/>
              <a:t>nfoque </a:t>
            </a:r>
            <a:r>
              <a:rPr lang="es-BO" dirty="0"/>
              <a:t>evolutivo de la </a:t>
            </a:r>
            <a:r>
              <a:rPr lang="es-BO" dirty="0" smtClean="0"/>
              <a:t>economía e </a:t>
            </a:r>
            <a:r>
              <a:rPr lang="es-BO" dirty="0"/>
              <a:t>investigaciones recientes en las neurociencias </a:t>
            </a:r>
            <a:r>
              <a:rPr lang="es-BO" dirty="0" smtClean="0"/>
              <a:t>cognitivas</a:t>
            </a:r>
          </a:p>
          <a:p>
            <a:r>
              <a:rPr lang="es-BO" dirty="0"/>
              <a:t>I</a:t>
            </a:r>
            <a:r>
              <a:rPr lang="es-BO" dirty="0" smtClean="0"/>
              <a:t>ntersección </a:t>
            </a:r>
            <a:r>
              <a:rPr lang="es-BO" dirty="0"/>
              <a:t>de la psicología y la economía.</a:t>
            </a:r>
          </a:p>
          <a:p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14" y="2161995"/>
            <a:ext cx="3705225" cy="2609850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6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427008"/>
            <a:ext cx="9601200" cy="1485900"/>
          </a:xfrm>
        </p:spPr>
        <p:txBody>
          <a:bodyPr/>
          <a:lstStyle/>
          <a:p>
            <a:r>
              <a:rPr lang="es-BO" dirty="0" err="1" smtClean="0"/>
              <a:t>Clasica</a:t>
            </a:r>
            <a:r>
              <a:rPr lang="es-BO" dirty="0" smtClean="0"/>
              <a:t> </a:t>
            </a:r>
            <a:r>
              <a:rPr lang="es-BO" dirty="0" err="1" smtClean="0"/>
              <a:t>Hipotesis</a:t>
            </a:r>
            <a:r>
              <a:rPr lang="es-BO" dirty="0" smtClean="0"/>
              <a:t> de </a:t>
            </a:r>
            <a:r>
              <a:rPr lang="es-BO" dirty="0" smtClean="0"/>
              <a:t>Mercados            2 </a:t>
            </a:r>
            <a:r>
              <a:rPr lang="es-BO" dirty="0" smtClean="0"/>
              <a:t>Eficientes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17897" y="2075642"/>
            <a:ext cx="5303808" cy="3954492"/>
          </a:xfrm>
        </p:spPr>
        <p:txBody>
          <a:bodyPr>
            <a:normAutofit fontScale="92500" lnSpcReduction="10000"/>
          </a:bodyPr>
          <a:lstStyle/>
          <a:p>
            <a:r>
              <a:rPr lang="es-BO" dirty="0"/>
              <a:t>Paul </a:t>
            </a:r>
            <a:r>
              <a:rPr lang="es-BO" dirty="0" err="1"/>
              <a:t>Samuelson</a:t>
            </a:r>
            <a:r>
              <a:rPr lang="es-BO" dirty="0"/>
              <a:t> (1965</a:t>
            </a:r>
            <a:r>
              <a:rPr lang="es-BO" dirty="0" smtClean="0"/>
              <a:t>)</a:t>
            </a:r>
          </a:p>
          <a:p>
            <a:r>
              <a:rPr lang="es-BO" dirty="0"/>
              <a:t>Cuanto más eficiente sea el mercado, más aleatoria será la secuencia de cambios de </a:t>
            </a:r>
            <a:r>
              <a:rPr lang="es-BO" dirty="0" smtClean="0"/>
              <a:t>precios</a:t>
            </a:r>
          </a:p>
          <a:p>
            <a:r>
              <a:rPr lang="es-BO" dirty="0"/>
              <a:t>O</a:t>
            </a:r>
            <a:r>
              <a:rPr lang="es-BO" dirty="0" smtClean="0"/>
              <a:t>portunidades </a:t>
            </a:r>
            <a:r>
              <a:rPr lang="es-BO" dirty="0"/>
              <a:t>de beneficio, inversores se abalanzan sobre las </a:t>
            </a:r>
            <a:r>
              <a:rPr lang="es-BO" dirty="0" smtClean="0"/>
              <a:t>ventajas </a:t>
            </a:r>
            <a:r>
              <a:rPr lang="es-BO" dirty="0"/>
              <a:t>informativas a su disposición </a:t>
            </a:r>
            <a:endParaRPr lang="es-BO" dirty="0" smtClean="0"/>
          </a:p>
          <a:p>
            <a:r>
              <a:rPr lang="es-BO" dirty="0" smtClean="0"/>
              <a:t>"</a:t>
            </a:r>
            <a:r>
              <a:rPr lang="es-BO" dirty="0"/>
              <a:t>sin fricción", los precios deben reflejar siempre toda la información </a:t>
            </a:r>
            <a:r>
              <a:rPr lang="es-BO" dirty="0" smtClean="0"/>
              <a:t>disponible.</a:t>
            </a:r>
          </a:p>
          <a:p>
            <a:r>
              <a:rPr lang="es-BO" dirty="0"/>
              <a:t>N</a:t>
            </a:r>
            <a:r>
              <a:rPr lang="es-BO" dirty="0" smtClean="0"/>
              <a:t>o </a:t>
            </a:r>
            <a:r>
              <a:rPr lang="es-BO" dirty="0"/>
              <a:t>se pueden obtener beneficios del comercio basado en la información, ya que dichos beneficios ya habrían sido capturados.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043292"/>
            <a:ext cx="5048250" cy="4048125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355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819509"/>
            <a:ext cx="7970808" cy="5805578"/>
          </a:xfrm>
        </p:spPr>
        <p:txBody>
          <a:bodyPr>
            <a:normAutofit/>
          </a:bodyPr>
          <a:lstStyle/>
          <a:p>
            <a:r>
              <a:rPr lang="es-BO" dirty="0"/>
              <a:t>P</a:t>
            </a:r>
            <a:r>
              <a:rPr lang="es-BO" dirty="0" smtClean="0"/>
              <a:t>aradigma </a:t>
            </a:r>
            <a:r>
              <a:rPr lang="es-BO" dirty="0"/>
              <a:t>HME se puede resumir en las tres </a:t>
            </a:r>
            <a:r>
              <a:rPr lang="es-BO" dirty="0" err="1"/>
              <a:t>P's</a:t>
            </a:r>
            <a:r>
              <a:rPr lang="es-BO" dirty="0"/>
              <a:t> de la Gestión Total de inversiones: precios, probabilidades y </a:t>
            </a:r>
            <a:r>
              <a:rPr lang="es-BO" dirty="0" smtClean="0"/>
              <a:t>preferencias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pPr marL="0" indent="0">
              <a:buNone/>
            </a:pPr>
            <a:endParaRPr lang="es-BO" dirty="0"/>
          </a:p>
          <a:p>
            <a:endParaRPr lang="es-BO" dirty="0" smtClean="0"/>
          </a:p>
          <a:p>
            <a:r>
              <a:rPr lang="es-BO" dirty="0"/>
              <a:t>Es la interacción entre el precio, probabilidades y preferencias la que le da a la economía </a:t>
            </a:r>
            <a:r>
              <a:rPr lang="es-BO" dirty="0" smtClean="0"/>
              <a:t>financiera </a:t>
            </a:r>
            <a:r>
              <a:rPr lang="es-BO" dirty="0"/>
              <a:t>riqueza y </a:t>
            </a:r>
            <a:r>
              <a:rPr lang="es-BO" dirty="0" smtClean="0"/>
              <a:t>profundidad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4" y="1897531"/>
            <a:ext cx="5183943" cy="30616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408" y="4217778"/>
            <a:ext cx="2076450" cy="2200275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4</a:t>
            </a:fld>
            <a:endParaRPr lang="es-B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865216" y="427008"/>
            <a:ext cx="1107583" cy="1485900"/>
          </a:xfrm>
        </p:spPr>
        <p:txBody>
          <a:bodyPr/>
          <a:lstStyle/>
          <a:p>
            <a:r>
              <a:rPr lang="es-BO" dirty="0" smtClean="0"/>
              <a:t>3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845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3438"/>
          </a:xfrm>
        </p:spPr>
        <p:txBody>
          <a:bodyPr/>
          <a:lstStyle/>
          <a:p>
            <a:r>
              <a:rPr lang="es-BO" dirty="0" smtClean="0"/>
              <a:t>Criticas de </a:t>
            </a:r>
            <a:r>
              <a:rPr lang="es-BO" dirty="0" smtClean="0"/>
              <a:t>Comportamiento                4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35502"/>
            <a:ext cx="9601200" cy="4787660"/>
          </a:xfrm>
        </p:spPr>
        <p:txBody>
          <a:bodyPr/>
          <a:lstStyle/>
          <a:p>
            <a:pPr marL="0" indent="0">
              <a:buNone/>
            </a:pPr>
            <a:r>
              <a:rPr lang="es-BO" dirty="0"/>
              <a:t>I</a:t>
            </a:r>
            <a:r>
              <a:rPr lang="es-BO" dirty="0" smtClean="0"/>
              <a:t>nversores </a:t>
            </a:r>
            <a:r>
              <a:rPr lang="es-BO" dirty="0"/>
              <a:t>a menudo, si no siempre, son irracionales, exhibiendo un comportamiento predecible y financieramente ruinoso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26014"/>
              </p:ext>
            </p:extLst>
          </p:nvPr>
        </p:nvGraphicFramePr>
        <p:xfrm>
          <a:off x="1868099" y="2962534"/>
          <a:ext cx="8128000" cy="248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1195398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A</a:t>
                      </a:r>
                    </a:p>
                    <a:p>
                      <a:pPr algn="ctr"/>
                      <a:r>
                        <a:rPr lang="es-BO" dirty="0" smtClean="0"/>
                        <a:t>240.000 $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B</a:t>
                      </a:r>
                    </a:p>
                    <a:p>
                      <a:pPr algn="ctr"/>
                      <a:r>
                        <a:rPr lang="es-BO" dirty="0" smtClean="0"/>
                        <a:t>1.000.000$   -    25%</a:t>
                      </a:r>
                    </a:p>
                    <a:p>
                      <a:pPr algn="ctr"/>
                      <a:r>
                        <a:rPr lang="es-BO" dirty="0" smtClean="0"/>
                        <a:t>0$   -   75%</a:t>
                      </a:r>
                      <a:endParaRPr lang="es-BO" dirty="0"/>
                    </a:p>
                  </a:txBody>
                  <a:tcPr/>
                </a:tc>
              </a:tr>
              <a:tr h="1293962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C</a:t>
                      </a:r>
                    </a:p>
                    <a:p>
                      <a:pPr algn="ctr"/>
                      <a:r>
                        <a:rPr lang="es-BO" dirty="0" smtClean="0"/>
                        <a:t>- 750.000$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D</a:t>
                      </a:r>
                    </a:p>
                    <a:p>
                      <a:pPr algn="ctr"/>
                      <a:r>
                        <a:rPr lang="es-BO" dirty="0" smtClean="0"/>
                        <a:t>0$   -   25%</a:t>
                      </a:r>
                    </a:p>
                    <a:p>
                      <a:pPr algn="ctr"/>
                      <a:r>
                        <a:rPr lang="es-BO" dirty="0" smtClean="0"/>
                        <a:t>1.000.000$</a:t>
                      </a:r>
                      <a:r>
                        <a:rPr lang="es-BO" baseline="0" dirty="0" smtClean="0"/>
                        <a:t>   -   75%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09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05774"/>
            <a:ext cx="9601200" cy="4961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I</a:t>
            </a:r>
            <a:r>
              <a:rPr lang="es-BO" dirty="0" smtClean="0"/>
              <a:t>ndividuos </a:t>
            </a:r>
            <a:r>
              <a:rPr lang="es-BO" dirty="0"/>
              <a:t>tienden a ser reacios al riesgo frente a las ganancias y a la búsqueda de riesgo frente a las perdidas, puede llevar a algunas decisiones financieras muy pobres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i="1" dirty="0"/>
              <a:t>Ambas combinaciones tienen las mismas probabilidades de ganar o perder, pero con una diferencia de 10.000$.</a:t>
            </a: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i="1" dirty="0" smtClean="0">
                <a:sym typeface="Wingdings" panose="05000000000000000000" pitchFamily="2" charset="2"/>
              </a:rPr>
              <a:t> </a:t>
            </a:r>
            <a:r>
              <a:rPr lang="es-BO" i="1" dirty="0" smtClean="0"/>
              <a:t>La </a:t>
            </a:r>
            <a:r>
              <a:rPr lang="es-BO" i="1" dirty="0"/>
              <a:t>evidencia empírica y experimental sugiere que la mayoría de los individuos tienden a seleccionar la respuesta incorrecta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1872831" y="2463257"/>
            <a:ext cx="4105275" cy="115200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i="1" dirty="0"/>
              <a:t>Combinación A-D: </a:t>
            </a:r>
            <a:endParaRPr lang="es-BO" i="1" dirty="0" smtClean="0"/>
          </a:p>
          <a:p>
            <a:pPr algn="ctr"/>
            <a:r>
              <a:rPr lang="es-BO" i="1" dirty="0" smtClean="0"/>
              <a:t>240.000</a:t>
            </a:r>
            <a:r>
              <a:rPr lang="es-BO" i="1" dirty="0"/>
              <a:t>$ con un 25%, y 760.000$ con un 75%.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79337" y="2463257"/>
            <a:ext cx="4105275" cy="1195200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i="1" dirty="0"/>
              <a:t>Combinación B-D</a:t>
            </a:r>
            <a:r>
              <a:rPr lang="es-BO" i="1" dirty="0" smtClean="0"/>
              <a:t>:</a:t>
            </a:r>
          </a:p>
          <a:p>
            <a:pPr algn="ctr"/>
            <a:r>
              <a:rPr lang="es-BO" i="1" dirty="0" smtClean="0"/>
              <a:t>250.000</a:t>
            </a:r>
            <a:r>
              <a:rPr lang="es-BO" i="1" dirty="0"/>
              <a:t>$ con un 25%, y 750.000$ con un 75%.</a:t>
            </a:r>
            <a:endParaRPr lang="es-BO" dirty="0"/>
          </a:p>
          <a:p>
            <a:endParaRPr lang="es-BO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6</a:t>
            </a:fld>
            <a:endParaRPr lang="es-B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251582" y="427008"/>
            <a:ext cx="721217" cy="1485900"/>
          </a:xfrm>
        </p:spPr>
        <p:txBody>
          <a:bodyPr/>
          <a:lstStyle/>
          <a:p>
            <a:r>
              <a:rPr lang="es-BO" dirty="0" smtClean="0"/>
              <a:t>5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185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415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La Sociología de los Mercados </a:t>
            </a:r>
            <a:r>
              <a:rPr lang="es-BO" b="1" dirty="0" smtClean="0"/>
              <a:t>Eficientes   6</a:t>
            </a:r>
            <a:br>
              <a:rPr lang="es-BO" b="1" dirty="0" smtClean="0"/>
            </a:b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59877" y="1793631"/>
            <a:ext cx="9601200" cy="4378569"/>
          </a:xfrm>
        </p:spPr>
        <p:txBody>
          <a:bodyPr>
            <a:normAutofit/>
          </a:bodyPr>
          <a:lstStyle/>
          <a:p>
            <a:r>
              <a:rPr lang="es-BO" sz="2400" dirty="0" smtClean="0"/>
              <a:t>Teorías económicas </a:t>
            </a:r>
            <a:r>
              <a:rPr lang="es-BO" sz="2400" dirty="0"/>
              <a:t>dirigidas </a:t>
            </a:r>
            <a:r>
              <a:rPr lang="es-BO" sz="2400" dirty="0" smtClean="0"/>
              <a:t>por “</a:t>
            </a:r>
            <a:r>
              <a:rPr lang="es-BO" sz="2400" dirty="0"/>
              <a:t>Fundamentos del Análisis Económico” </a:t>
            </a:r>
            <a:r>
              <a:rPr lang="es-BO" sz="2400" dirty="0" smtClean="0"/>
              <a:t>(</a:t>
            </a:r>
            <a:r>
              <a:rPr lang="es-BO" sz="2400" dirty="0" err="1" smtClean="0"/>
              <a:t>Samuelson</a:t>
            </a:r>
            <a:r>
              <a:rPr lang="es-BO" sz="2400" dirty="0" smtClean="0"/>
              <a:t>, 1947) </a:t>
            </a:r>
          </a:p>
          <a:p>
            <a:pPr marL="0" indent="0">
              <a:buNone/>
            </a:pPr>
            <a:endParaRPr lang="es-BO" sz="2400" dirty="0" smtClean="0"/>
          </a:p>
          <a:p>
            <a:pPr>
              <a:lnSpc>
                <a:spcPct val="100000"/>
              </a:lnSpc>
            </a:pPr>
            <a:r>
              <a:rPr lang="es-BO" sz="2400" dirty="0" smtClean="0"/>
              <a:t>“</a:t>
            </a:r>
            <a:r>
              <a:rPr lang="es-BO" sz="2400" dirty="0"/>
              <a:t>L</a:t>
            </a:r>
            <a:r>
              <a:rPr lang="es-BO" sz="2400" dirty="0" smtClean="0"/>
              <a:t>a </a:t>
            </a:r>
            <a:r>
              <a:rPr lang="es-BO" sz="2400" dirty="0"/>
              <a:t>existencia de analogías entre 	</a:t>
            </a:r>
            <a:r>
              <a:rPr lang="es-BO" sz="2400" dirty="0" smtClean="0"/>
              <a:t>		           características </a:t>
            </a:r>
            <a:r>
              <a:rPr lang="es-BO" sz="2400" dirty="0"/>
              <a:t>centrales de </a:t>
            </a:r>
            <a:r>
              <a:rPr lang="es-BO" sz="2400" dirty="0" smtClean="0"/>
              <a:t>varias					 </a:t>
            </a:r>
            <a:r>
              <a:rPr lang="es-BO" sz="2400" dirty="0"/>
              <a:t>teorías hacen referencia a </a:t>
            </a:r>
            <a:r>
              <a:rPr lang="es-BO" sz="2400" dirty="0" smtClean="0"/>
              <a:t>la					 </a:t>
            </a:r>
            <a:r>
              <a:rPr lang="es-BO" sz="2400" dirty="0"/>
              <a:t>existencia de una “teoría general” </a:t>
            </a:r>
            <a:r>
              <a:rPr lang="es-BO" sz="2400" dirty="0" smtClean="0"/>
              <a:t>				     donde </a:t>
            </a:r>
            <a:r>
              <a:rPr lang="es-BO" sz="2400" dirty="0"/>
              <a:t>yacen teorías particulares y </a:t>
            </a:r>
            <a:r>
              <a:rPr lang="es-BO" sz="2400" dirty="0" smtClean="0"/>
              <a:t>				           las </a:t>
            </a:r>
            <a:r>
              <a:rPr lang="es-BO" sz="2400" dirty="0"/>
              <a:t>unifica con respecto a las </a:t>
            </a:r>
            <a:r>
              <a:rPr lang="es-BO" sz="2400" dirty="0" smtClean="0"/>
              <a:t>				      características </a:t>
            </a:r>
            <a:r>
              <a:rPr lang="es-BO" sz="2400" dirty="0"/>
              <a:t>centrales”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7</a:t>
            </a:fld>
            <a:endParaRPr lang="es-BO"/>
          </a:p>
        </p:txBody>
      </p:sp>
      <p:pic>
        <p:nvPicPr>
          <p:cNvPr id="1026" name="Picture 2" descr="Resultado de imagen para paul samuelson physics and ec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57" y="2391508"/>
            <a:ext cx="2807703" cy="42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s-BO" dirty="0"/>
              <a:t>Teoría del paseo </a:t>
            </a:r>
            <a:r>
              <a:rPr lang="es-BO" dirty="0" smtClean="0"/>
              <a:t>aleatorio                    7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86400" y="1559169"/>
            <a:ext cx="5486400" cy="4560277"/>
          </a:xfrm>
        </p:spPr>
        <p:txBody>
          <a:bodyPr>
            <a:normAutofit fontScale="92500"/>
          </a:bodyPr>
          <a:lstStyle/>
          <a:p>
            <a:r>
              <a:rPr lang="es-BO" sz="2800" dirty="0"/>
              <a:t>E</a:t>
            </a:r>
            <a:r>
              <a:rPr lang="es-BO" sz="2800" dirty="0" smtClean="0"/>
              <a:t>s </a:t>
            </a:r>
            <a:r>
              <a:rPr lang="es-BO" sz="2800" dirty="0"/>
              <a:t>imposible tomar ventajas del </a:t>
            </a:r>
            <a:r>
              <a:rPr lang="es-BO" sz="2800" dirty="0" smtClean="0"/>
              <a:t>mercado.</a:t>
            </a:r>
          </a:p>
          <a:p>
            <a:r>
              <a:rPr lang="es-BO" sz="2800" dirty="0" smtClean="0"/>
              <a:t>Los </a:t>
            </a:r>
            <a:r>
              <a:rPr lang="es-BO" sz="2800" dirty="0"/>
              <a:t>precios de los bienes o activos son independientes de otros factores y es por eso no es posible predecir las variaciones en precios. </a:t>
            </a:r>
            <a:endParaRPr lang="es-BO" sz="2800" dirty="0" smtClean="0"/>
          </a:p>
          <a:p>
            <a:r>
              <a:rPr lang="en-US" sz="2800" dirty="0" smtClean="0"/>
              <a:t>“</a:t>
            </a:r>
            <a:r>
              <a:rPr lang="es-BO" sz="2800" dirty="0" smtClean="0"/>
              <a:t>Análisis técnico dispensable debido a la pobre calidad de información recolectada y la tendencia a ser malinterpretada”</a:t>
            </a:r>
            <a:endParaRPr lang="es-BO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8</a:t>
            </a:fld>
            <a:endParaRPr lang="es-BO"/>
          </a:p>
        </p:txBody>
      </p:sp>
      <p:pic>
        <p:nvPicPr>
          <p:cNvPr id="2050" name="Picture 2" descr="Resultado de imagen para Random Walk Hypoth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67" y="1785204"/>
            <a:ext cx="380047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09538" cy="732692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Mercados </a:t>
            </a:r>
            <a:r>
              <a:rPr lang="es-BO" b="1" dirty="0" smtClean="0"/>
              <a:t>Adaptados – </a:t>
            </a:r>
            <a:r>
              <a:rPr lang="es-BO" b="1" dirty="0" err="1" smtClean="0"/>
              <a:t>Bounded</a:t>
            </a:r>
            <a:r>
              <a:rPr lang="es-BO" b="1" dirty="0" smtClean="0"/>
              <a:t> </a:t>
            </a:r>
            <a:r>
              <a:rPr lang="es-BO" b="1" dirty="0" err="1" smtClean="0"/>
              <a:t>Rationality</a:t>
            </a:r>
            <a:r>
              <a:rPr lang="es-BO" b="1" dirty="0" smtClean="0"/>
              <a:t>  8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77815" y="1453660"/>
            <a:ext cx="9601200" cy="4829909"/>
          </a:xfrm>
        </p:spPr>
        <p:txBody>
          <a:bodyPr>
            <a:normAutofit lnSpcReduction="10000"/>
          </a:bodyPr>
          <a:lstStyle/>
          <a:p>
            <a:r>
              <a:rPr lang="es-BO" dirty="0"/>
              <a:t>Herbert </a:t>
            </a:r>
            <a:r>
              <a:rPr lang="es-BO" dirty="0" err="1"/>
              <a:t>Simon</a:t>
            </a:r>
            <a:r>
              <a:rPr lang="es-BO" dirty="0"/>
              <a:t>, en </a:t>
            </a:r>
            <a:r>
              <a:rPr lang="es-BO" dirty="0" smtClean="0"/>
              <a:t>«</a:t>
            </a:r>
            <a:r>
              <a:rPr lang="es-BO" dirty="0" err="1" smtClean="0"/>
              <a:t>Models</a:t>
            </a:r>
            <a:r>
              <a:rPr lang="es-BO" dirty="0" smtClean="0"/>
              <a:t> </a:t>
            </a:r>
            <a:r>
              <a:rPr lang="es-BO" dirty="0"/>
              <a:t>of </a:t>
            </a:r>
            <a:r>
              <a:rPr lang="es-BO" dirty="0" err="1" smtClean="0"/>
              <a:t>Man</a:t>
            </a:r>
            <a:r>
              <a:rPr lang="es-BO" dirty="0" smtClean="0"/>
              <a:t>» (1957) </a:t>
            </a:r>
          </a:p>
          <a:p>
            <a:r>
              <a:rPr lang="es-BO" dirty="0" smtClean="0"/>
              <a:t>La </a:t>
            </a:r>
            <a:r>
              <a:rPr lang="es-BO" dirty="0"/>
              <a:t>mayoría de las personas son sólo parcialmente racionales </a:t>
            </a:r>
          </a:p>
          <a:p>
            <a:r>
              <a:rPr lang="es-BO" dirty="0" smtClean="0"/>
              <a:t>Actúan </a:t>
            </a:r>
            <a:r>
              <a:rPr lang="es-BO" dirty="0"/>
              <a:t>según impulsos emocionales no totalmente racionales en muchas de sus </a:t>
            </a:r>
            <a:r>
              <a:rPr lang="es-BO" dirty="0" smtClean="0"/>
              <a:t>acciones.</a:t>
            </a:r>
          </a:p>
          <a:p>
            <a:r>
              <a:rPr lang="es-BO" dirty="0"/>
              <a:t>L</a:t>
            </a:r>
            <a:r>
              <a:rPr lang="es-BO" dirty="0" smtClean="0"/>
              <a:t>a </a:t>
            </a:r>
            <a:r>
              <a:rPr lang="es-BO" dirty="0"/>
              <a:t>racionalidad personal está de hecho limitada por tres dimensiones</a:t>
            </a:r>
            <a:r>
              <a:rPr lang="es-BO" dirty="0" smtClean="0"/>
              <a:t>:</a:t>
            </a:r>
          </a:p>
          <a:p>
            <a:pPr marL="0" indent="0">
              <a:buNone/>
            </a:pPr>
            <a:endParaRPr lang="es-BO" dirty="0" smtClean="0"/>
          </a:p>
          <a:p>
            <a:pPr marL="4748213" lvl="1" indent="-382588"/>
            <a:r>
              <a:rPr lang="es-BO" dirty="0" smtClean="0"/>
              <a:t> </a:t>
            </a:r>
            <a:r>
              <a:rPr lang="es-BO" dirty="0"/>
              <a:t>1) la información disponible</a:t>
            </a:r>
            <a:r>
              <a:rPr lang="es-BO" dirty="0" smtClean="0"/>
              <a:t>,</a:t>
            </a:r>
          </a:p>
          <a:p>
            <a:pPr marL="4748213" lvl="1" indent="-382588"/>
            <a:endParaRPr lang="es-BO" dirty="0" smtClean="0"/>
          </a:p>
          <a:p>
            <a:pPr marL="4748213" lvl="1" indent="-382588"/>
            <a:r>
              <a:rPr lang="es-BO" dirty="0" smtClean="0"/>
              <a:t> </a:t>
            </a:r>
            <a:r>
              <a:rPr lang="es-BO" dirty="0"/>
              <a:t>2) la limitación cognoscitiva de la mente individual </a:t>
            </a:r>
            <a:endParaRPr lang="es-BO" dirty="0" smtClean="0"/>
          </a:p>
          <a:p>
            <a:pPr marL="4748213" lvl="1" indent="-382588"/>
            <a:endParaRPr lang="es-BO" dirty="0" smtClean="0"/>
          </a:p>
          <a:p>
            <a:pPr marL="4748213" lvl="1" indent="-382588"/>
            <a:r>
              <a:rPr lang="es-BO" dirty="0" smtClean="0"/>
              <a:t> </a:t>
            </a:r>
            <a:r>
              <a:rPr lang="es-BO" dirty="0"/>
              <a:t>3) el tiempo disponible para tomar la decisión.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E7F-BDF5-4352-9FCF-CD77091218B2}" type="slidenum">
              <a:rPr lang="es-BO" smtClean="0"/>
              <a:t>9</a:t>
            </a:fld>
            <a:endParaRPr lang="es-BO"/>
          </a:p>
        </p:txBody>
      </p:sp>
      <p:pic>
        <p:nvPicPr>
          <p:cNvPr id="3074" name="Picture 2" descr="https://i.ytimg.com/vi/RQOfM8ln9Kc/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 b="13700"/>
          <a:stretch/>
        </p:blipFill>
        <p:spPr bwMode="auto">
          <a:xfrm>
            <a:off x="823790" y="3657600"/>
            <a:ext cx="4821184" cy="26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81</TotalTime>
  <Words>919</Words>
  <Application>Microsoft Office PowerPoint</Application>
  <PresentationFormat>Panorámica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Crop</vt:lpstr>
      <vt:lpstr>Adaptive Market Hypothesis</vt:lpstr>
      <vt:lpstr>Introducción        1</vt:lpstr>
      <vt:lpstr>Clasica Hipotesis de Mercados            2 Eficientes</vt:lpstr>
      <vt:lpstr>3</vt:lpstr>
      <vt:lpstr>Criticas de Comportamiento                4</vt:lpstr>
      <vt:lpstr>5</vt:lpstr>
      <vt:lpstr>La Sociología de los Mercados Eficientes   6  </vt:lpstr>
      <vt:lpstr>Teoría del paseo aleatorio                    7</vt:lpstr>
      <vt:lpstr>Mercados Adaptados – Bounded Rationality  8</vt:lpstr>
      <vt:lpstr>Investigación Económica- Biológica*    9</vt:lpstr>
      <vt:lpstr>Mercados Adaptados                           10   </vt:lpstr>
      <vt:lpstr>IMPLICACIONES PRACTICAS                11  </vt:lpstr>
      <vt:lpstr>IMPLICACIONES PRACTICAS                12 </vt:lpstr>
      <vt:lpstr>IMPLICACIONES PRACTICAS           13</vt:lpstr>
      <vt:lpstr>IMPLICACIONES PRACTICAS              14   </vt:lpstr>
      <vt:lpstr>Relación con lo avanzado                  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Market Hypothesis</dc:title>
  <dc:creator>mariana claure</dc:creator>
  <cp:lastModifiedBy>ASUS</cp:lastModifiedBy>
  <cp:revision>13</cp:revision>
  <dcterms:created xsi:type="dcterms:W3CDTF">2019-06-06T16:51:01Z</dcterms:created>
  <dcterms:modified xsi:type="dcterms:W3CDTF">2019-06-13T15:54:24Z</dcterms:modified>
</cp:coreProperties>
</file>