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677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5112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05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496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496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10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263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44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11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518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366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F301B0-B4AE-4B9E-B89D-0AF1241031EA}" type="datetimeFigureOut">
              <a:rPr lang="es-BO" smtClean="0"/>
              <a:t>1/8/2019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B43E10-43D8-4AF1-ACDB-DAE6C69EC5A6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81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Many</a:t>
            </a:r>
            <a:r>
              <a:rPr lang="es-BO" dirty="0" smtClean="0"/>
              <a:t> </a:t>
            </a:r>
            <a:r>
              <a:rPr lang="es-BO" dirty="0" err="1" smtClean="0"/>
              <a:t>sides</a:t>
            </a:r>
            <a:r>
              <a:rPr lang="es-BO" dirty="0" smtClean="0"/>
              <a:t> of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coin</a:t>
            </a:r>
            <a:r>
              <a:rPr lang="es-BO" dirty="0" smtClean="0"/>
              <a:t>: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psychology</a:t>
            </a:r>
            <a:r>
              <a:rPr lang="es-BO" dirty="0" smtClean="0"/>
              <a:t> of </a:t>
            </a:r>
            <a:r>
              <a:rPr lang="es-BO" dirty="0" err="1" smtClean="0"/>
              <a:t>money</a:t>
            </a:r>
            <a:r>
              <a:rPr lang="es-BO" dirty="0" smtClean="0"/>
              <a:t> </a:t>
            </a:r>
            <a:r>
              <a:rPr lang="es-BO" dirty="0" err="1" smtClean="0"/>
              <a:t>usage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Investigación </a:t>
            </a:r>
            <a:r>
              <a:rPr lang="es-BO" dirty="0"/>
              <a:t>psicológica </a:t>
            </a:r>
            <a:r>
              <a:rPr lang="es-BO" dirty="0" smtClean="0"/>
              <a:t>sobre actitudes </a:t>
            </a:r>
            <a:r>
              <a:rPr lang="es-BO" dirty="0"/>
              <a:t>y hábitos en materia de dinero y finanzas</a:t>
            </a:r>
            <a:r>
              <a:rPr lang="es-BO" dirty="0" smtClean="0"/>
              <a:t>.</a:t>
            </a:r>
            <a:endParaRPr lang="es-BO" dirty="0"/>
          </a:p>
          <a:p>
            <a:r>
              <a:rPr lang="es-BO" dirty="0" smtClean="0"/>
              <a:t>3 objetivos:</a:t>
            </a:r>
          </a:p>
          <a:p>
            <a:pPr marL="0" indent="0">
              <a:buNone/>
            </a:pPr>
            <a:r>
              <a:rPr lang="es-BO" dirty="0" smtClean="0"/>
              <a:t>	</a:t>
            </a:r>
            <a:r>
              <a:rPr lang="es-BO" dirty="0"/>
              <a:t>- </a:t>
            </a:r>
            <a:r>
              <a:rPr lang="es-BO" dirty="0" smtClean="0"/>
              <a:t>Desarrollar </a:t>
            </a:r>
            <a:r>
              <a:rPr lang="es-BO" dirty="0"/>
              <a:t>un instrumento útil y polifacético para medir el </a:t>
            </a:r>
            <a:r>
              <a:rPr lang="es-BO" dirty="0" smtClean="0"/>
              <a:t>dinero, creencias </a:t>
            </a:r>
            <a:r>
              <a:rPr lang="es-BO" dirty="0"/>
              <a:t>y comportamiento en Gran </a:t>
            </a:r>
            <a:r>
              <a:rPr lang="es-BO" dirty="0" smtClean="0"/>
              <a:t>	Bretaña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-  </a:t>
            </a:r>
            <a:r>
              <a:rPr lang="es-BO" dirty="0" smtClean="0"/>
              <a:t>Examinar </a:t>
            </a:r>
            <a:r>
              <a:rPr lang="es-BO" dirty="0"/>
              <a:t>la relación entre los distintos grupos demográficos </a:t>
            </a:r>
            <a:r>
              <a:rPr lang="es-BO" dirty="0" smtClean="0"/>
              <a:t>y </a:t>
            </a:r>
            <a:r>
              <a:rPr lang="es-BO" dirty="0"/>
              <a:t>las creencias sociales/de </a:t>
            </a:r>
            <a:r>
              <a:rPr lang="es-BO" dirty="0" smtClean="0"/>
              <a:t>trabajo, </a:t>
            </a:r>
            <a:r>
              <a:rPr lang="es-BO" dirty="0"/>
              <a:t>las creencias </a:t>
            </a:r>
            <a:r>
              <a:rPr lang="es-BO" dirty="0" smtClean="0"/>
              <a:t>	y </a:t>
            </a:r>
            <a:r>
              <a:rPr lang="es-BO" dirty="0"/>
              <a:t>el comportamiento monetario de las </a:t>
            </a:r>
            <a:r>
              <a:rPr lang="es-BO" dirty="0" smtClean="0"/>
              <a:t>personas</a:t>
            </a:r>
          </a:p>
          <a:p>
            <a:pPr marL="0" indent="0">
              <a:buNone/>
            </a:pPr>
            <a:r>
              <a:rPr lang="es-BO" dirty="0"/>
              <a:t>	- </a:t>
            </a:r>
            <a:r>
              <a:rPr lang="es-BO" dirty="0" smtClean="0"/>
              <a:t>Observar los determinantes </a:t>
            </a:r>
            <a:r>
              <a:rPr lang="es-BO" dirty="0"/>
              <a:t>de las creencias y comportamientos monetarios de las personas en el pasado y en </a:t>
            </a:r>
            <a:r>
              <a:rPr lang="es-BO" dirty="0" smtClean="0"/>
              <a:t>	el </a:t>
            </a:r>
            <a:r>
              <a:rPr lang="es-BO" dirty="0"/>
              <a:t>futuro.</a:t>
            </a:r>
          </a:p>
        </p:txBody>
      </p:sp>
    </p:spTree>
    <p:extLst>
      <p:ext uri="{BB962C8B-B14F-4D97-AF65-F5344CB8AC3E}">
        <p14:creationId xmlns:p14="http://schemas.microsoft.com/office/powerpoint/2010/main" val="2382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proceso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6249" y="2264116"/>
            <a:ext cx="4102951" cy="3678303"/>
          </a:xfrm>
          <a:solidFill>
            <a:schemeClr val="accent1">
              <a:lumMod val="25000"/>
              <a:lumOff val="75000"/>
            </a:schemeClr>
          </a:solidFill>
        </p:spPr>
        <p:txBody>
          <a:bodyPr/>
          <a:lstStyle/>
          <a:p>
            <a:r>
              <a:rPr lang="es-BO" dirty="0" smtClean="0"/>
              <a:t>147 Personas (18-50 años, hombres y mujeres, distintos niveles de educación, creencias religiosas, culturas, </a:t>
            </a:r>
            <a:r>
              <a:rPr lang="es-BO" dirty="0" err="1" smtClean="0"/>
              <a:t>etc</a:t>
            </a:r>
            <a:r>
              <a:rPr lang="es-BO" dirty="0" smtClean="0"/>
              <a:t>)</a:t>
            </a:r>
          </a:p>
          <a:p>
            <a:r>
              <a:rPr lang="es-BO" dirty="0"/>
              <a:t>P</a:t>
            </a:r>
            <a:r>
              <a:rPr lang="es-BO" dirty="0" smtClean="0"/>
              <a:t>ara generalizar los resultados a la población en general. </a:t>
            </a:r>
            <a:endParaRPr lang="es-BO" dirty="0"/>
          </a:p>
          <a:p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2380890" y="2453413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Método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686550" y="2264116"/>
            <a:ext cx="3800475" cy="35473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dirty="0" err="1" smtClean="0"/>
              <a:t>Random</a:t>
            </a:r>
            <a:r>
              <a:rPr lang="es-BO" dirty="0" smtClean="0"/>
              <a:t> </a:t>
            </a:r>
            <a:r>
              <a:rPr lang="es-BO" dirty="0" err="1" smtClean="0"/>
              <a:t>Questionnaires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BO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BO" dirty="0" smtClean="0"/>
              <a:t>Money </a:t>
            </a:r>
            <a:r>
              <a:rPr lang="es-BO" dirty="0" err="1" smtClean="0"/>
              <a:t>Beliefs</a:t>
            </a:r>
            <a:r>
              <a:rPr lang="es-BO" dirty="0" smtClean="0"/>
              <a:t> and </a:t>
            </a:r>
            <a:r>
              <a:rPr lang="es-BO" dirty="0" err="1" smtClean="0"/>
              <a:t>Behaviour</a:t>
            </a:r>
            <a:r>
              <a:rPr lang="es-BO" dirty="0" smtClean="0"/>
              <a:t> </a:t>
            </a:r>
            <a:r>
              <a:rPr lang="es-BO" dirty="0" err="1" smtClean="0"/>
              <a:t>Scale</a:t>
            </a:r>
            <a:r>
              <a:rPr lang="es-BO" dirty="0" smtClean="0"/>
              <a:t> (</a:t>
            </a:r>
            <a:r>
              <a:rPr lang="es-BO" dirty="0" err="1" smtClean="0"/>
              <a:t>Furnham</a:t>
            </a:r>
            <a:r>
              <a:rPr lang="es-BO" dirty="0" smtClean="0"/>
              <a:t>, 1983)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BO" dirty="0" smtClean="0"/>
              <a:t>Money in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Past</a:t>
            </a:r>
            <a:r>
              <a:rPr lang="es-BO" dirty="0" smtClean="0"/>
              <a:t> and </a:t>
            </a:r>
            <a:r>
              <a:rPr lang="es-BO" dirty="0" err="1" smtClean="0"/>
              <a:t>Future</a:t>
            </a:r>
            <a:r>
              <a:rPr lang="es-BO" dirty="0" smtClean="0"/>
              <a:t> (</a:t>
            </a:r>
            <a:r>
              <a:rPr lang="es-BO" dirty="0" err="1" smtClean="0"/>
              <a:t>Rubinstein’s</a:t>
            </a:r>
            <a:r>
              <a:rPr lang="es-BO" dirty="0" smtClean="0"/>
              <a:t> </a:t>
            </a:r>
            <a:r>
              <a:rPr lang="es-BO" dirty="0" err="1" smtClean="0"/>
              <a:t>study</a:t>
            </a:r>
            <a:r>
              <a:rPr lang="es-BO" dirty="0" smtClean="0"/>
              <a:t>, 1980)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BO" dirty="0" err="1" smtClean="0"/>
              <a:t>Protestant</a:t>
            </a:r>
            <a:r>
              <a:rPr lang="es-BO" dirty="0" smtClean="0"/>
              <a:t> </a:t>
            </a:r>
            <a:r>
              <a:rPr lang="es-BO" dirty="0" err="1" smtClean="0"/>
              <a:t>Work</a:t>
            </a:r>
            <a:r>
              <a:rPr lang="es-BO" dirty="0" smtClean="0"/>
              <a:t> </a:t>
            </a:r>
            <a:r>
              <a:rPr lang="es-BO" dirty="0" err="1" smtClean="0"/>
              <a:t>Ethic</a:t>
            </a:r>
            <a:r>
              <a:rPr lang="es-BO" dirty="0" smtClean="0"/>
              <a:t> (</a:t>
            </a:r>
            <a:r>
              <a:rPr lang="es-BO" dirty="0" err="1" smtClean="0"/>
              <a:t>Mirels</a:t>
            </a:r>
            <a:r>
              <a:rPr lang="es-BO" dirty="0" smtClean="0"/>
              <a:t> and Garrett, 1971)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BO" dirty="0" smtClean="0"/>
              <a:t>*</a:t>
            </a:r>
            <a:r>
              <a:rPr lang="es-BO" dirty="0" err="1" smtClean="0"/>
              <a:t>Conservative</a:t>
            </a:r>
            <a:r>
              <a:rPr lang="es-BO" dirty="0" smtClean="0"/>
              <a:t> </a:t>
            </a:r>
            <a:r>
              <a:rPr lang="es-BO" dirty="0" err="1" smtClean="0"/>
              <a:t>Beliefs</a:t>
            </a:r>
            <a:r>
              <a:rPr lang="es-BO" dirty="0" smtClean="0"/>
              <a:t> (Wilson and Patterson, 1968)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BO" dirty="0" err="1" smtClean="0"/>
              <a:t>Anomie</a:t>
            </a:r>
            <a:r>
              <a:rPr lang="es-BO" dirty="0" smtClean="0"/>
              <a:t> </a:t>
            </a:r>
            <a:r>
              <a:rPr lang="es-BO" dirty="0" err="1" smtClean="0"/>
              <a:t>Scale</a:t>
            </a:r>
            <a:r>
              <a:rPr lang="es-BO" dirty="0" smtClean="0"/>
              <a:t> (</a:t>
            </a:r>
            <a:r>
              <a:rPr lang="es-BO" dirty="0" err="1" smtClean="0"/>
              <a:t>Srole</a:t>
            </a:r>
            <a:r>
              <a:rPr lang="es-BO" dirty="0" smtClean="0"/>
              <a:t>, 1956)</a:t>
            </a:r>
            <a:endParaRPr lang="es-BO" dirty="0"/>
          </a:p>
        </p:txBody>
      </p:sp>
      <p:sp>
        <p:nvSpPr>
          <p:cNvPr id="7" name="Flecha derecha 6"/>
          <p:cNvSpPr/>
          <p:nvPr/>
        </p:nvSpPr>
        <p:spPr>
          <a:xfrm>
            <a:off x="5486400" y="3629025"/>
            <a:ext cx="78105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4432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Resultados (VARIMAX)</a:t>
            </a:r>
            <a:endParaRPr lang="es-BO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375" y="1988344"/>
            <a:ext cx="8159249" cy="4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ANALISIS DE VARIANZA (ANOVA)</a:t>
            </a:r>
            <a:endParaRPr lang="es-B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1835294"/>
            <a:ext cx="7771335" cy="47956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0100" y="2819400"/>
            <a:ext cx="237172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*Demografía y Creencias, </a:t>
            </a:r>
          </a:p>
          <a:p>
            <a:r>
              <a:rPr lang="es-BO" dirty="0" smtClean="0"/>
              <a:t>como variables independientes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807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CORRELACION CANONICA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736" y="1027501"/>
            <a:ext cx="6793806" cy="50780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1634" y="2189454"/>
            <a:ext cx="3884661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S</a:t>
            </a:r>
            <a:r>
              <a:rPr lang="es-BO" dirty="0" smtClean="0"/>
              <a:t>egundo objetivo principal de este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L</a:t>
            </a:r>
            <a:r>
              <a:rPr lang="es-BO" dirty="0" smtClean="0"/>
              <a:t>as cinco variables demográficas y las tres variables de creencia se introdujeron como variables independientes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L</a:t>
            </a:r>
            <a:r>
              <a:rPr lang="es-BO" dirty="0" smtClean="0"/>
              <a:t>os seis factores monetarios se introdujeron como variables dependientes.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S</a:t>
            </a:r>
            <a:r>
              <a:rPr lang="es-BO" dirty="0" smtClean="0"/>
              <a:t>urgieron tres importantes variantes canónicas. Interpretadas siguiendo a </a:t>
            </a:r>
            <a:r>
              <a:rPr lang="es-BO" dirty="0" err="1" smtClean="0"/>
              <a:t>Levine</a:t>
            </a:r>
            <a:r>
              <a:rPr lang="es-BO" dirty="0" smtClean="0"/>
              <a:t> (1977)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1389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ANOVA “Money in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past</a:t>
            </a:r>
            <a:r>
              <a:rPr lang="es-BO" dirty="0" smtClean="0"/>
              <a:t> and </a:t>
            </a:r>
            <a:r>
              <a:rPr lang="es-BO" dirty="0" err="1" smtClean="0"/>
              <a:t>the</a:t>
            </a:r>
            <a:r>
              <a:rPr lang="es-BO" dirty="0" smtClean="0"/>
              <a:t> </a:t>
            </a:r>
            <a:r>
              <a:rPr lang="es-BO" dirty="0" err="1" smtClean="0"/>
              <a:t>future</a:t>
            </a:r>
            <a:r>
              <a:rPr lang="es-BO" dirty="0" smtClean="0"/>
              <a:t>”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7244750" y="1834965"/>
            <a:ext cx="4157645" cy="4759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85900" y="881099"/>
            <a:ext cx="4248150" cy="666746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848725" y="448654"/>
            <a:ext cx="276208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BO" dirty="0" smtClean="0"/>
              <a:t>*Establecer qué variables discriminaban la percepción de las personas de sus hábitos monetarios en el pasado y en el futuro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9505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Relación con el proyecto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4" y="2667000"/>
            <a:ext cx="7992040" cy="23518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4399" y="2667000"/>
            <a:ext cx="3076575" cy="3139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Método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Interpretaciones útiles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Mayor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Mayor rango de encuestados para generalizar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 smtClean="0"/>
              <a:t>Cambios en la situación debido al tiempo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528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SUGERENCIA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91354"/>
          </a:xfrm>
        </p:spPr>
        <p:txBody>
          <a:bodyPr/>
          <a:lstStyle/>
          <a:p>
            <a:r>
              <a:rPr lang="es-BO" dirty="0" err="1"/>
              <a:t>Dividends</a:t>
            </a:r>
            <a:r>
              <a:rPr lang="es-BO" dirty="0"/>
              <a:t> and </a:t>
            </a:r>
            <a:r>
              <a:rPr lang="es-BO" dirty="0" err="1"/>
              <a:t>Managerial</a:t>
            </a:r>
            <a:r>
              <a:rPr lang="es-BO" dirty="0"/>
              <a:t> </a:t>
            </a:r>
            <a:r>
              <a:rPr lang="es-BO" dirty="0" err="1" smtClean="0"/>
              <a:t>Overconfidence</a:t>
            </a:r>
            <a:r>
              <a:rPr lang="es-BO" dirty="0" smtClean="0"/>
              <a:t> (Leonardo </a:t>
            </a:r>
            <a:r>
              <a:rPr lang="es-BO" dirty="0" err="1" smtClean="0"/>
              <a:t>Cordeiro</a:t>
            </a:r>
            <a:r>
              <a:rPr lang="es-BO" dirty="0" smtClean="0"/>
              <a:t>, 2009)</a:t>
            </a:r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1" y="3140556"/>
            <a:ext cx="7058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39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273</TotalTime>
  <Words>245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Wingdings 2</vt:lpstr>
      <vt:lpstr>Dividendo</vt:lpstr>
      <vt:lpstr>Many sides of the coin: the psychology of money usage</vt:lpstr>
      <vt:lpstr>proceso</vt:lpstr>
      <vt:lpstr>Resultados (VARIMAX)</vt:lpstr>
      <vt:lpstr>ANALISIS DE VARIANZA (ANOVA)</vt:lpstr>
      <vt:lpstr>CORRELACION CANONICA</vt:lpstr>
      <vt:lpstr>ANOVA “Money in the past and the future”</vt:lpstr>
      <vt:lpstr>Relación con el proyecto</vt:lpstr>
      <vt:lpstr>SUGERENCIA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claure</dc:creator>
  <cp:lastModifiedBy>mariana claure</cp:lastModifiedBy>
  <cp:revision>21</cp:revision>
  <dcterms:created xsi:type="dcterms:W3CDTF">2019-08-01T16:01:10Z</dcterms:created>
  <dcterms:modified xsi:type="dcterms:W3CDTF">2019-08-01T20:34:20Z</dcterms:modified>
</cp:coreProperties>
</file>