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9" r:id="rId2"/>
    <p:sldId id="263" r:id="rId3"/>
    <p:sldId id="266" r:id="rId4"/>
    <p:sldId id="262" r:id="rId5"/>
    <p:sldId id="264" r:id="rId6"/>
    <p:sldId id="279" r:id="rId7"/>
    <p:sldId id="280" r:id="rId8"/>
    <p:sldId id="281" r:id="rId9"/>
    <p:sldId id="276" r:id="rId10"/>
    <p:sldId id="271" r:id="rId11"/>
    <p:sldId id="272" r:id="rId12"/>
    <p:sldId id="282" r:id="rId13"/>
    <p:sldId id="259" r:id="rId14"/>
    <p:sldId id="260" r:id="rId15"/>
    <p:sldId id="275" r:id="rId16"/>
    <p:sldId id="274" r:id="rId17"/>
    <p:sldId id="277" r:id="rId18"/>
  </p:sldIdLst>
  <p:sldSz cx="9144000" cy="6858000" type="screen4x3"/>
  <p:notesSz cx="7023100" cy="93091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5" autoAdjust="0"/>
    <p:restoredTop sz="74693" autoAdjust="0"/>
  </p:normalViewPr>
  <p:slideViewPr>
    <p:cSldViewPr>
      <p:cViewPr>
        <p:scale>
          <a:sx n="75" d="100"/>
          <a:sy n="75" d="100"/>
        </p:scale>
        <p:origin x="-696" y="-120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10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380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380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67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08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870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936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43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205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ompanionm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20486B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Developing ASP.NET MVC 4 Web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</a:t>
            </a:r>
            <a:r>
              <a:rPr lang="en-US" sz="2400" dirty="0" smtClean="0"/>
              <a:t>Exploring ASP.NET MVC 4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</a:t>
            </a:r>
            <a:r>
              <a:rPr lang="en-US" sz="2400" dirty="0" smtClean="0"/>
              <a:t>Designing ASP.NET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</a:t>
            </a:r>
            <a:r>
              <a:rPr lang="en-US" sz="2400" dirty="0" smtClean="0"/>
              <a:t>Developing ASP.NET MVC 4 Models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</a:t>
            </a:r>
            <a:r>
              <a:rPr lang="en-US" sz="2400" dirty="0" smtClean="0"/>
              <a:t>Developing ASP.NET MVC 4 Controllers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</a:t>
            </a:r>
            <a:r>
              <a:rPr lang="en-US" sz="2400" dirty="0" smtClean="0"/>
              <a:t>Developing ASP.NET MVC 4 Views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</a:t>
            </a:r>
            <a:r>
              <a:rPr lang="en-US" sz="2400" dirty="0" smtClean="0"/>
              <a:t>Testing and Debugging ASP.NET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</a:t>
            </a:r>
            <a:r>
              <a:rPr lang="en-US" sz="2400" dirty="0" smtClean="0"/>
              <a:t>Structuring ASP.NET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</a:t>
            </a:r>
            <a:r>
              <a:rPr lang="en-US" sz="2400" dirty="0" smtClean="0"/>
              <a:t>Applying Styles to ASP.NET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5844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9: </a:t>
            </a:r>
            <a:r>
              <a:rPr lang="en-US" sz="2400" dirty="0" smtClean="0"/>
              <a:t>Building Responsive Pages in ASP.NET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10: </a:t>
            </a:r>
            <a:r>
              <a:rPr lang="en-US" sz="2400" dirty="0" smtClean="0"/>
              <a:t>Using JavaScript and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for Responsive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</a:t>
            </a:r>
            <a:r>
              <a:rPr lang="en-US" sz="2400" dirty="0" smtClean="0"/>
              <a:t>Controlling Access to ASP.NET MVC 4 Web Applications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</a:t>
            </a:r>
            <a:r>
              <a:rPr lang="en-US" sz="2400" dirty="0" smtClean="0"/>
              <a:t>Building a Resilient ASP.NET MVC 4 Web Application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13: </a:t>
            </a:r>
            <a:r>
              <a:rPr lang="en-US" sz="2400" dirty="0" smtClean="0"/>
              <a:t>Using Windows Azure Web Services in ASP.NET MVC 4 Web Applications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97992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14: </a:t>
            </a:r>
            <a:r>
              <a:rPr lang="en-US" sz="2400" dirty="0" smtClean="0"/>
              <a:t>Implementing Web APIs in ASP.NET MVC 4 Web Applications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15: </a:t>
            </a:r>
            <a:r>
              <a:rPr lang="en-US" sz="2400" dirty="0" smtClean="0"/>
              <a:t>Handling Requests in ASP.NET MVC 4 Web Applications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16: </a:t>
            </a:r>
            <a:r>
              <a:rPr lang="en-US" sz="2400" dirty="0" smtClean="0"/>
              <a:t>Deploying ASP.NET MVC 4 Web Applications</a:t>
            </a: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197992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20480A : Programming HTML with JavaScript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20483A : Programming in C#</a:t>
            </a:r>
          </a:p>
          <a:p>
            <a:pPr mar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20485A : Advanced Metro-Style App Development </a:t>
            </a:r>
          </a:p>
          <a:p>
            <a:pPr marL="0" lvl="0" indent="0">
              <a:buNone/>
            </a:pPr>
            <a:r>
              <a:rPr lang="en-US" sz="2400" dirty="0" smtClean="0"/>
              <a:t>Using C#</a:t>
            </a:r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20487A : Developing Windows Azure and Web Services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 fictitious company that we’ll call Adventure Works.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By working through the labs, you will learn how to develop ASP.NET MVC 4 web application that will help Adventure Works achieve its business goals.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machine (VM) environment.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036320" cy="121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89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0729025"/>
              </p:ext>
            </p:extLst>
          </p:nvPr>
        </p:nvGraphicFramePr>
        <p:xfrm>
          <a:off x="457200" y="1524000"/>
          <a:ext cx="8153400" cy="1845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/>
                <a:gridCol w="4953000"/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488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20486B-SEA-DEV11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8 client computer </a:t>
                      </a:r>
                      <a:endParaRPr lang="en-CA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21" marB="91421" anchor="ctr" horzOverflow="overflow"/>
                </a:tc>
              </a:tr>
              <a:tr h="48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CA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MSL-TMG1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CA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Forefront</a:t>
                      </a:r>
                      <a:r>
                        <a:rPr lang="en-CA" sz="1600" b="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CA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Threat Management Gateway (TMG) virtual machine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24200"/>
            <a:ext cx="1164240" cy="20480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350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 (VMs),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95898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=""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pPr lvl="1"/>
            <a:r>
              <a:rPr lang="en-US" sz="1600" dirty="0" smtClean="0"/>
              <a:t>Professional web developers who use Microsoft Visual Studio in an individual-based or team-based, small-sized to large development environment. </a:t>
            </a:r>
          </a:p>
          <a:p>
            <a:pPr lvl="1"/>
            <a:r>
              <a:rPr lang="en-US" sz="1600" dirty="0" smtClean="0"/>
              <a:t>Professional web developers seeking certification in the </a:t>
            </a:r>
            <a:r>
              <a:rPr lang="en-US" sz="1600" i="1" dirty="0" smtClean="0"/>
              <a:t>70-486: Developing ASP.NET 4.5 MVC Web Applications</a:t>
            </a:r>
            <a:r>
              <a:rPr lang="en-US" sz="1600" dirty="0" smtClean="0"/>
              <a:t> exam.</a:t>
            </a:r>
          </a:p>
          <a:p>
            <a:endParaRPr lang="en-US" dirty="0" smtClean="0"/>
          </a:p>
          <a:p>
            <a:r>
              <a:rPr lang="en-US" dirty="0" smtClean="0"/>
              <a:t>Course Prerequisites</a:t>
            </a:r>
          </a:p>
          <a:p>
            <a:pPr lvl="1"/>
            <a:r>
              <a:rPr lang="en-US" sz="1600" dirty="0" smtClean="0"/>
              <a:t>A minimum of two to three years of experience in developing web-based applications by using Microsoft Visual Studio and Microsoft ASP.NET.</a:t>
            </a:r>
          </a:p>
          <a:p>
            <a:pPr lvl="1"/>
            <a:r>
              <a:rPr lang="en-US" sz="1600" dirty="0" smtClean="0"/>
              <a:t>Proficiency in using the .NET Framework and some familiarity with the C# language.</a:t>
            </a:r>
          </a:p>
          <a:p>
            <a:pPr lvl="1"/>
            <a:r>
              <a:rPr lang="en-US" sz="1600" dirty="0" smtClean="0"/>
              <a:t>Equivalent knowledge of courses - </a:t>
            </a:r>
            <a:r>
              <a:rPr lang="en-US" sz="1600" i="1" dirty="0" smtClean="0"/>
              <a:t>20483A: Programming in C# and 10958A: Programming Fundamentals of Web Applications.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Course Objectives</a:t>
            </a:r>
          </a:p>
          <a:p>
            <a:pPr marL="914400" lvl="2" indent="-457200"/>
            <a:r>
              <a:rPr lang="en-US" sz="1600" dirty="0" smtClean="0"/>
              <a:t>After completing this course, students will be able to:</a:t>
            </a:r>
          </a:p>
          <a:p>
            <a:pPr lvl="2"/>
            <a:r>
              <a:rPr lang="en-US" sz="1600" dirty="0" smtClean="0"/>
              <a:t>Describe the Microsoft Web Technologies stack and select an appropriate technology to use to develop any given application</a:t>
            </a:r>
            <a:r>
              <a:rPr lang="en-CA" sz="1600" dirty="0" smtClean="0"/>
              <a:t>.</a:t>
            </a:r>
            <a:endParaRPr lang="en-CA" sz="1600" dirty="0" smtClean="0"/>
          </a:p>
          <a:p>
            <a:pPr lvl="2"/>
            <a:r>
              <a:rPr lang="en-US" sz="1600" dirty="0" smtClean="0"/>
              <a:t>Design the architecture and implementation of a web application that will meet a set of functional requirements, user interface requirements, and address business models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Create MVC Models and write code that implements business logic within Model methods, properties, and events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Add Controllers to an MVC Application to manage user interaction, update models, and select and return Views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Create Views in an MVC application that display and edit data and interact with Models and Controllers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Run unit tests and debugging tools against a web application in Visual Studio 2012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Develop a web application that uses the ASP.NET routing engine to present friendly URLs and a logical navigation hierarchy to users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-457200"/>
            <a:endParaRPr lang="en-US" sz="1600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Course Objectives</a:t>
            </a:r>
            <a:r>
              <a:rPr lang="en-US" i="1" dirty="0" smtClean="0"/>
              <a:t> (Continued)</a:t>
            </a:r>
          </a:p>
          <a:p>
            <a:pPr lvl="2"/>
            <a:r>
              <a:rPr lang="en-US" sz="1600" dirty="0" smtClean="0"/>
              <a:t>Implement a consistent look and feel, including corporate branding, across an entire MVC web application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Use partial page updates and caching to reduce the network bandwidth used by an application and accelerate responses to user requests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Write JavaScript code that runs on the client-side and utilizes the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script library to optimize the responsiveness of an MVC web application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Implement a complete membership system in an MVC 4 web application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Build an MVC application that resists malicious attacks and persists information about users and preferences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Describe how to write a Windows Azure web service and call it from and MVC application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Describe what a Web API is and why developers might add a Web API to an application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Modify the way browser requests are handled by an MVC application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2"/>
            <a:r>
              <a:rPr lang="en-US" sz="1600" dirty="0" smtClean="0"/>
              <a:t>Describe how to package and deploy an ASP.NET MVC 4 web application from a development computer to a web server for staging or production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You Can Expect</a:t>
            </a:r>
          </a:p>
          <a:p>
            <a:pPr lvl="1"/>
            <a:r>
              <a:rPr lang="en-US" sz="1600" dirty="0" smtClean="0"/>
              <a:t>Plan the overall architecture, controllers, views, and models of the MVC 4 web application.</a:t>
            </a:r>
          </a:p>
          <a:p>
            <a:pPr lvl="1"/>
            <a:r>
              <a:rPr lang="en-US" sz="1600" dirty="0" smtClean="0"/>
              <a:t>Create Models, Controllers, and Views in MVC 4 web application.</a:t>
            </a:r>
          </a:p>
          <a:p>
            <a:pPr lvl="1"/>
            <a:r>
              <a:rPr lang="en-US" sz="1600" dirty="0" smtClean="0"/>
              <a:t>Unit test the components of the application and implement exception handling strategy.</a:t>
            </a:r>
          </a:p>
          <a:p>
            <a:pPr lvl="1"/>
            <a:r>
              <a:rPr lang="en-US" sz="1600" dirty="0" smtClean="0"/>
              <a:t>Implement a consistent look and feel to the web application.</a:t>
            </a:r>
          </a:p>
          <a:p>
            <a:pPr lvl="1"/>
            <a:r>
              <a:rPr lang="en-US" sz="1600" dirty="0" smtClean="0"/>
              <a:t>Build responsive pages by using partial page updates and caching.</a:t>
            </a:r>
          </a:p>
          <a:p>
            <a:pPr lvl="1"/>
            <a:r>
              <a:rPr lang="en-US" sz="1600" dirty="0" smtClean="0"/>
              <a:t>Increase the responsiveness of the web application by using JavaScript and jQuery.</a:t>
            </a:r>
          </a:p>
          <a:p>
            <a:pPr lvl="1"/>
            <a:r>
              <a:rPr lang="en-US" sz="1600" dirty="0" smtClean="0"/>
              <a:t>Implement authentication and authorization for accessing the web application.</a:t>
            </a:r>
          </a:p>
          <a:p>
            <a:pPr lvl="1"/>
            <a:r>
              <a:rPr lang="en-US" sz="1600" dirty="0" smtClean="0"/>
              <a:t>Design and write a Windows Azure service.</a:t>
            </a:r>
          </a:p>
          <a:p>
            <a:pPr lvl="1"/>
            <a:r>
              <a:rPr lang="en-US" sz="1600" dirty="0" smtClean="0"/>
              <a:t>Implement Web APIs in the web application.</a:t>
            </a:r>
          </a:p>
          <a:p>
            <a:pPr lvl="1"/>
            <a:r>
              <a:rPr lang="en-US" sz="1600" dirty="0" smtClean="0"/>
              <a:t>Create HTTP Modules and HTTP Handlers to handle requests.</a:t>
            </a:r>
          </a:p>
          <a:p>
            <a:pPr lvl="1"/>
            <a:r>
              <a:rPr lang="en-US" sz="1600" dirty="0" smtClean="0"/>
              <a:t>Deploy a completed MVC application to a web server or Windows Azure.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 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33600" y="2057400"/>
            <a:ext cx="6019800" cy="1905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1800" dirty="0" smtClean="0"/>
              <a:t>Organized by Modules</a:t>
            </a:r>
          </a:p>
          <a:p>
            <a:pPr marL="560070" indent="-285750"/>
            <a:r>
              <a:rPr lang="en-US" sz="1800" dirty="0" smtClean="0"/>
              <a:t>Includes Labs + Lab </a:t>
            </a:r>
            <a:r>
              <a:rPr lang="en-US" sz="1800" dirty="0"/>
              <a:t>Answer </a:t>
            </a:r>
            <a:r>
              <a:rPr lang="en-US" sz="1800" dirty="0" smtClean="0"/>
              <a:t>Keys</a:t>
            </a:r>
          </a:p>
          <a:p>
            <a:pPr marL="560070" indent="-285750">
              <a:spcBef>
                <a:spcPts val="432"/>
              </a:spcBef>
            </a:pPr>
            <a:r>
              <a:rPr lang="en-US" sz="1800" dirty="0" smtClean="0"/>
              <a:t>Module Reviews + Takeaways—great for              on-the-job reference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Digital Companion Content</a:t>
            </a:r>
          </a:p>
          <a:p>
            <a:pPr marL="560070" indent="-285750"/>
            <a:r>
              <a:rPr lang="en-US" sz="1800" dirty="0" smtClean="0"/>
              <a:t>Supplemental content + helpful links</a:t>
            </a:r>
          </a:p>
          <a:p>
            <a:pPr marL="560070" indent="-285750"/>
            <a:r>
              <a:rPr lang="en-US" sz="1800" dirty="0" smtClean="0"/>
              <a:t>Download at: </a:t>
            </a:r>
            <a:r>
              <a:rPr lang="en-US" sz="1800" dirty="0" smtClean="0">
                <a:solidFill>
                  <a:srgbClr val="0070C0"/>
                </a:solidFill>
                <a:hlinkClick r:id="rId3"/>
              </a:rPr>
              <a:t>http://www.microsoft.com/learning/companionmoc</a:t>
            </a:r>
            <a:endParaRPr lang="en-US" sz="1800" dirty="0" smtClean="0">
              <a:solidFill>
                <a:srgbClr val="0070C0"/>
              </a:solidFill>
            </a:endParaRPr>
          </a:p>
          <a:p>
            <a:pPr indent="-182880"/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1424" y="4122727"/>
            <a:ext cx="978803" cy="8742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665" y="2133600"/>
            <a:ext cx="1322869" cy="1694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255</TotalTime>
  <Words>1291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 0 Template</vt:lpstr>
      <vt:lpstr>Slide 1</vt:lpstr>
      <vt:lpstr>Welcome!</vt:lpstr>
      <vt:lpstr>Hello</vt:lpstr>
      <vt:lpstr>Facilities</vt:lpstr>
      <vt:lpstr>About This Course</vt:lpstr>
      <vt:lpstr>About This Course (Continued)</vt:lpstr>
      <vt:lpstr>About This Course (Continued)</vt:lpstr>
      <vt:lpstr>About This Course (Continued)</vt:lpstr>
      <vt:lpstr>Your Course Materials  </vt:lpstr>
      <vt:lpstr>Course Outline</vt:lpstr>
      <vt:lpstr>Course Outline (continued)</vt:lpstr>
      <vt:lpstr>Course Outline (continued)</vt:lpstr>
      <vt:lpstr>Related Courses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Reshma</cp:lastModifiedBy>
  <cp:revision>20</cp:revision>
  <cp:lastPrinted>2012-08-28T00:39:50Z</cp:lastPrinted>
  <dcterms:created xsi:type="dcterms:W3CDTF">2013-03-06T12:06:20Z</dcterms:created>
  <dcterms:modified xsi:type="dcterms:W3CDTF">2013-05-23T06:56:43Z</dcterms:modified>
</cp:coreProperties>
</file>