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8" r:id="rId19"/>
    <p:sldId id="279" r:id="rId20"/>
    <p:sldId id="280" r:id="rId21"/>
    <p:sldId id="281" r:id="rId22"/>
    <p:sldId id="273" r:id="rId23"/>
    <p:sldId id="274" r:id="rId24"/>
    <p:sldId id="282" r:id="rId25"/>
    <p:sldId id="275" r:id="rId26"/>
    <p:sldId id="276" r:id="rId27"/>
    <p:sldId id="277" r:id="rId28"/>
    <p:sldId id="283" r:id="rId29"/>
  </p:sldIdLst>
  <p:sldSz cx="9144000" cy="6858000" type="screen4x3"/>
  <p:notesSz cx="6858000" cy="9144000"/>
  <p:embeddedFontLst>
    <p:embeddedFont>
      <p:font typeface="Segoe Light" pitchFamily="34" charset="0"/>
      <p:regular r:id="rId31"/>
      <p:italic r:id="rId32"/>
    </p:embeddedFont>
    <p:embeddedFont>
      <p:font typeface="Segoe UI" pitchFamily="34" charset="0"/>
      <p:regular r:id="rId33"/>
      <p:bold r:id="rId34"/>
      <p:italic r:id="rId35"/>
      <p:boldItalic r:id="rId36"/>
    </p:embeddedFont>
    <p:embeddedFont>
      <p:font typeface="Verdana" pitchFamily="34" charset="0"/>
      <p:regular r:id="rId37"/>
      <p:bold r:id="rId38"/>
      <p:italic r:id="rId39"/>
      <p:boldItalic r:id="rId40"/>
    </p:embeddedFont>
    <p:embeddedFont>
      <p:font typeface="Lucida Sans Unicode" pitchFamily="34" charset="0"/>
      <p:regular r:id="rId41"/>
    </p:embeddedFont>
    <p:embeddedFont>
      <p:font typeface="Arial Unicode MS" pitchFamily="34" charset="-128"/>
      <p:regular r:id="rId42"/>
    </p:embeddedFont>
    <p:embeddedFont>
      <p:font typeface="Calibri" pitchFamily="34" charset="0"/>
      <p:regular r:id="rId43"/>
      <p:bold r:id="rId44"/>
      <p:italic r:id="rId45"/>
      <p:boldItalic r:id="rId46"/>
    </p:embeddedFont>
    <p:embeddedFont>
      <p:font typeface="Segoe UI Light" pitchFamily="34" charset="0"/>
      <p:regular r:id="rId47"/>
    </p:embeddedFont>
  </p:embeddedFontLst>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757" autoAdjust="0"/>
  </p:normalViewPr>
  <p:slideViewPr>
    <p:cSldViewPr>
      <p:cViewPr varScale="1">
        <p:scale>
          <a:sx n="56" d="100"/>
          <a:sy n="56" d="100"/>
        </p:scale>
        <p:origin x="-1470" y="-90"/>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FA65D3-47E2-4F8C-B4D9-624C245E408D}" type="datetimeFigureOut">
              <a:rPr lang="en-US" smtClean="0"/>
              <a:pPr/>
              <a:t>5/29/2013</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273889-9285-4595-979B-B19137D4C5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Module 1 is intended to orient the students by providing an overview of Microsoft web technologies and the web stack. It also provides greater detail on ASP.NET 4.5 and MVC 4. As you teach this module, remember that many subjects are covered in greater detail later in the course.</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Web Pages is designed as a simple server-side programming model that is quick to learn. Ensure that you build a simple Web Pages application before you teach this topic so that you can highlight the differences between the programming models.</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Why should web developers need to take control of the URLs that appear in the Address bar when a visitor browses a Web Pages site?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User friendly URLs help users to navigate content and encourage them to share links to your site. They also assist in Search Engine Optimization.</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Some of your students may be familiar with ASP.NET Web Forms because they have been present since ASP.NET was introduced. If many students are familiar with Web Forms, you may like to structure this topic as a discussion of the key features of this programming model. This will enable you to assess students’ knowledge.</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Why should web developers be concerned about the markup and state information that ASP.NET Web Forms controls add to a rendered HTML page?</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Markup and state information can, in certain circumstances, add significant amounts of extra HTML code to the rendered page. This can slow page load times.</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a:t>
            </a:r>
            <a:r>
              <a:rPr lang="en-US" sz="1000" dirty="0" err="1">
                <a:latin typeface="Arial"/>
                <a:ea typeface="Calibri"/>
                <a:cs typeface="Times New Roman"/>
              </a:rPr>
              <a:t>MVC</a:t>
            </a:r>
            <a:r>
              <a:rPr lang="en-US" sz="1000" dirty="0">
                <a:latin typeface="Arial"/>
                <a:ea typeface="Calibri"/>
                <a:cs typeface="Times New Roman"/>
              </a:rPr>
              <a:t> programming model should be new to the students for this course.</a:t>
            </a:r>
          </a:p>
          <a:p>
            <a:pPr>
              <a:lnSpc>
                <a:spcPct val="115000"/>
              </a:lnSpc>
              <a:spcAft>
                <a:spcPts val="1000"/>
              </a:spcAft>
            </a:pPr>
            <a:r>
              <a:rPr lang="en-US" sz="1000" dirty="0">
                <a:latin typeface="Arial"/>
                <a:ea typeface="Calibri"/>
                <a:cs typeface="Times New Roman"/>
              </a:rPr>
              <a:t>If you have many Web Forms developers among your students, you should emphasize the differences between the Web Forms and </a:t>
            </a:r>
            <a:r>
              <a:rPr lang="en-US" sz="1000" dirty="0" err="1">
                <a:latin typeface="Arial"/>
                <a:ea typeface="Calibri"/>
                <a:cs typeface="Times New Roman"/>
              </a:rPr>
              <a:t>MVC</a:t>
            </a:r>
            <a:r>
              <a:rPr lang="en-US" sz="1000" dirty="0">
                <a:latin typeface="Arial"/>
                <a:ea typeface="Calibri"/>
                <a:cs typeface="Times New Roman"/>
              </a:rPr>
              <a:t> programming models. For example, mention that there is no toolbox in </a:t>
            </a:r>
            <a:r>
              <a:rPr lang="en-US" sz="1000" dirty="0" err="1">
                <a:latin typeface="Arial"/>
                <a:ea typeface="Calibri"/>
                <a:cs typeface="Times New Roman"/>
              </a:rPr>
              <a:t>MVC</a:t>
            </a:r>
            <a:r>
              <a:rPr lang="en-US" sz="1000" dirty="0">
                <a:latin typeface="Arial"/>
                <a:ea typeface="Calibri"/>
                <a:cs typeface="Times New Roman"/>
              </a:rPr>
              <a:t> for building a user interface by dragging controls onto the page as there is in Web Forms. Also, point out that in </a:t>
            </a:r>
            <a:r>
              <a:rPr lang="en-US" sz="1000" dirty="0" err="1">
                <a:latin typeface="Arial"/>
                <a:ea typeface="Calibri"/>
                <a:cs typeface="Times New Roman"/>
              </a:rPr>
              <a:t>MVC</a:t>
            </a:r>
            <a:r>
              <a:rPr lang="en-US" sz="1000" dirty="0">
                <a:latin typeface="Arial"/>
                <a:ea typeface="Calibri"/>
                <a:cs typeface="Times New Roman"/>
              </a:rPr>
              <a:t>, each control does not have a set of server-side events that occur in response to user clicks. Instead, you respond by creating Controller actions.</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When a user makes a request for a particular product in your product catalog, which component receives the request first: a model, a controller, or a view?</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A controller receives the request before a model or a view.</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Lead the class in a discussion of each scenario. Ensure the students read the full scenario in their student notes. In each case, identify the features of each programming model that make it suitable or unsuitable for the website being discussed.</a:t>
            </a:r>
            <a:endParaRPr lang="en-US" sz="1000" dirty="0">
              <a:latin typeface="Arial"/>
              <a:ea typeface="Calibri"/>
              <a:cs typeface="Times New Roman"/>
            </a:endParaRPr>
          </a:p>
          <a:p>
            <a:pPr>
              <a:lnSpc>
                <a:spcPts val="1300"/>
              </a:lnSpc>
              <a:spcBef>
                <a:spcPts val="900"/>
              </a:spcBef>
              <a:spcAft>
                <a:spcPts val="300"/>
              </a:spcAft>
            </a:pPr>
            <a:r>
              <a:rPr lang="en-US" sz="1000" b="1" dirty="0" smtClean="0">
                <a:latin typeface="Arial"/>
                <a:ea typeface="Times New Roman"/>
                <a:cs typeface="Segoe UI"/>
              </a:rPr>
              <a:t>Database Front-End</a:t>
            </a:r>
          </a:p>
          <a:p>
            <a:pPr>
              <a:lnSpc>
                <a:spcPct val="115000"/>
              </a:lnSpc>
              <a:spcAft>
                <a:spcPts val="1000"/>
              </a:spcAft>
            </a:pPr>
            <a:r>
              <a:rPr lang="en-US" sz="1000" dirty="0">
                <a:latin typeface="Arial"/>
                <a:ea typeface="Calibri"/>
                <a:cs typeface="Times New Roman"/>
              </a:rPr>
              <a:t>The proposed web application can be written in any of the three programming models. However, because you are replicating an existing desktop application written in Visual Studio, your developers may feel most comfortable in working with Web Forms. </a:t>
            </a:r>
          </a:p>
          <a:p>
            <a:pPr>
              <a:lnSpc>
                <a:spcPts val="1300"/>
              </a:lnSpc>
              <a:spcBef>
                <a:spcPts val="900"/>
              </a:spcBef>
              <a:spcAft>
                <a:spcPts val="300"/>
              </a:spcAft>
            </a:pPr>
            <a:r>
              <a:rPr lang="en-US" sz="1000" b="1" dirty="0" smtClean="0">
                <a:latin typeface="Arial"/>
                <a:ea typeface="Times New Roman"/>
                <a:cs typeface="Segoe UI"/>
              </a:rPr>
              <a:t>E-Commerce Site</a:t>
            </a:r>
          </a:p>
          <a:p>
            <a:pPr>
              <a:lnSpc>
                <a:spcPct val="115000"/>
              </a:lnSpc>
              <a:spcAft>
                <a:spcPts val="1000"/>
              </a:spcAft>
            </a:pPr>
            <a:r>
              <a:rPr lang="en-US" sz="1000" dirty="0">
                <a:latin typeface="Arial"/>
                <a:ea typeface="Calibri"/>
                <a:cs typeface="Times New Roman"/>
              </a:rPr>
              <a:t>Again, it is possible to develop the site in any of the three programming models. However, </a:t>
            </a:r>
            <a:r>
              <a:rPr lang="en-US" sz="1000" dirty="0" err="1">
                <a:latin typeface="Arial"/>
                <a:ea typeface="Calibri"/>
                <a:cs typeface="Times New Roman"/>
              </a:rPr>
              <a:t>MVC</a:t>
            </a:r>
            <a:r>
              <a:rPr lang="en-US" sz="1000" dirty="0">
                <a:latin typeface="Arial"/>
                <a:ea typeface="Calibri"/>
                <a:cs typeface="Times New Roman"/>
              </a:rPr>
              <a:t> is the only programming model that is easy to integrate with unit tests and </a:t>
            </a:r>
            <a:r>
              <a:rPr lang="en-US" sz="1000" dirty="0" err="1">
                <a:latin typeface="Arial"/>
                <a:ea typeface="Calibri"/>
                <a:cs typeface="Times New Roman"/>
              </a:rPr>
              <a:t>TDD</a:t>
            </a:r>
            <a:r>
              <a:rPr lang="en-US" sz="1000" dirty="0">
                <a:latin typeface="Arial"/>
                <a:ea typeface="Calibri"/>
                <a:cs typeface="Times New Roman"/>
              </a:rPr>
              <a:t>.</a:t>
            </a:r>
          </a:p>
          <a:p>
            <a:pPr>
              <a:lnSpc>
                <a:spcPts val="1300"/>
              </a:lnSpc>
              <a:spcBef>
                <a:spcPts val="900"/>
              </a:spcBef>
              <a:spcAft>
                <a:spcPts val="300"/>
              </a:spcAft>
            </a:pPr>
            <a:r>
              <a:rPr lang="en-US" sz="1000" b="1" dirty="0" smtClean="0">
                <a:latin typeface="Arial"/>
                <a:ea typeface="Times New Roman"/>
                <a:cs typeface="Segoe UI"/>
              </a:rPr>
              <a:t>Website for a Small Charitable Trust</a:t>
            </a:r>
          </a:p>
          <a:p>
            <a:pPr>
              <a:lnSpc>
                <a:spcPct val="115000"/>
              </a:lnSpc>
              <a:spcAft>
                <a:spcPts val="1000"/>
              </a:spcAft>
            </a:pPr>
            <a:r>
              <a:rPr lang="en-US" sz="1000" dirty="0">
                <a:latin typeface="Arial"/>
                <a:ea typeface="Calibri"/>
                <a:cs typeface="Times New Roman"/>
              </a:rPr>
              <a:t>The site can be developed in any of the three programming models. However, Web Pages is the easiest to learn, and therefore, is most appropriate for a developer with limited experience.</a:t>
            </a:r>
          </a:p>
          <a:p>
            <a:pPr>
              <a:lnSpc>
                <a:spcPct val="115000"/>
              </a:lnSpc>
              <a:spcAft>
                <a:spcPts val="1000"/>
              </a:spcAft>
            </a:pPr>
            <a:r>
              <a:rPr lang="en-US" sz="1000" dirty="0">
                <a:latin typeface="Arial"/>
                <a:ea typeface="Calibri"/>
                <a:cs typeface="Segoe UI"/>
              </a:rPr>
              <a:t>Emphasize to the students that the existing skills and preferences of developers is frequently a key consideration in selecting a programming model.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Students will learn more about authentication, membership, roles, and authorization in </a:t>
            </a:r>
            <a:r>
              <a:rPr lang="en-US" sz="1000" dirty="0" err="1">
                <a:latin typeface="Arial"/>
                <a:ea typeface="Calibri"/>
                <a:cs typeface="Times New Roman"/>
              </a:rPr>
              <a:t>MVC</a:t>
            </a:r>
            <a:r>
              <a:rPr lang="en-US" sz="1000" dirty="0">
                <a:latin typeface="Arial"/>
                <a:ea typeface="Calibri"/>
                <a:cs typeface="Times New Roman"/>
              </a:rPr>
              <a:t> applications in Module 11.</a:t>
            </a:r>
          </a:p>
          <a:p>
            <a:pPr>
              <a:lnSpc>
                <a:spcPct val="115000"/>
              </a:lnSpc>
              <a:spcAft>
                <a:spcPts val="1000"/>
              </a:spcAft>
            </a:pPr>
            <a:r>
              <a:rPr lang="en-US" sz="1000" dirty="0" smtClean="0">
                <a:latin typeface="Arial"/>
                <a:ea typeface="Times New Roman"/>
                <a:cs typeface="Times New Roman"/>
              </a:rPr>
              <a:t>Students will see how to store and retrieve state information in Module 12.</a:t>
            </a:r>
          </a:p>
          <a:p>
            <a:pPr>
              <a:lnSpc>
                <a:spcPct val="115000"/>
              </a:lnSpc>
              <a:spcAft>
                <a:spcPts val="1000"/>
              </a:spcAft>
            </a:pPr>
            <a:r>
              <a:rPr lang="en-US" sz="1000" dirty="0">
                <a:latin typeface="Arial"/>
                <a:ea typeface="Calibri"/>
                <a:cs typeface="Times New Roman"/>
              </a:rPr>
              <a:t>Students will see how to correctly configure the ASP.NET Output, Data, and HTTP caches in Module 9.</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Can you think of other facilities that all ASP.NET applications might need, regardless of the programming model they use?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Encrypted communication between browser and web server, enabled by the Secure Sockets Layer (</a:t>
            </a:r>
            <a:r>
              <a:rPr lang="en-US" sz="1000" dirty="0" err="1">
                <a:latin typeface="Arial"/>
                <a:ea typeface="Calibri"/>
                <a:cs typeface="Segoe UI"/>
              </a:rPr>
              <a:t>SSL</a:t>
            </a:r>
            <a:r>
              <a:rPr lang="en-US" sz="1000" dirty="0">
                <a:latin typeface="Arial"/>
                <a:ea typeface="Calibri"/>
                <a:cs typeface="Segoe UI"/>
              </a:rPr>
              <a:t>) protocol, is a good example of such a facility.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Students will learn more about Entity Framework and data access in Module 2.</a:t>
            </a:r>
          </a:p>
          <a:p>
            <a:pPr>
              <a:lnSpc>
                <a:spcPct val="115000"/>
              </a:lnSpc>
              <a:spcAft>
                <a:spcPts val="1000"/>
              </a:spcAft>
            </a:pPr>
            <a:r>
              <a:rPr lang="en-US" sz="1000" dirty="0">
                <a:latin typeface="Arial"/>
                <a:ea typeface="Calibri"/>
                <a:cs typeface="Times New Roman"/>
              </a:rPr>
              <a:t>Students will learn more about the ASP.NET Routing Engine in Module 7.</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If you wanted to write some code that renders data from your products catalog into an HTML table, would you place that code in a model, a view, a controller, or a JavaScript function?</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Since this is user interface code, you must place it in the view.</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The purpose of this demonstration is to orient students within a typical </a:t>
            </a:r>
            <a:r>
              <a:rPr lang="en-US" sz="1000" dirty="0" err="1">
                <a:latin typeface="Arial"/>
                <a:ea typeface="Calibri"/>
                <a:cs typeface="Segoe UI"/>
              </a:rPr>
              <a:t>MVC</a:t>
            </a:r>
            <a:r>
              <a:rPr lang="en-US" sz="1000" dirty="0">
                <a:latin typeface="Arial"/>
                <a:ea typeface="Calibri"/>
                <a:cs typeface="Segoe UI"/>
              </a:rPr>
              <a:t> application and to illustrate the components of the project that render a single page. Do not try to demonstrate the entire application or explain concepts that students will see later in the course. Ensure you make a note of the port number your application uses for debugging, as described in the Preparation steps.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err="1" smtClean="0">
                <a:latin typeface="Arial"/>
                <a:ea typeface="Times New Roman"/>
                <a:cs typeface="Times New Roman"/>
              </a:rPr>
              <a:t>20486B</a:t>
            </a:r>
            <a:r>
              <a:rPr lang="en-US" sz="1000" b="1" dirty="0" smtClean="0">
                <a:latin typeface="Arial"/>
                <a:ea typeface="Times New Roman"/>
                <a:cs typeface="Times New Roman"/>
              </a:rPr>
              <a:t>-SEA-</a:t>
            </a:r>
            <a:r>
              <a:rPr lang="en-US" sz="1000" b="1" dirty="0" err="1" smtClean="0">
                <a:latin typeface="Arial"/>
                <a:ea typeface="Times New Roman"/>
                <a:cs typeface="Times New Roman"/>
              </a:rPr>
              <a:t>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a:t>
            </a:r>
            <a:r>
              <a:rPr lang="en-US" sz="1000" b="1" dirty="0" err="1" smtClean="0">
                <a:latin typeface="Arial"/>
                <a:ea typeface="Times New Roman"/>
                <a:cs typeface="Times New Roman"/>
              </a:rPr>
              <a:t>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Visual Studio 2012.</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a:t>
            </a:r>
            <a:r>
              <a:rPr lang="en-US" sz="1000" b="1" dirty="0" err="1" smtClean="0">
                <a:latin typeface="Arial"/>
                <a:ea typeface="Times New Roman"/>
                <a:cs typeface="Times New Roman"/>
              </a:rPr>
              <a:t>Mod01</a:t>
            </a:r>
            <a:r>
              <a:rPr lang="en-US" sz="1000" b="1" dirty="0" smtClean="0">
                <a:latin typeface="Arial"/>
                <a:ea typeface="Times New Roman"/>
                <a:cs typeface="Times New Roman"/>
              </a:rPr>
              <a:t>\</a:t>
            </a:r>
            <a:r>
              <a:rPr lang="en-US" sz="1000" b="1" dirty="0" err="1" smtClean="0">
                <a:latin typeface="Arial"/>
                <a:ea typeface="Times New Roman"/>
                <a:cs typeface="Times New Roman"/>
              </a:rPr>
              <a:t>PhotoSharingSample</a:t>
            </a:r>
            <a:r>
              <a:rPr lang="en-US" sz="1000" dirty="0" smtClean="0">
                <a:latin typeface="Arial"/>
                <a:ea typeface="Times New Roman"/>
                <a:cs typeface="Segoe UI"/>
              </a:rPr>
              <a:t>, and then open the </a:t>
            </a:r>
            <a:r>
              <a:rPr lang="en-US" sz="1000" b="1" dirty="0" smtClean="0">
                <a:latin typeface="Arial"/>
                <a:ea typeface="Times New Roman"/>
                <a:cs typeface="Times New Roman"/>
              </a:rPr>
              <a:t>PhotoSharingSample.sln</a:t>
            </a:r>
            <a:r>
              <a:rPr lang="en-US" sz="1000" dirty="0" smtClean="0">
                <a:latin typeface="Arial"/>
                <a:ea typeface="Times New Roman"/>
                <a:cs typeface="Segoe UI"/>
              </a:rPr>
              <a:t> file.</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Run the </a:t>
            </a:r>
            <a:r>
              <a:rPr lang="en-US" sz="1000" b="1" dirty="0" smtClean="0">
                <a:latin typeface="Arial"/>
                <a:ea typeface="Times New Roman"/>
                <a:cs typeface="Times New Roman"/>
              </a:rPr>
              <a:t>PhotoSharingSample.sln</a:t>
            </a:r>
            <a:r>
              <a:rPr lang="en-US" sz="1000" dirty="0" smtClean="0">
                <a:latin typeface="Arial"/>
                <a:ea typeface="Times New Roman"/>
                <a:cs typeface="Segoe UI"/>
              </a:rPr>
              <a:t> application.  </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In the Address bar of the Windows Internet Explorer window, note the port number that appears after “http://localhost:” You will use the port number during this demonstration.</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Close the Windows Internet Explorer window. </a:t>
            </a:r>
            <a:endParaRPr lang="en-US" sz="1000" dirty="0" smtClean="0">
              <a:latin typeface="Arial"/>
              <a:ea typeface="Times New Roman"/>
              <a:cs typeface="Times New Roman"/>
            </a:endParaRPr>
          </a:p>
          <a:p>
            <a:pPr>
              <a:lnSpc>
                <a:spcPct val="115000"/>
              </a:lnSpc>
              <a:spcAft>
                <a:spcPts val="1000"/>
              </a:spcAft>
            </a:pPr>
            <a:endParaRPr lang="en-US" sz="1000" dirty="0">
              <a:solidFill>
                <a:srgbClr val="000000"/>
              </a:solidFill>
              <a:latin typeface="Arial"/>
              <a:ea typeface="Times New Roman"/>
              <a:cs typeface="Segoe UI"/>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In Hyper-V Manager, start the </a:t>
            </a:r>
            <a:r>
              <a:rPr lang="en-US" sz="1000" b="1" dirty="0" err="1">
                <a:solidFill>
                  <a:prstClr val="black"/>
                </a:solidFill>
                <a:latin typeface="Arial"/>
                <a:ea typeface="Calibri"/>
                <a:cs typeface="Times New Roman"/>
              </a:rPr>
              <a:t>MSL-TMG1</a:t>
            </a:r>
            <a:r>
              <a:rPr lang="en-US" sz="1000" dirty="0">
                <a:solidFill>
                  <a:prstClr val="black"/>
                </a:solidFill>
                <a:latin typeface="Arial"/>
                <a:ea typeface="Calibri"/>
                <a:cs typeface="Times New Roman"/>
              </a:rPr>
              <a:t> virtual machine if it is not already running.</a:t>
            </a:r>
          </a:p>
          <a:p>
            <a:pPr lvl="0">
              <a:lnSpc>
                <a:spcPct val="115000"/>
              </a:lnSpc>
              <a:spcAft>
                <a:spcPts val="1000"/>
              </a:spcAft>
            </a:pPr>
            <a:r>
              <a:rPr lang="en-US" sz="1000" b="1" dirty="0">
                <a:solidFill>
                  <a:prstClr val="black"/>
                </a:solidFill>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Solution Explorer pane of the </a:t>
            </a:r>
            <a:r>
              <a:rPr lang="en-US" sz="1000" b="1" dirty="0" err="1">
                <a:solidFill>
                  <a:prstClr val="black"/>
                </a:solidFill>
                <a:latin typeface="Arial"/>
                <a:ea typeface="Times New Roman"/>
                <a:cs typeface="Times New Roman"/>
              </a:rPr>
              <a:t>PhotoSharingSample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expand </a:t>
            </a:r>
            <a:r>
              <a:rPr lang="en-US" sz="1000" b="1" dirty="0" err="1">
                <a:solidFill>
                  <a:prstClr val="black"/>
                </a:solidFill>
                <a:latin typeface="Arial"/>
                <a:ea typeface="Times New Roman"/>
                <a:cs typeface="Times New Roman"/>
              </a:rPr>
              <a:t>PhotoSharingSample</a:t>
            </a:r>
            <a:r>
              <a:rPr lang="en-US" sz="1000" dirty="0">
                <a:solidFill>
                  <a:prstClr val="black"/>
                </a:solidFill>
                <a:latin typeface="Arial"/>
                <a:ea typeface="Times New Roman"/>
                <a:cs typeface="Segoe UI"/>
              </a:rPr>
              <a:t>, and then note that the </a:t>
            </a:r>
            <a:r>
              <a:rPr lang="en-US" sz="1000" dirty="0" err="1">
                <a:solidFill>
                  <a:prstClr val="black"/>
                </a:solidFill>
                <a:latin typeface="Arial"/>
                <a:ea typeface="Times New Roman"/>
                <a:cs typeface="Segoe UI"/>
              </a:rPr>
              <a:t>PhotoSharingSample</a:t>
            </a:r>
            <a:r>
              <a:rPr lang="en-US" sz="1000" dirty="0">
                <a:solidFill>
                  <a:prstClr val="black"/>
                </a:solidFill>
                <a:latin typeface="Arial"/>
                <a:ea typeface="Times New Roman"/>
                <a:cs typeface="Segoe UI"/>
              </a:rPr>
              <a:t> application does not have the default.htm, the default.aspx, or the </a:t>
            </a:r>
            <a:r>
              <a:rPr lang="en-US" sz="1000" dirty="0" err="1">
                <a:solidFill>
                  <a:prstClr val="black"/>
                </a:solidFill>
                <a:latin typeface="Arial"/>
                <a:ea typeface="Times New Roman"/>
                <a:cs typeface="Segoe UI"/>
              </a:rPr>
              <a:t>default.cshtml</a:t>
            </a:r>
            <a:r>
              <a:rPr lang="en-US" sz="1000" dirty="0">
                <a:solidFill>
                  <a:prstClr val="black"/>
                </a:solidFill>
                <a:latin typeface="Arial"/>
                <a:ea typeface="Times New Roman"/>
                <a:cs typeface="Segoe UI"/>
              </a:rPr>
              <a:t> files to act as a home page.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Solution Explorer pane, under </a:t>
            </a:r>
            <a:r>
              <a:rPr lang="en-US" sz="1000" dirty="0" err="1">
                <a:solidFill>
                  <a:prstClr val="black"/>
                </a:solidFill>
                <a:latin typeface="Arial"/>
                <a:ea typeface="Times New Roman"/>
                <a:cs typeface="Segoe UI"/>
              </a:rPr>
              <a:t>PhotoSharingSample</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Controllers</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HomeController.cs</a:t>
            </a:r>
            <a:r>
              <a:rPr lang="en-US" sz="1000" dirty="0">
                <a:solidFill>
                  <a:prstClr val="black"/>
                </a:solidFill>
                <a:latin typeface="Arial"/>
                <a:ea typeface="Times New Roman"/>
                <a:cs typeface="Segoe UI"/>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HomeController.cs</a:t>
            </a:r>
            <a:r>
              <a:rPr lang="en-US" sz="1000" dirty="0">
                <a:solidFill>
                  <a:prstClr val="black"/>
                </a:solidFill>
                <a:latin typeface="Arial"/>
                <a:ea typeface="Times New Roman"/>
                <a:cs typeface="Segoe UI"/>
              </a:rPr>
              <a:t> code window, locate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Index()</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return View();</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code block represents an action that will return a view called Index.</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Segoe UI"/>
              </a:rPr>
              <a:t>, and then expand </a:t>
            </a:r>
            <a:r>
              <a:rPr lang="en-US" sz="1000" b="1" dirty="0">
                <a:solidFill>
                  <a:prstClr val="black"/>
                </a:solidFill>
                <a:latin typeface="Arial"/>
                <a:ea typeface="Times New Roman"/>
                <a:cs typeface="Times New Roman"/>
              </a:rPr>
              <a:t>Photo</a:t>
            </a:r>
            <a:r>
              <a:rPr lang="en-US" sz="1000" dirty="0">
                <a:solidFill>
                  <a:prstClr val="black"/>
                </a:solidFill>
                <a:latin typeface="Arial"/>
                <a:ea typeface="Times New Roman"/>
                <a:cs typeface="Segoe UI"/>
              </a:rPr>
              <a:t>. </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under Photo, click </a:t>
            </a:r>
            <a:r>
              <a:rPr lang="en-US" sz="1000" b="1"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Segoe UI"/>
              </a:rPr>
              <a:t>. </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Index.cshtml</a:t>
            </a:r>
            <a:r>
              <a:rPr lang="en-US" sz="1000" dirty="0">
                <a:solidFill>
                  <a:prstClr val="black"/>
                </a:solidFill>
                <a:latin typeface="Arial"/>
                <a:ea typeface="Times New Roman"/>
                <a:cs typeface="Segoe UI"/>
              </a:rPr>
              <a:t> code window, locate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a:t>
            </a:r>
            <a:r>
              <a:rPr lang="en-US" sz="1000" dirty="0" err="1">
                <a:solidFill>
                  <a:prstClr val="black"/>
                </a:solidFill>
                <a:latin typeface="Arial"/>
                <a:ea typeface="Times New Roman"/>
                <a:cs typeface="Times New Roman"/>
              </a:rPr>
              <a:t>h2</a:t>
            </a:r>
            <a:r>
              <a:rPr lang="en-US" sz="1000" dirty="0">
                <a:solidFill>
                  <a:prstClr val="black"/>
                </a:solidFill>
                <a:latin typeface="Arial"/>
                <a:ea typeface="Times New Roman"/>
                <a:cs typeface="Times New Roman"/>
              </a:rPr>
              <a:t>&gt;@</a:t>
            </a:r>
            <a:r>
              <a:rPr lang="en-US" sz="1000" dirty="0" err="1">
                <a:solidFill>
                  <a:prstClr val="black"/>
                </a:solidFill>
                <a:latin typeface="Arial"/>
                <a:ea typeface="Times New Roman"/>
                <a:cs typeface="Times New Roman"/>
              </a:rPr>
              <a:t>ViewBag.Title</a:t>
            </a:r>
            <a:r>
              <a:rPr lang="en-US" sz="1000" dirty="0">
                <a:solidFill>
                  <a:prstClr val="black"/>
                </a:solidFill>
                <a:latin typeface="Arial"/>
                <a:ea typeface="Times New Roman"/>
                <a:cs typeface="Times New Roman"/>
              </a:rPr>
              <a:t>&lt;/</a:t>
            </a:r>
            <a:r>
              <a:rPr lang="en-US" sz="1000" dirty="0" err="1">
                <a:solidFill>
                  <a:prstClr val="black"/>
                </a:solidFill>
                <a:latin typeface="Arial"/>
                <a:ea typeface="Times New Roman"/>
                <a:cs typeface="Times New Roman"/>
              </a:rPr>
              <a:t>h2</a:t>
            </a:r>
            <a:r>
              <a:rPr lang="en-US" sz="1000" dirty="0">
                <a:solidFill>
                  <a:prstClr val="black"/>
                </a:solidFill>
                <a:latin typeface="Arial"/>
                <a:ea typeface="Times New Roman"/>
                <a:cs typeface="Times New Roman"/>
              </a:rPr>
              <a:t>&gt;</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Html.ActionLink</a:t>
            </a:r>
            <a:r>
              <a:rPr lang="en-US" sz="1000" dirty="0">
                <a:solidFill>
                  <a:prstClr val="black"/>
                </a:solidFill>
                <a:latin typeface="Arial"/>
                <a:ea typeface="Times New Roman"/>
                <a:cs typeface="Times New Roman"/>
              </a:rPr>
              <a:t>(“Create New”, “Create”)</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p:txBody>
      </p:sp>
      <p:sp>
        <p:nvSpPr>
          <p:cNvPr id="4" name="Slide Number Placeholder 3"/>
          <p:cNvSpPr>
            <a:spLocks noGrp="1"/>
          </p:cNvSpPr>
          <p:nvPr>
            <p:ph type="sldNum" sz="quarter" idx="10"/>
          </p:nvPr>
        </p:nvSpPr>
        <p:spPr/>
        <p:txBody>
          <a:bodyPr/>
          <a:lstStyle/>
          <a:p>
            <a:fld id="{26273889-9285-4595-979B-B19137D4C574}" type="slidenum">
              <a:rPr lang="en-US" smtClean="0"/>
              <a:pPr/>
              <a:t>18</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code block represents the </a:t>
            </a:r>
            <a:r>
              <a:rPr lang="en-US" sz="1000" dirty="0">
                <a:solidFill>
                  <a:prstClr val="black"/>
                </a:solidFill>
                <a:latin typeface="Arial"/>
                <a:ea typeface="Calibri"/>
                <a:cs typeface="Segoe UI"/>
              </a:rPr>
              <a:t>View that renders the home page.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On the toolbar of the </a:t>
            </a:r>
            <a:r>
              <a:rPr lang="en-US" sz="1000" b="1" dirty="0" err="1">
                <a:solidFill>
                  <a:prstClr val="black"/>
                </a:solidFill>
                <a:latin typeface="Arial"/>
                <a:ea typeface="Times New Roman"/>
                <a:cs typeface="Times New Roman"/>
              </a:rPr>
              <a:t>PhotoSharingSample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click </a:t>
            </a:r>
            <a:r>
              <a:rPr lang="en-US" sz="1000" b="1" dirty="0">
                <a:solidFill>
                  <a:prstClr val="black"/>
                </a:solidFill>
                <a:latin typeface="Arial"/>
                <a:ea typeface="Times New Roman"/>
                <a:cs typeface="Times New Roman"/>
              </a:rPr>
              <a:t>Internet Explorer</a:t>
            </a:r>
            <a:r>
              <a:rPr lang="en-US" sz="1000" dirty="0">
                <a:solidFill>
                  <a:prstClr val="black"/>
                </a:solidFill>
                <a:latin typeface="Arial"/>
                <a:ea typeface="Times New Roman"/>
                <a:cs typeface="Segoe UI"/>
              </a:rPr>
              <a:t>. </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http://localhost:</a:t>
            </a:r>
            <a:r>
              <a:rPr lang="en-US" sz="1000" i="1" dirty="0">
                <a:solidFill>
                  <a:prstClr val="black"/>
                </a:solidFill>
                <a:latin typeface="Arial"/>
                <a:ea typeface="Times New Roman"/>
                <a:cs typeface="Times New Roman"/>
              </a:rPr>
              <a:t>&lt;yourportnumber&gt;</a:t>
            </a:r>
            <a:r>
              <a:rPr lang="en-US" sz="1000" b="1"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window, note that the default home page is displayed. </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On the taskbar, click the </a:t>
            </a:r>
            <a:r>
              <a:rPr lang="en-US" sz="1000" b="1" dirty="0">
                <a:solidFill>
                  <a:prstClr val="black"/>
                </a:solidFill>
                <a:latin typeface="Arial"/>
                <a:ea typeface="Times New Roman"/>
                <a:cs typeface="Times New Roman"/>
              </a:rPr>
              <a:t>Microsoft Visual Studio </a:t>
            </a:r>
            <a:r>
              <a:rPr lang="en-US" sz="1000" dirty="0">
                <a:solidFill>
                  <a:prstClr val="black"/>
                </a:solidFill>
                <a:latin typeface="Arial"/>
                <a:ea typeface="Times New Roman"/>
                <a:cs typeface="Segoe UI"/>
              </a:rPr>
              <a:t>icon. </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In the </a:t>
            </a:r>
            <a:r>
              <a:rPr lang="en-US" sz="1000" b="1" dirty="0" err="1">
                <a:solidFill>
                  <a:prstClr val="black"/>
                </a:solidFill>
                <a:latin typeface="Arial"/>
                <a:ea typeface="Times New Roman"/>
                <a:cs typeface="Times New Roman"/>
              </a:rPr>
              <a:t>PhotoSharingSample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in the Solution Explorer pane, expand </a:t>
            </a:r>
            <a:r>
              <a:rPr lang="en-US" sz="1000" b="1" dirty="0" err="1">
                <a:solidFill>
                  <a:prstClr val="black"/>
                </a:solidFill>
                <a:latin typeface="Arial"/>
                <a:ea typeface="Times New Roman"/>
                <a:cs typeface="Times New Roman"/>
              </a:rPr>
              <a:t>App_Start</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RouteConfig.cs</a:t>
            </a:r>
            <a:r>
              <a:rPr lang="en-US" sz="1000" dirty="0">
                <a:solidFill>
                  <a:prstClr val="black"/>
                </a:solidFill>
                <a:latin typeface="Arial"/>
                <a:ea typeface="Times New Roman"/>
                <a:cs typeface="Segoe UI"/>
              </a:rPr>
              <a:t>.</a:t>
            </a:r>
            <a:r>
              <a:rPr lang="en-US" sz="1000" b="1" dirty="0">
                <a:solidFill>
                  <a:prstClr val="black"/>
                </a:solidFill>
                <a:latin typeface="Arial"/>
                <a:ea typeface="Times New Roman"/>
                <a:cs typeface="Times New Roman"/>
              </a:rPr>
              <a:t> </a:t>
            </a:r>
            <a:endParaRPr lang="en-US" sz="1000"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RouteConfig.cs</a:t>
            </a:r>
            <a:r>
              <a:rPr lang="en-US" sz="1000" dirty="0">
                <a:solidFill>
                  <a:prstClr val="black"/>
                </a:solidFill>
                <a:latin typeface="Arial"/>
                <a:ea typeface="Times New Roman"/>
                <a:cs typeface="Segoe UI"/>
              </a:rPr>
              <a:t> code window, locate the following code. </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routes.MapRoute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name: "Default",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url</a:t>
            </a:r>
            <a:r>
              <a:rPr lang="en-US" sz="1000" dirty="0">
                <a:solidFill>
                  <a:prstClr val="black"/>
                </a:solidFill>
                <a:latin typeface="Arial"/>
                <a:ea typeface="Times New Roman"/>
                <a:cs typeface="Times New Roman"/>
              </a:rPr>
              <a:t>: “{controller}/{action}/{id}",</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This code block represents the default route that forwards requests to the specified controller.</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On the taskbar, click the </a:t>
            </a:r>
            <a:r>
              <a:rPr lang="en-US" sz="1000" b="1" dirty="0">
                <a:solidFill>
                  <a:prstClr val="black"/>
                </a:solidFill>
                <a:latin typeface="Arial"/>
                <a:ea typeface="Times New Roman"/>
                <a:cs typeface="Times New Roman"/>
              </a:rPr>
              <a:t>Internet Explorer </a:t>
            </a:r>
            <a:r>
              <a:rPr lang="en-US" sz="1000" dirty="0">
                <a:solidFill>
                  <a:prstClr val="black"/>
                </a:solidFill>
                <a:latin typeface="Arial"/>
                <a:ea typeface="Times New Roman"/>
                <a:cs typeface="Segoe UI"/>
              </a:rPr>
              <a:t>icon.</a:t>
            </a: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In the Address bar of the Windows Internet Explorer window, type the URL </a:t>
            </a:r>
            <a:r>
              <a:rPr lang="en-US" sz="1000" b="1" dirty="0">
                <a:solidFill>
                  <a:prstClr val="black"/>
                </a:solidFill>
                <a:latin typeface="Arial"/>
                <a:ea typeface="Times New Roman"/>
                <a:cs typeface="Times New Roman"/>
              </a:rPr>
              <a:t>http://localhost:</a:t>
            </a:r>
            <a:r>
              <a:rPr lang="en-US" sz="1000" i="1" dirty="0">
                <a:solidFill>
                  <a:prstClr val="black"/>
                </a:solidFill>
                <a:latin typeface="Arial"/>
                <a:ea typeface="Times New Roman"/>
                <a:cs typeface="Times New Roman"/>
              </a:rPr>
              <a:t>&lt;yourportnumber&gt;</a:t>
            </a:r>
            <a:r>
              <a:rPr lang="en-US" sz="1000" b="1" dirty="0">
                <a:solidFill>
                  <a:prstClr val="black"/>
                </a:solidFill>
                <a:latin typeface="Arial"/>
                <a:ea typeface="Times New Roman"/>
                <a:cs typeface="Times New Roman"/>
              </a:rPr>
              <a:t>/home/index</a:t>
            </a:r>
            <a:r>
              <a:rPr lang="en-US" sz="1000" dirty="0">
                <a:solidFill>
                  <a:prstClr val="black"/>
                </a:solidFill>
                <a:latin typeface="Arial"/>
                <a:ea typeface="Times New Roman"/>
                <a:cs typeface="Segoe UI"/>
              </a:rPr>
              <a:t>, and then click the </a:t>
            </a:r>
            <a:r>
              <a:rPr lang="en-US" sz="1000" b="1" dirty="0">
                <a:solidFill>
                  <a:prstClr val="black"/>
                </a:solidFill>
                <a:latin typeface="Arial"/>
                <a:ea typeface="Times New Roman"/>
                <a:cs typeface="Times New Roman"/>
              </a:rPr>
              <a:t>Go to</a:t>
            </a:r>
            <a:r>
              <a:rPr lang="en-US" sz="1000" dirty="0">
                <a:solidFill>
                  <a:prstClr val="black"/>
                </a:solidFill>
                <a:latin typeface="Arial"/>
                <a:ea typeface="Times New Roman"/>
                <a:cs typeface="Segoe UI"/>
              </a:rPr>
              <a:t> button.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browser window displays the Home page of the </a:t>
            </a:r>
            <a:r>
              <a:rPr lang="en-US" sz="1000" b="1" dirty="0">
                <a:solidFill>
                  <a:prstClr val="black"/>
                </a:solidFill>
                <a:latin typeface="Arial"/>
                <a:ea typeface="Calibri"/>
                <a:cs typeface="Times New Roman"/>
              </a:rPr>
              <a:t>http://localhost:</a:t>
            </a:r>
            <a:r>
              <a:rPr lang="en-US" sz="1000" i="1" dirty="0">
                <a:solidFill>
                  <a:prstClr val="black"/>
                </a:solidFill>
                <a:latin typeface="Arial"/>
                <a:ea typeface="Calibri"/>
                <a:cs typeface="Times New Roman"/>
              </a:rPr>
              <a:t>&lt;yourportnumber&gt;</a:t>
            </a:r>
            <a:r>
              <a:rPr lang="en-US" sz="1000" b="1" dirty="0">
                <a:solidFill>
                  <a:prstClr val="black"/>
                </a:solidFill>
                <a:latin typeface="Arial"/>
                <a:ea typeface="Calibri"/>
                <a:cs typeface="Times New Roman"/>
              </a:rPr>
              <a:t>/home/index</a:t>
            </a:r>
            <a:r>
              <a:rPr lang="en-US" sz="1000" dirty="0">
                <a:solidFill>
                  <a:prstClr val="black"/>
                </a:solidFill>
                <a:latin typeface="Arial"/>
                <a:ea typeface="Calibri"/>
                <a:cs typeface="Times New Roman"/>
              </a:rPr>
              <a:t> web application.</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On the taskbar, click the </a:t>
            </a:r>
            <a:r>
              <a:rPr lang="en-US" sz="1000" b="1" dirty="0">
                <a:solidFill>
                  <a:prstClr val="black"/>
                </a:solidFill>
                <a:latin typeface="Arial"/>
                <a:ea typeface="Times New Roman"/>
                <a:cs typeface="Times New Roman"/>
              </a:rPr>
              <a:t>Microsoft Visual Studio </a:t>
            </a:r>
            <a:r>
              <a:rPr lang="en-US" sz="1000" dirty="0">
                <a:solidFill>
                  <a:prstClr val="black"/>
                </a:solidFill>
                <a:latin typeface="Arial"/>
                <a:ea typeface="Times New Roman"/>
                <a:cs typeface="Segoe UI"/>
              </a:rPr>
              <a:t>icon.</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In the </a:t>
            </a:r>
            <a:r>
              <a:rPr lang="en-US" sz="1000" b="1" dirty="0" err="1">
                <a:solidFill>
                  <a:prstClr val="black"/>
                </a:solidFill>
                <a:latin typeface="Arial"/>
                <a:ea typeface="Times New Roman"/>
                <a:cs typeface="Times New Roman"/>
              </a:rPr>
              <a:t>PhotoSharingSample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in the Solution Explorer pane, </a:t>
            </a:r>
            <a:endParaRPr lang="en-US" dirty="0"/>
          </a:p>
        </p:txBody>
      </p:sp>
      <p:sp>
        <p:nvSpPr>
          <p:cNvPr id="4" name="Slide Number Placeholder 3"/>
          <p:cNvSpPr>
            <a:spLocks noGrp="1"/>
          </p:cNvSpPr>
          <p:nvPr>
            <p:ph type="sldNum" sz="quarter" idx="10"/>
          </p:nvPr>
        </p:nvSpPr>
        <p:spPr/>
        <p:txBody>
          <a:bodyPr/>
          <a:lstStyle/>
          <a:p>
            <a:fld id="{26273889-9285-4595-979B-B19137D4C574}"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6273889-9285-4595-979B-B19137D4C574}"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1676400"/>
            <a:ext cx="6153911" cy="7050024"/>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Models</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Photo.cs</a:t>
            </a:r>
            <a:r>
              <a:rPr lang="en-US" sz="1000" dirty="0">
                <a:solidFill>
                  <a:prstClr val="black"/>
                </a:solidFill>
                <a:latin typeface="Arial"/>
                <a:ea typeface="Times New Roman"/>
                <a:cs typeface="Segoe UI"/>
              </a:rPr>
              <a:t>.</a:t>
            </a: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Photo.cs</a:t>
            </a:r>
            <a:r>
              <a:rPr lang="en-US" sz="1000" dirty="0">
                <a:solidFill>
                  <a:prstClr val="black"/>
                </a:solidFill>
                <a:latin typeface="Arial"/>
                <a:ea typeface="Times New Roman"/>
                <a:cs typeface="Segoe UI"/>
              </a:rPr>
              <a:t> code window, locate the following code.</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[Required] </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public string Title { get; set;}</a:t>
            </a:r>
          </a:p>
          <a:p>
            <a:pPr marL="228600" lvl="0" indent="-228600">
              <a:lnSpc>
                <a:spcPct val="115000"/>
              </a:lnSpc>
              <a:spcAft>
                <a:spcPts val="995"/>
              </a:spcAft>
            </a:pPr>
            <a:r>
              <a:rPr lang="en-US" sz="1000" b="1" dirty="0">
                <a:solidFill>
                  <a:prstClr val="black"/>
                </a:solidFill>
                <a:latin typeface="Arial"/>
                <a:ea typeface="Calibri"/>
                <a:cs typeface="Times New Roman"/>
              </a:rPr>
              <a:t>Note: </a:t>
            </a:r>
            <a:r>
              <a:rPr lang="en-US" sz="1000" dirty="0">
                <a:solidFill>
                  <a:srgbClr val="000000"/>
                </a:solidFill>
                <a:latin typeface="Arial"/>
                <a:ea typeface="Calibri"/>
                <a:cs typeface="Segoe UI"/>
              </a:rPr>
              <a:t>This code block represents the </a:t>
            </a:r>
            <a:r>
              <a:rPr lang="en-US" sz="1000" b="1" dirty="0">
                <a:solidFill>
                  <a:prstClr val="black"/>
                </a:solidFill>
                <a:latin typeface="Arial"/>
                <a:ea typeface="Calibri"/>
                <a:cs typeface="Times New Roman"/>
              </a:rPr>
              <a:t>Title</a:t>
            </a:r>
            <a:r>
              <a:rPr lang="en-US" sz="1000" dirty="0">
                <a:solidFill>
                  <a:srgbClr val="000000"/>
                </a:solidFill>
                <a:latin typeface="Arial"/>
                <a:ea typeface="Calibri"/>
                <a:cs typeface="Segoe UI"/>
              </a:rPr>
              <a:t> property for a photo stored in the application.</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17. In </a:t>
            </a:r>
            <a:r>
              <a:rPr lang="en-US" sz="1000" dirty="0">
                <a:solidFill>
                  <a:prstClr val="black"/>
                </a:solidFill>
                <a:latin typeface="Arial"/>
                <a:ea typeface="Times New Roman"/>
                <a:cs typeface="Segoe UI"/>
              </a:rPr>
              <a:t>the Solution Explorer pane, under Controllers, click </a:t>
            </a:r>
            <a:r>
              <a:rPr lang="en-US" sz="1000" b="1" dirty="0" err="1">
                <a:solidFill>
                  <a:prstClr val="black"/>
                </a:solidFill>
                <a:latin typeface="Arial"/>
                <a:ea typeface="Times New Roman"/>
                <a:cs typeface="Times New Roman"/>
              </a:rPr>
              <a:t>PhotoController.cs</a:t>
            </a:r>
            <a:r>
              <a:rPr lang="en-US" sz="1000" dirty="0">
                <a:solidFill>
                  <a:prstClr val="black"/>
                </a:solidFill>
                <a:latin typeface="Arial"/>
                <a:ea typeface="Times New Roman"/>
                <a:cs typeface="Segoe UI"/>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18. In </a:t>
            </a:r>
            <a:r>
              <a:rPr lang="en-US" sz="1000" dirty="0">
                <a:solidFill>
                  <a:prstClr val="black"/>
                </a:solidFill>
                <a:latin typeface="Arial"/>
                <a:ea typeface="Times New Roman"/>
                <a:cs typeface="Segoe UI"/>
              </a:rPr>
              <a:t>the </a:t>
            </a:r>
            <a:r>
              <a:rPr lang="en-US" sz="1000" dirty="0" err="1">
                <a:solidFill>
                  <a:prstClr val="black"/>
                </a:solidFill>
                <a:latin typeface="Arial"/>
                <a:ea typeface="Times New Roman"/>
                <a:cs typeface="Segoe UI"/>
              </a:rPr>
              <a:t>PhotoController.cs</a:t>
            </a:r>
            <a:r>
              <a:rPr lang="en-US" sz="1000" dirty="0">
                <a:solidFill>
                  <a:prstClr val="black"/>
                </a:solidFill>
                <a:latin typeface="Arial"/>
                <a:ea typeface="Times New Roman"/>
                <a:cs typeface="Segoe UI"/>
              </a:rPr>
              <a:t> code window, locate the following code. </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public class </a:t>
            </a:r>
            <a:r>
              <a:rPr lang="en-US" sz="1000" dirty="0" err="1">
                <a:solidFill>
                  <a:prstClr val="black"/>
                </a:solidFill>
                <a:latin typeface="Arial"/>
                <a:ea typeface="Times New Roman"/>
                <a:cs typeface="Times New Roman"/>
              </a:rPr>
              <a:t>PhotoController</a:t>
            </a:r>
            <a:r>
              <a:rPr lang="en-US" sz="1000" dirty="0">
                <a:solidFill>
                  <a:prstClr val="black"/>
                </a:solidFill>
                <a:latin typeface="Arial"/>
                <a:ea typeface="Times New Roman"/>
                <a:cs typeface="Times New Roman"/>
              </a:rPr>
              <a:t> : Controller</a:t>
            </a:r>
          </a:p>
          <a:p>
            <a:pPr marL="228600" lvl="0" indent="-228600">
              <a:lnSpc>
                <a:spcPct val="115000"/>
              </a:lnSpc>
              <a:spcAft>
                <a:spcPts val="995"/>
              </a:spcAft>
            </a:pPr>
            <a:r>
              <a:rPr lang="en-US" sz="1000" b="1" dirty="0">
                <a:solidFill>
                  <a:prstClr val="black"/>
                </a:solidFill>
                <a:latin typeface="Arial"/>
                <a:ea typeface="Calibri"/>
                <a:cs typeface="Times New Roman"/>
              </a:rPr>
              <a:t>Note: </a:t>
            </a:r>
            <a:r>
              <a:rPr lang="en-US" sz="1000" dirty="0">
                <a:solidFill>
                  <a:srgbClr val="000000"/>
                </a:solidFill>
                <a:latin typeface="Arial"/>
                <a:ea typeface="Calibri"/>
                <a:cs typeface="Segoe UI"/>
              </a:rPr>
              <a:t>This code block represents that the </a:t>
            </a:r>
            <a:r>
              <a:rPr lang="en-US" sz="1000" b="1" dirty="0" err="1">
                <a:solidFill>
                  <a:prstClr val="black"/>
                </a:solidFill>
                <a:latin typeface="Arial"/>
                <a:ea typeface="Calibri"/>
                <a:cs typeface="Times New Roman"/>
              </a:rPr>
              <a:t>PhotoController</a:t>
            </a:r>
            <a:r>
              <a:rPr lang="en-US" sz="1000" dirty="0">
                <a:solidFill>
                  <a:prstClr val="black"/>
                </a:solidFill>
                <a:latin typeface="Arial"/>
                <a:ea typeface="Calibri"/>
                <a:cs typeface="Times New Roman"/>
              </a:rPr>
              <a:t> class inherits the </a:t>
            </a:r>
            <a:r>
              <a:rPr lang="en-US" sz="1000" dirty="0" err="1">
                <a:solidFill>
                  <a:prstClr val="black"/>
                </a:solidFill>
                <a:latin typeface="Arial"/>
                <a:ea typeface="Calibri"/>
                <a:cs typeface="Times New Roman"/>
              </a:rPr>
              <a:t>System.Web.MVC.Controller</a:t>
            </a:r>
            <a:r>
              <a:rPr lang="en-US" sz="1000" dirty="0">
                <a:solidFill>
                  <a:prstClr val="black"/>
                </a:solidFill>
                <a:latin typeface="Arial"/>
                <a:ea typeface="Calibri"/>
                <a:cs typeface="Times New Roman"/>
              </a:rPr>
              <a:t> base class.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19.</a:t>
            </a:r>
            <a:r>
              <a:rPr lang="en-US" sz="1000" baseline="0" dirty="0" smtClean="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In </a:t>
            </a:r>
            <a:r>
              <a:rPr lang="en-US" sz="1000" dirty="0" err="1">
                <a:solidFill>
                  <a:prstClr val="black"/>
                </a:solidFill>
                <a:latin typeface="Arial"/>
                <a:ea typeface="Times New Roman"/>
                <a:cs typeface="Segoe UI"/>
              </a:rPr>
              <a:t>thePhotoController.cs</a:t>
            </a:r>
            <a:r>
              <a:rPr lang="en-US" sz="1000" dirty="0">
                <a:solidFill>
                  <a:prstClr val="black"/>
                </a:solidFill>
                <a:latin typeface="Arial"/>
                <a:ea typeface="Times New Roman"/>
                <a:cs typeface="Segoe UI"/>
              </a:rPr>
              <a:t> code window, locate the following code.</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Details</a:t>
            </a:r>
          </a:p>
          <a:p>
            <a:pPr marL="685800" lvl="1" indent="-22860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id = 0)</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a:t>
            </a:r>
          </a:p>
          <a:p>
            <a:pPr marL="685800" lvl="1" indent="-22860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Photo </a:t>
            </a:r>
            <a:r>
              <a:rPr lang="en-US" sz="1000" dirty="0" err="1">
                <a:solidFill>
                  <a:prstClr val="black"/>
                </a:solidFill>
                <a:latin typeface="Arial"/>
                <a:ea typeface="Times New Roman"/>
                <a:cs typeface="Times New Roman"/>
              </a:rPr>
              <a:t>photo</a:t>
            </a:r>
            <a:r>
              <a:rPr lang="en-US" sz="1000" dirty="0">
                <a:solidFill>
                  <a:prstClr val="black"/>
                </a:solidFill>
                <a:latin typeface="Arial"/>
                <a:ea typeface="Times New Roman"/>
                <a:cs typeface="Times New Roman"/>
              </a:rPr>
              <a:t> = </a:t>
            </a:r>
            <a:r>
              <a:rPr lang="en-US" sz="1000" dirty="0" err="1">
                <a:solidFill>
                  <a:prstClr val="black"/>
                </a:solidFill>
                <a:latin typeface="Arial"/>
                <a:ea typeface="Times New Roman"/>
                <a:cs typeface="Times New Roman"/>
              </a:rPr>
              <a:t>db.Photos.Find</a:t>
            </a:r>
            <a:r>
              <a:rPr lang="en-US" sz="1000" dirty="0">
                <a:solidFill>
                  <a:prstClr val="black"/>
                </a:solidFill>
                <a:latin typeface="Arial"/>
                <a:ea typeface="Times New Roman"/>
                <a:cs typeface="Times New Roman"/>
              </a:rPr>
              <a:t>(id);</a:t>
            </a:r>
          </a:p>
          <a:p>
            <a:pPr marL="685800" lvl="1" indent="-22860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if (photo == null)</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return </a:t>
            </a:r>
            <a:r>
              <a:rPr lang="en-US" sz="1000" dirty="0" err="1">
                <a:solidFill>
                  <a:prstClr val="black"/>
                </a:solidFill>
                <a:latin typeface="Arial"/>
                <a:ea typeface="Times New Roman"/>
                <a:cs typeface="Times New Roman"/>
              </a:rPr>
              <a:t>HttpNotFound</a:t>
            </a:r>
            <a:r>
              <a:rPr lang="en-US" sz="1000" dirty="0">
                <a:solidFill>
                  <a:prstClr val="black"/>
                </a:solidFill>
                <a:latin typeface="Arial"/>
                <a:ea typeface="Times New Roman"/>
                <a:cs typeface="Times New Roman"/>
              </a:rPr>
              <a:t>();</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a:t>
            </a:r>
          </a:p>
          <a:p>
            <a:pPr marL="685800" lvl="1" indent="-228600">
              <a:lnSpc>
                <a:spcPct val="115000"/>
              </a:lnSpc>
              <a:spcBef>
                <a:spcPts val="600"/>
              </a:spcBef>
              <a:spcAft>
                <a:spcPts val="995"/>
              </a:spcAft>
            </a:pPr>
            <a:r>
              <a:rPr lang="en-US" sz="1000" dirty="0">
                <a:solidFill>
                  <a:prstClr val="black"/>
                </a:solidFill>
                <a:latin typeface="Arial"/>
                <a:ea typeface="Times New Roman"/>
                <a:cs typeface="Times New Roman"/>
              </a:rPr>
              <a:t>  return View("Details", photo);</a:t>
            </a:r>
          </a:p>
        </p:txBody>
      </p:sp>
      <p:sp>
        <p:nvSpPr>
          <p:cNvPr id="4" name="Slide Number Placeholder 3"/>
          <p:cNvSpPr>
            <a:spLocks noGrp="1"/>
          </p:cNvSpPr>
          <p:nvPr>
            <p:ph type="sldNum" sz="quarter" idx="10"/>
          </p:nvPr>
        </p:nvSpPr>
        <p:spPr/>
        <p:txBody>
          <a:bodyPr/>
          <a:lstStyle/>
          <a:p>
            <a:fld id="{26273889-9285-4595-979B-B19137D4C574}" type="slidenum">
              <a:rPr lang="en-US" smtClean="0"/>
              <a:pPr/>
              <a:t>20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code block represents the </a:t>
            </a:r>
            <a:r>
              <a:rPr lang="en-US" sz="1000" b="1" dirty="0">
                <a:solidFill>
                  <a:prstClr val="black"/>
                </a:solidFill>
                <a:latin typeface="Arial"/>
                <a:ea typeface="Calibri"/>
                <a:cs typeface="Times New Roman"/>
              </a:rPr>
              <a:t>Details</a:t>
            </a:r>
            <a:r>
              <a:rPr lang="en-US" sz="1000" dirty="0">
                <a:solidFill>
                  <a:prstClr val="black"/>
                </a:solidFill>
                <a:latin typeface="Arial"/>
                <a:ea typeface="Calibri"/>
                <a:cs typeface="Times New Roman"/>
              </a:rPr>
              <a:t> action of the Photo Controller.</a:t>
            </a:r>
          </a:p>
          <a:p>
            <a:pPr marL="342900" lvl="0" indent="-342900">
              <a:lnSpc>
                <a:spcPct val="115000"/>
              </a:lnSpc>
              <a:spcAft>
                <a:spcPts val="995"/>
              </a:spcAft>
              <a:buFont typeface="+mj-lt"/>
              <a:buAutoNum type="arabicPeriod" startAt="20"/>
            </a:pPr>
            <a:r>
              <a:rPr lang="en-US" sz="1000" dirty="0">
                <a:solidFill>
                  <a:prstClr val="black"/>
                </a:solidFill>
                <a:latin typeface="Arial"/>
                <a:ea typeface="Times New Roman"/>
                <a:cs typeface="Segoe UI"/>
              </a:rPr>
              <a:t>In the Solution Explorer pane,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Photo</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Details.cshtml</a:t>
            </a:r>
            <a:r>
              <a:rPr lang="en-US" sz="1000" dirty="0">
                <a:solidFill>
                  <a:prstClr val="black"/>
                </a:solidFill>
                <a:latin typeface="Arial"/>
                <a:ea typeface="Times New Roman"/>
                <a:cs typeface="Segoe UI"/>
              </a:rPr>
              <a:t>. </a:t>
            </a:r>
          </a:p>
          <a:p>
            <a:pPr marL="342900" lvl="0" indent="-342900">
              <a:lnSpc>
                <a:spcPct val="115000"/>
              </a:lnSpc>
              <a:spcAft>
                <a:spcPts val="995"/>
              </a:spcAft>
              <a:buFont typeface="+mj-lt"/>
              <a:buAutoNum type="arabicPeriod" startAt="20"/>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Details.cshtml</a:t>
            </a:r>
            <a:r>
              <a:rPr lang="en-US" sz="1000" dirty="0">
                <a:solidFill>
                  <a:prstClr val="black"/>
                </a:solidFill>
                <a:latin typeface="Arial"/>
                <a:ea typeface="Times New Roman"/>
                <a:cs typeface="Segoe UI"/>
              </a:rPr>
              <a:t> code window, locate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a:t>
            </a:r>
            <a:r>
              <a:rPr lang="en-US" sz="1000" dirty="0" err="1">
                <a:solidFill>
                  <a:prstClr val="black"/>
                </a:solidFill>
                <a:latin typeface="Arial"/>
                <a:ea typeface="Times New Roman"/>
                <a:cs typeface="Times New Roman"/>
              </a:rPr>
              <a:t>h2</a:t>
            </a:r>
            <a:r>
              <a:rPr lang="en-US" sz="1000" dirty="0">
                <a:solidFill>
                  <a:prstClr val="black"/>
                </a:solidFill>
                <a:latin typeface="Arial"/>
                <a:ea typeface="Times New Roman"/>
                <a:cs typeface="Times New Roman"/>
              </a:rPr>
              <a:t>&gt;"@</a:t>
            </a:r>
            <a:r>
              <a:rPr lang="en-US" sz="1000"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"&lt;/</a:t>
            </a:r>
            <a:r>
              <a:rPr lang="en-US" sz="1000" dirty="0" err="1">
                <a:solidFill>
                  <a:prstClr val="black"/>
                </a:solidFill>
                <a:latin typeface="Arial"/>
                <a:ea typeface="Times New Roman"/>
                <a:cs typeface="Times New Roman"/>
              </a:rPr>
              <a:t>h2</a:t>
            </a:r>
            <a:r>
              <a:rPr lang="en-US" sz="1000" dirty="0">
                <a:solidFill>
                  <a:prstClr val="black"/>
                </a:solidFill>
                <a:latin typeface="Arial"/>
                <a:ea typeface="Times New Roman"/>
                <a:cs typeface="Times New Roman"/>
              </a:rPr>
              <a:t>&gt;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srgbClr val="000000"/>
                </a:solidFill>
                <a:latin typeface="Arial"/>
                <a:ea typeface="Calibri"/>
                <a:cs typeface="Segoe UI"/>
              </a:rPr>
              <a:t>The Razor view engine runs this code and renders the Photo Title property that you viewed in the model.</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Segoe UI"/>
              </a:rPr>
              <a:t>On the taskbar, click the </a:t>
            </a:r>
            <a:r>
              <a:rPr lang="en-US" sz="1000" b="1" dirty="0">
                <a:solidFill>
                  <a:prstClr val="black"/>
                </a:solidFill>
                <a:latin typeface="Arial"/>
                <a:ea typeface="Times New Roman"/>
                <a:cs typeface="Times New Roman"/>
              </a:rPr>
              <a:t>Internet Explorer </a:t>
            </a:r>
            <a:r>
              <a:rPr lang="en-US" sz="1000" dirty="0">
                <a:solidFill>
                  <a:prstClr val="black"/>
                </a:solidFill>
                <a:latin typeface="Arial"/>
                <a:ea typeface="Times New Roman"/>
                <a:cs typeface="Segoe UI"/>
              </a:rPr>
              <a:t>icon. </a:t>
            </a: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Segoe UI"/>
              </a:rPr>
              <a:t>In the Address bar of the Windows Internet Explorer window, type </a:t>
            </a:r>
            <a:r>
              <a:rPr lang="en-US" sz="1000" b="1" dirty="0">
                <a:solidFill>
                  <a:prstClr val="black"/>
                </a:solidFill>
                <a:latin typeface="Arial"/>
                <a:ea typeface="Times New Roman"/>
                <a:cs typeface="Times New Roman"/>
              </a:rPr>
              <a:t>http://localhost:</a:t>
            </a:r>
            <a:r>
              <a:rPr lang="en-US" sz="1000" i="1" dirty="0">
                <a:solidFill>
                  <a:prstClr val="black"/>
                </a:solidFill>
                <a:latin typeface="Arial"/>
                <a:ea typeface="Times New Roman"/>
                <a:cs typeface="Times New Roman"/>
              </a:rPr>
              <a:t>&lt;yourportnumber&gt;</a:t>
            </a:r>
            <a:r>
              <a:rPr lang="en-US" sz="1000" b="1" dirty="0">
                <a:solidFill>
                  <a:prstClr val="black"/>
                </a:solidFill>
                <a:latin typeface="Arial"/>
                <a:ea typeface="Times New Roman"/>
                <a:cs typeface="Times New Roman"/>
              </a:rPr>
              <a:t>/photo/details/2</a:t>
            </a:r>
            <a:r>
              <a:rPr lang="en-US" sz="1000" dirty="0">
                <a:solidFill>
                  <a:prstClr val="black"/>
                </a:solidFill>
                <a:latin typeface="Arial"/>
                <a:ea typeface="Times New Roman"/>
                <a:cs typeface="Segoe UI"/>
              </a:rPr>
              <a:t>, and then click the </a:t>
            </a:r>
            <a:r>
              <a:rPr lang="en-US" sz="1000" b="1" dirty="0">
                <a:solidFill>
                  <a:prstClr val="black"/>
                </a:solidFill>
                <a:latin typeface="Arial"/>
                <a:ea typeface="Times New Roman"/>
                <a:cs typeface="Times New Roman"/>
              </a:rPr>
              <a:t>Go to</a:t>
            </a:r>
            <a:r>
              <a:rPr lang="en-US" sz="1000" dirty="0">
                <a:solidFill>
                  <a:prstClr val="black"/>
                </a:solidFill>
                <a:latin typeface="Arial"/>
                <a:ea typeface="Times New Roman"/>
                <a:cs typeface="Segoe UI"/>
              </a:rPr>
              <a:t> button.</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srgbClr val="000000"/>
                </a:solidFill>
                <a:latin typeface="Arial"/>
                <a:ea typeface="Calibri"/>
                <a:cs typeface="Segoe UI"/>
              </a:rPr>
              <a:t>The photo with ID 2 is displayed in the browser window. Note that the title of the photo is rendered at the top.</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24"/>
            </a:pPr>
            <a:r>
              <a:rPr lang="en-US" sz="1000" dirty="0">
                <a:solidFill>
                  <a:srgbClr val="000000"/>
                </a:solidFill>
                <a:latin typeface="Arial"/>
                <a:ea typeface="Times New Roman"/>
                <a:cs typeface="Segoe UI"/>
              </a:rPr>
              <a:t>In the Windows Internet Explorer window, click the </a:t>
            </a:r>
            <a:r>
              <a:rPr lang="en-US" sz="1000" b="1" dirty="0">
                <a:solidFill>
                  <a:srgbClr val="000000"/>
                </a:solidFill>
                <a:latin typeface="Arial"/>
                <a:ea typeface="Times New Roman"/>
                <a:cs typeface="Times New Roman"/>
              </a:rPr>
              <a:t>Close</a:t>
            </a:r>
            <a:r>
              <a:rPr lang="en-US" sz="1000" dirty="0">
                <a:solidFill>
                  <a:srgbClr val="000000"/>
                </a:solidFill>
                <a:latin typeface="Arial"/>
                <a:ea typeface="Times New Roman"/>
                <a:cs typeface="Segoe UI"/>
              </a:rPr>
              <a:t> button. </a:t>
            </a:r>
          </a:p>
          <a:p>
            <a:pPr marL="342900" lvl="0" indent="-342900">
              <a:lnSpc>
                <a:spcPct val="115000"/>
              </a:lnSpc>
              <a:spcAft>
                <a:spcPts val="995"/>
              </a:spcAft>
              <a:buFont typeface="+mj-lt"/>
              <a:buAutoNum type="arabicPeriod" startAt="24"/>
            </a:pPr>
            <a:r>
              <a:rPr lang="en-US" sz="1000" dirty="0">
                <a:solidFill>
                  <a:srgbClr val="000000"/>
                </a:solidFill>
                <a:latin typeface="Arial"/>
                <a:ea typeface="Times New Roman"/>
                <a:cs typeface="Segoe UI"/>
              </a:rPr>
              <a:t>In the </a:t>
            </a:r>
            <a:r>
              <a:rPr lang="en-US" sz="1000" b="1" dirty="0" err="1">
                <a:solidFill>
                  <a:srgbClr val="000000"/>
                </a:solidFill>
                <a:latin typeface="Arial"/>
                <a:ea typeface="Times New Roman"/>
                <a:cs typeface="Times New Roman"/>
              </a:rPr>
              <a:t>PhotoSharingSample</a:t>
            </a:r>
            <a:r>
              <a:rPr lang="en-US" sz="1000" b="1" dirty="0">
                <a:solidFill>
                  <a:srgbClr val="000000"/>
                </a:solidFill>
                <a:latin typeface="Arial"/>
                <a:ea typeface="Times New Roman"/>
                <a:cs typeface="Times New Roman"/>
              </a:rPr>
              <a:t> (Running) – Microsoft Visual Studio </a:t>
            </a:r>
            <a:r>
              <a:rPr lang="en-US" sz="1000" dirty="0">
                <a:solidFill>
                  <a:srgbClr val="000000"/>
                </a:solidFill>
                <a:latin typeface="Arial"/>
                <a:ea typeface="Times New Roman"/>
                <a:cs typeface="Segoe UI"/>
              </a:rPr>
              <a:t>window, click the </a:t>
            </a:r>
            <a:r>
              <a:rPr lang="en-US" sz="1000" b="1" dirty="0">
                <a:solidFill>
                  <a:srgbClr val="000000"/>
                </a:solidFill>
                <a:latin typeface="Arial"/>
                <a:ea typeface="Times New Roman"/>
                <a:cs typeface="Times New Roman"/>
              </a:rPr>
              <a:t>Close</a:t>
            </a:r>
            <a:r>
              <a:rPr lang="en-US" sz="1000" dirty="0">
                <a:solidFill>
                  <a:srgbClr val="000000"/>
                </a:solidFill>
                <a:latin typeface="Arial"/>
                <a:ea typeface="Times New Roman"/>
                <a:cs typeface="Segoe UI"/>
              </a:rPr>
              <a:t> button.</a:t>
            </a:r>
            <a:endParaRPr lang="en-US" dirty="0"/>
          </a:p>
        </p:txBody>
      </p:sp>
      <p:sp>
        <p:nvSpPr>
          <p:cNvPr id="4" name="Slide Number Placeholder 3"/>
          <p:cNvSpPr>
            <a:spLocks noGrp="1"/>
          </p:cNvSpPr>
          <p:nvPr>
            <p:ph type="sldNum" sz="quarter" idx="10"/>
          </p:nvPr>
        </p:nvSpPr>
        <p:spPr/>
        <p:txBody>
          <a:bodyPr/>
          <a:lstStyle/>
          <a:p>
            <a:fld id="{26273889-9285-4595-979B-B19137D4C574}" type="slidenum">
              <a:rPr lang="en-US" smtClean="0"/>
              <a:pPr/>
              <a:t>21</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smtClean="0">
                <a:solidFill>
                  <a:srgbClr val="000000"/>
                </a:solidFill>
                <a:latin typeface="Arial"/>
                <a:ea typeface="Times New Roman"/>
                <a:cs typeface="Times New Roman"/>
              </a:rPr>
              <a:t>Students will learn more about Web APIs in Module 14.</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want to encourage developers to re-use data from your website in </a:t>
            </a:r>
            <a:r>
              <a:rPr lang="en-US" sz="1000" dirty="0" err="1">
                <a:latin typeface="Arial"/>
                <a:ea typeface="Calibri"/>
                <a:cs typeface="Times New Roman"/>
              </a:rPr>
              <a:t>mashups</a:t>
            </a:r>
            <a:r>
              <a:rPr lang="en-US" sz="1000" dirty="0">
                <a:latin typeface="Arial"/>
                <a:ea typeface="Calibri"/>
                <a:cs typeface="Times New Roman"/>
              </a:rPr>
              <a:t> with Bing Maps. Which of the new features of MVC 4 would you use to make this possible?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could create a Web API in MVC 4 to enable this sharing of data.</a:t>
            </a:r>
          </a:p>
        </p:txBody>
      </p:sp>
      <p:sp>
        <p:nvSpPr>
          <p:cNvPr id="4" name="Slide Number Placeholder 3"/>
          <p:cNvSpPr>
            <a:spLocks noGrp="1"/>
          </p:cNvSpPr>
          <p:nvPr>
            <p:ph type="sldNum" sz="quarter" idx="10"/>
          </p:nvPr>
        </p:nvSpPr>
        <p:spPr/>
        <p:txBody>
          <a:bodyPr/>
          <a:lstStyle/>
          <a:p>
            <a:fld id="{26273889-9285-4595-979B-B19137D4C574}"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smtClean="0">
                <a:latin typeface="Arial"/>
                <a:ea typeface="Times New Roman"/>
                <a:cs typeface="Times New Roman"/>
              </a:rPr>
              <a:t>This lab is intended to show the students two things: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 photo sharing application similar to the one they will build throughout the course. They will examine the functionality of this application from a user perspective, but not dissect the code. This illustrates the kind of website that can be rapidly constructed in </a:t>
            </a:r>
            <a:r>
              <a:rPr lang="en-US" sz="1000" dirty="0" err="1" smtClean="0">
                <a:latin typeface="Arial"/>
                <a:ea typeface="Times New Roman"/>
                <a:cs typeface="Times New Roman"/>
              </a:rPr>
              <a:t>MVC</a:t>
            </a:r>
            <a:r>
              <a:rPr lang="en-US" sz="1000" dirty="0" smtClean="0">
                <a:latin typeface="Arial"/>
                <a:ea typeface="Times New Roman"/>
                <a:cs typeface="Times New Roman"/>
              </a:rPr>
              <a:t>.</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The differences and similarities between Web Pages, Web Forms, and </a:t>
            </a:r>
            <a:r>
              <a:rPr lang="en-US" sz="1000" dirty="0" err="1" smtClean="0">
                <a:latin typeface="Arial"/>
                <a:ea typeface="Times New Roman"/>
                <a:cs typeface="Times New Roman"/>
              </a:rPr>
              <a:t>MVC</a:t>
            </a:r>
            <a:r>
              <a:rPr lang="en-US" sz="1000" dirty="0" smtClean="0">
                <a:latin typeface="Arial"/>
                <a:ea typeface="Times New Roman"/>
                <a:cs typeface="Times New Roman"/>
              </a:rPr>
              <a:t> web applications. In Exercises 2–4, students will create new websites by using each of these programming models. They will add a very simple page, and examine and note how database connections are made, and how a consistent user interface is constructed. Use the discussion questions at the end of the lab to compare the information that students find out. </a:t>
            </a:r>
          </a:p>
          <a:p>
            <a:pPr>
              <a:lnSpc>
                <a:spcPct val="115000"/>
              </a:lnSpc>
              <a:spcAft>
                <a:spcPts val="1000"/>
              </a:spcAft>
            </a:pPr>
            <a:r>
              <a:rPr lang="en-US" sz="1000" dirty="0">
                <a:latin typeface="Arial"/>
                <a:ea typeface="Calibri"/>
                <a:cs typeface="Times New Roman"/>
              </a:rPr>
              <a:t>This lab is also an opportunity for you to assess each student’s skill level and experience with ASP.NET applications. Some students may have extensive experience with Web Forms or Web Pages. These students may find Exercises 2 or 3 trivial. Encourage such students to investigate further as time allows. Other students may have no ASP.NET experience. The lab steps are designed for such students.</a:t>
            </a:r>
          </a:p>
          <a:p>
            <a:pPr>
              <a:lnSpc>
                <a:spcPct val="115000"/>
              </a:lnSpc>
              <a:spcAft>
                <a:spcPts val="1000"/>
              </a:spcAft>
            </a:pPr>
            <a:r>
              <a:rPr lang="en-US" sz="1000" dirty="0">
                <a:latin typeface="Arial"/>
                <a:ea typeface="Calibri"/>
                <a:cs typeface="Times New Roman"/>
              </a:rPr>
              <a:t>Exercise 1: Exploring a Photo Sharing Application</a:t>
            </a:r>
          </a:p>
          <a:p>
            <a:pPr>
              <a:lnSpc>
                <a:spcPct val="115000"/>
              </a:lnSpc>
              <a:spcAft>
                <a:spcPts val="1000"/>
              </a:spcAft>
            </a:pPr>
            <a:r>
              <a:rPr lang="en-US" sz="1000" dirty="0">
                <a:latin typeface="Arial"/>
                <a:ea typeface="Calibri"/>
                <a:cs typeface="Times New Roman"/>
              </a:rPr>
              <a:t>In this exercise, you will begin by examining the photo sharing application.</a:t>
            </a:r>
          </a:p>
          <a:p>
            <a:pPr>
              <a:lnSpc>
                <a:spcPct val="115000"/>
              </a:lnSpc>
              <a:spcAft>
                <a:spcPts val="1000"/>
              </a:spcAft>
            </a:pPr>
            <a:r>
              <a:rPr lang="en-US" sz="1000" dirty="0" smtClean="0">
                <a:solidFill>
                  <a:srgbClr val="000000"/>
                </a:solidFill>
                <a:latin typeface="Arial"/>
                <a:ea typeface="Times New Roman"/>
                <a:cs typeface="Times New Roman"/>
              </a:rPr>
              <a:t>Instructor Note: In this exercise, students examine a Photo Sharing application to see the kind of functionality they will build in later labs. They do not write any code. </a:t>
            </a:r>
            <a:r>
              <a:rPr lang="en-US" sz="1000" dirty="0" smtClean="0">
                <a:latin typeface="Arial"/>
                <a:ea typeface="Times New Roman"/>
                <a:cs typeface="Times New Roman"/>
              </a:rPr>
              <a:t>The Adventure Works Photo Sharing application will not be functional until the end of Lab 5. Part of the purpose of this exercise is to show students, at an early stage, a completed </a:t>
            </a:r>
            <a:r>
              <a:rPr lang="en-US" sz="1000" dirty="0" err="1" smtClean="0">
                <a:latin typeface="Arial"/>
                <a:ea typeface="Times New Roman"/>
                <a:cs typeface="Times New Roman"/>
              </a:rPr>
              <a:t>MVC</a:t>
            </a:r>
            <a:r>
              <a:rPr lang="en-US" sz="1000" dirty="0" smtClean="0">
                <a:latin typeface="Arial"/>
                <a:ea typeface="Times New Roman"/>
                <a:cs typeface="Times New Roman"/>
              </a:rPr>
              <a:t> application, which they will work towards. </a:t>
            </a:r>
          </a:p>
          <a:p>
            <a:pPr>
              <a:lnSpc>
                <a:spcPct val="115000"/>
              </a:lnSpc>
              <a:spcAft>
                <a:spcPts val="1000"/>
              </a:spcAft>
            </a:pPr>
            <a:r>
              <a:rPr lang="en-US" sz="1000" dirty="0">
                <a:latin typeface="Arial"/>
                <a:ea typeface="Calibri"/>
                <a:cs typeface="Times New Roman"/>
              </a:rPr>
              <a:t>Exercise 2: Exploring a Web Pages Application</a:t>
            </a:r>
          </a:p>
          <a:p>
            <a:pPr>
              <a:lnSpc>
                <a:spcPct val="115000"/>
              </a:lnSpc>
              <a:spcAft>
                <a:spcPts val="1000"/>
              </a:spcAft>
            </a:pPr>
            <a:r>
              <a:rPr lang="en-US" sz="1000" dirty="0">
                <a:latin typeface="Arial"/>
                <a:ea typeface="Calibri"/>
                <a:cs typeface="Times New Roman"/>
              </a:rPr>
              <a:t>In this exercise, you will create a simple Web Pages application and explore its structure. </a:t>
            </a:r>
          </a:p>
          <a:p>
            <a:pPr>
              <a:lnSpc>
                <a:spcPct val="115000"/>
              </a:lnSpc>
              <a:spcAft>
                <a:spcPts val="1000"/>
              </a:spcAft>
            </a:pPr>
            <a:r>
              <a:rPr lang="en-US" sz="1000" dirty="0" smtClean="0">
                <a:latin typeface="Arial"/>
                <a:ea typeface="Times New Roman"/>
                <a:cs typeface="Times New Roman"/>
              </a:rPr>
              <a:t>Instructor Note: In this exercise, students explore the Web Pages programming model, note how the user interface is constructed, and complete a very simple new page. Similar tasks will be completed for Web Forms and </a:t>
            </a:r>
            <a:r>
              <a:rPr lang="en-US" sz="1000" dirty="0" err="1" smtClean="0">
                <a:latin typeface="Arial"/>
                <a:ea typeface="Times New Roman"/>
                <a:cs typeface="Times New Roman"/>
              </a:rPr>
              <a:t>MVC</a:t>
            </a:r>
            <a:r>
              <a:rPr lang="en-US" sz="1000" dirty="0" smtClean="0">
                <a:latin typeface="Arial"/>
                <a:ea typeface="Times New Roman"/>
                <a:cs typeface="Times New Roman"/>
              </a:rPr>
              <a:t> in Exercises 3 and 4. Ensure that students note down what they find out in these exercises. This information will enable a good comparison between the programming models and will be used in the discussion questions at the end of the lab.</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dirty="0" smtClean="0">
                <a:latin typeface="Arial"/>
                <a:ea typeface="Calibri"/>
                <a:cs typeface="Times New Roman"/>
              </a:rPr>
              <a:t>Exercise 3: Exploring a Web Forms Application</a:t>
            </a:r>
          </a:p>
          <a:p>
            <a:pPr lvl="0">
              <a:lnSpc>
                <a:spcPct val="115000"/>
              </a:lnSpc>
              <a:spcAft>
                <a:spcPts val="1000"/>
              </a:spcAft>
            </a:pPr>
            <a:r>
              <a:rPr lang="en-US" sz="1000" dirty="0" smtClean="0">
                <a:solidFill>
                  <a:prstClr val="black"/>
                </a:solidFill>
                <a:latin typeface="Arial"/>
                <a:ea typeface="Calibri"/>
                <a:cs typeface="Times New Roman"/>
              </a:rPr>
              <a:t>In </a:t>
            </a:r>
            <a:r>
              <a:rPr lang="en-US" sz="1000" dirty="0">
                <a:solidFill>
                  <a:prstClr val="black"/>
                </a:solidFill>
                <a:latin typeface="Arial"/>
                <a:ea typeface="Calibri"/>
                <a:cs typeface="Times New Roman"/>
              </a:rPr>
              <a:t>this exercise, you will create a simple Web Forms application and explore its structure.</a:t>
            </a:r>
          </a:p>
          <a:p>
            <a:pPr lvl="0">
              <a:lnSpc>
                <a:spcPct val="115000"/>
              </a:lnSpc>
              <a:spcAft>
                <a:spcPts val="1000"/>
              </a:spcAft>
            </a:pPr>
            <a:r>
              <a:rPr lang="en-US" sz="1000" dirty="0">
                <a:solidFill>
                  <a:srgbClr val="000000"/>
                </a:solidFill>
                <a:latin typeface="Arial"/>
                <a:ea typeface="Calibri"/>
                <a:cs typeface="Times New Roman"/>
              </a:rPr>
              <a:t>Instructor Note: In this exercise, students explore the Web Forms programming model, note how the user interface is constructed, and complete a very simple new page. Similar tasks will be completed for </a:t>
            </a:r>
            <a:r>
              <a:rPr lang="en-US" sz="1000" dirty="0" err="1">
                <a:solidFill>
                  <a:srgbClr val="000000"/>
                </a:solidFill>
                <a:latin typeface="Arial"/>
                <a:ea typeface="Calibri"/>
                <a:cs typeface="Times New Roman"/>
              </a:rPr>
              <a:t>MVC</a:t>
            </a:r>
            <a:r>
              <a:rPr lang="en-US" sz="1000" dirty="0">
                <a:solidFill>
                  <a:srgbClr val="000000"/>
                </a:solidFill>
                <a:latin typeface="Arial"/>
                <a:ea typeface="Calibri"/>
                <a:cs typeface="Times New Roman"/>
              </a:rPr>
              <a:t> in Exercise 4. Ensure that students note down what they find out in these exercises. This information will enable a good comparison between the programming models and will be used in the discussion questions at the end of the lab</a:t>
            </a:r>
            <a:r>
              <a:rPr lang="en-US" sz="1000" dirty="0" smtClean="0">
                <a:solidFill>
                  <a:srgbClr val="000000"/>
                </a:solidFill>
                <a:latin typeface="Arial"/>
                <a:ea typeface="Calibri"/>
                <a:cs typeface="Times New Roman"/>
              </a:rPr>
              <a:t>.</a:t>
            </a:r>
          </a:p>
          <a:p>
            <a:pPr lvl="0">
              <a:lnSpc>
                <a:spcPct val="115000"/>
              </a:lnSpc>
              <a:spcAft>
                <a:spcPts val="1000"/>
              </a:spcAft>
            </a:pPr>
            <a:r>
              <a:rPr lang="en-US" sz="1000" dirty="0" smtClean="0">
                <a:solidFill>
                  <a:srgbClr val="000000"/>
                </a:solidFill>
                <a:latin typeface="Arial"/>
                <a:ea typeface="Calibri"/>
                <a:cs typeface="Times New Roman"/>
              </a:rPr>
              <a:t>Exercise </a:t>
            </a:r>
            <a:r>
              <a:rPr lang="en-US" sz="1000" dirty="0">
                <a:solidFill>
                  <a:srgbClr val="000000"/>
                </a:solidFill>
                <a:latin typeface="Arial"/>
                <a:ea typeface="Calibri"/>
                <a:cs typeface="Times New Roman"/>
              </a:rPr>
              <a:t>4: </a:t>
            </a:r>
            <a:r>
              <a:rPr lang="en-US" sz="1000" dirty="0">
                <a:solidFill>
                  <a:prstClr val="black"/>
                </a:solidFill>
                <a:latin typeface="Arial"/>
                <a:ea typeface="Calibri"/>
                <a:cs typeface="Segoe UI"/>
              </a:rPr>
              <a:t>Exploring an MVC Application</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In this exercise, you will create a simple </a:t>
            </a:r>
            <a:r>
              <a:rPr lang="en-US" sz="1000" dirty="0" err="1">
                <a:solidFill>
                  <a:prstClr val="black"/>
                </a:solidFill>
                <a:latin typeface="Arial"/>
                <a:ea typeface="Calibri"/>
                <a:cs typeface="Times New Roman"/>
              </a:rPr>
              <a:t>MVC</a:t>
            </a:r>
            <a:r>
              <a:rPr lang="en-US" sz="1000" dirty="0">
                <a:solidFill>
                  <a:prstClr val="black"/>
                </a:solidFill>
                <a:latin typeface="Arial"/>
                <a:ea typeface="Calibri"/>
                <a:cs typeface="Times New Roman"/>
              </a:rPr>
              <a:t> application and explore its structure.  </a:t>
            </a:r>
          </a:p>
          <a:p>
            <a:pPr lvl="0">
              <a:lnSpc>
                <a:spcPct val="115000"/>
              </a:lnSpc>
              <a:spcAft>
                <a:spcPts val="1000"/>
              </a:spcAft>
            </a:pPr>
            <a:r>
              <a:rPr lang="en-US" sz="1000" dirty="0">
                <a:solidFill>
                  <a:prstClr val="black"/>
                </a:solidFill>
                <a:latin typeface="Arial"/>
                <a:ea typeface="Calibri"/>
                <a:cs typeface="Times New Roman"/>
              </a:rPr>
              <a:t>Instructor Note: In this exercise, students explore the </a:t>
            </a:r>
            <a:r>
              <a:rPr lang="en-US" sz="1000" dirty="0" err="1">
                <a:solidFill>
                  <a:prstClr val="black"/>
                </a:solidFill>
                <a:latin typeface="Arial"/>
                <a:ea typeface="Calibri"/>
                <a:cs typeface="Times New Roman"/>
              </a:rPr>
              <a:t>MVC</a:t>
            </a:r>
            <a:r>
              <a:rPr lang="en-US" sz="1000" dirty="0">
                <a:solidFill>
                  <a:prstClr val="black"/>
                </a:solidFill>
                <a:latin typeface="Arial"/>
                <a:ea typeface="Calibri"/>
                <a:cs typeface="Times New Roman"/>
              </a:rPr>
              <a:t> programming model, note how the user interface is constructed, and complete a very simple new page. Ensure that students note down what they find out in these exercises. This information will enable a good comparison between the programming models and will be used in the discussion questions at the end of the lab.</a:t>
            </a:r>
            <a:endParaRPr lang="en-US" dirty="0"/>
          </a:p>
        </p:txBody>
      </p:sp>
      <p:sp>
        <p:nvSpPr>
          <p:cNvPr id="4" name="Slide Number Placeholder 3"/>
          <p:cNvSpPr>
            <a:spLocks noGrp="1"/>
          </p:cNvSpPr>
          <p:nvPr>
            <p:ph type="sldNum" sz="quarter" idx="10"/>
          </p:nvPr>
        </p:nvSpPr>
        <p:spPr/>
        <p:txBody>
          <a:bodyPr/>
          <a:lstStyle/>
          <a:p>
            <a:fld id="{26273889-9285-4595-979B-B19137D4C574}"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6273889-9285-4595-979B-B19137D4C574}"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three </a:t>
            </a:r>
            <a:r>
              <a:rPr lang="en-US" sz="1000" dirty="0" smtClean="0">
                <a:latin typeface="Arial"/>
                <a:ea typeface="Calibri"/>
                <a:cs typeface="Times New Roman"/>
              </a:rPr>
              <a:t>programming </a:t>
            </a:r>
            <a:r>
              <a:rPr lang="en-US" sz="1000" dirty="0">
                <a:latin typeface="Arial"/>
                <a:ea typeface="Calibri"/>
                <a:cs typeface="Times New Roman"/>
              </a:rPr>
              <a:t>models has the simplest method of applying a single layout across multiple pages?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Opinions will vary</a:t>
            </a:r>
            <a:r>
              <a:rPr lang="en-US" sz="1000" dirty="0" smtClean="0">
                <a:latin typeface="Arial"/>
                <a:ea typeface="Calibri"/>
                <a:cs typeface="Times New Roman"/>
              </a:rPr>
              <a:t>.</a:t>
            </a:r>
          </a:p>
          <a:p>
            <a:pPr>
              <a:lnSpc>
                <a:spcPct val="115000"/>
              </a:lnSpc>
              <a:spcAft>
                <a:spcPts val="1000"/>
              </a:spcAft>
            </a:pPr>
            <a:r>
              <a:rPr lang="en-US" sz="1000" b="1" dirty="0" smtClean="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three programming models has the simplest method of building a user interface?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Opinions will vary.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application programming models will you recommend for the photo sharing application: Web Pages, Web Forms, or </a:t>
            </a:r>
            <a:r>
              <a:rPr lang="en-US" sz="1000" dirty="0" err="1">
                <a:latin typeface="Arial"/>
                <a:ea typeface="Calibri"/>
                <a:cs typeface="Times New Roman"/>
              </a:rPr>
              <a:t>MVC</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Opinions may vary.</a:t>
            </a:r>
          </a:p>
        </p:txBody>
      </p:sp>
      <p:sp>
        <p:nvSpPr>
          <p:cNvPr id="4" name="Slide Number Placeholder 3"/>
          <p:cNvSpPr>
            <a:spLocks noGrp="1"/>
          </p:cNvSpPr>
          <p:nvPr>
            <p:ph type="sldNum" sz="quarter" idx="10"/>
          </p:nvPr>
        </p:nvSpPr>
        <p:spPr/>
        <p:txBody>
          <a:bodyPr/>
          <a:lstStyle/>
          <a:p>
            <a:fld id="{26273889-9285-4595-979B-B19137D4C574}"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shared features of ASP.NET can you use in Web Pages, Web Forms, and </a:t>
            </a:r>
            <a:r>
              <a:rPr lang="en-US" sz="1000" dirty="0" err="1">
                <a:latin typeface="Arial"/>
                <a:ea typeface="Calibri"/>
                <a:cs typeface="Times New Roman"/>
              </a:rPr>
              <a:t>MVC</a:t>
            </a:r>
            <a:r>
              <a:rPr lang="en-US" sz="1000" dirty="0">
                <a:latin typeface="Arial"/>
                <a:ea typeface="Calibri"/>
                <a:cs typeface="Times New Roman"/>
              </a:rPr>
              <a:t> applications to increase the speed with which frequently-requested pages are returned to the browser?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Caching.</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want to create a simple website that shares dates and venues for games for your sports club members. The sports club has no budget to buy software. Which development environment should you use to create the site?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err="1">
                <a:latin typeface="Arial"/>
                <a:ea typeface="Calibri"/>
                <a:cs typeface="Segoe UI"/>
              </a:rPr>
              <a:t>WebMatrix</a:t>
            </a:r>
            <a:r>
              <a:rPr lang="en-US" sz="1000" dirty="0">
                <a:latin typeface="Arial"/>
                <a:ea typeface="Calibri"/>
                <a:cs typeface="Segoe UI"/>
              </a:rPr>
              <a:t>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written a web application for a client that sells hats. Visitors to the site will be able to register, redeem offer vouchers, and purchase hats. You expect site traffic to be steady through most of the year, but to peak just before Christmas. Should you recommend </a:t>
            </a:r>
            <a:r>
              <a:rPr lang="en-US" sz="1000" dirty="0" err="1">
                <a:latin typeface="Arial"/>
                <a:ea typeface="Calibri"/>
                <a:cs typeface="Times New Roman"/>
              </a:rPr>
              <a:t>IIS</a:t>
            </a:r>
            <a:r>
              <a:rPr lang="en-US" sz="1000" dirty="0">
                <a:latin typeface="Arial"/>
                <a:ea typeface="Calibri"/>
                <a:cs typeface="Times New Roman"/>
              </a:rPr>
              <a:t> or Windows Azure for hosting the site?</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Web Pages when you have simple requirements or have developers with little experience of ASP.NET.</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Web Forms when you want to create a user interface by dragging controls from a toolbox onto each webpage or when your developers have experience of Web Forms or Windows Forms.</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a:t>
            </a:r>
            <a:r>
              <a:rPr lang="en-US" sz="1000" dirty="0" err="1">
                <a:latin typeface="Arial"/>
                <a:ea typeface="Calibri"/>
                <a:cs typeface="Times New Roman"/>
              </a:rPr>
              <a:t>MVC</a:t>
            </a:r>
            <a:r>
              <a:rPr lang="en-US" sz="1000" dirty="0">
                <a:latin typeface="Arial"/>
                <a:ea typeface="Calibri"/>
                <a:cs typeface="Times New Roman"/>
              </a:rPr>
              <a:t> when you want the most precise control over HTML and URLs, when you want to cleanly separate business logic, user interface code, and input logic, or when you want to perform Test Driven Development.</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27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b="1" dirty="0" smtClean="0">
                <a:latin typeface="Arial"/>
                <a:ea typeface="Calibri"/>
                <a:cs typeface="Times New Roman"/>
              </a:rPr>
              <a:t>Common Issues and Troubleshooting Tips</a:t>
            </a:r>
            <a:endParaRPr lang="en-US" sz="1000" dirty="0" smtClean="0">
              <a:latin typeface="Arial"/>
              <a:ea typeface="Calibri"/>
              <a:cs typeface="Times New Roman"/>
            </a:endParaRPr>
          </a:p>
          <a:p>
            <a:pPr lvl="0">
              <a:lnSpc>
                <a:spcPct val="115000"/>
              </a:lnSpc>
              <a:spcAft>
                <a:spcPts val="1000"/>
              </a:spcAft>
            </a:pPr>
            <a:r>
              <a:rPr lang="en-US" sz="1000" b="1" dirty="0" smtClean="0">
                <a:solidFill>
                  <a:prstClr val="black"/>
                </a:solidFill>
                <a:latin typeface="Arial"/>
                <a:ea typeface="Calibri"/>
                <a:cs typeface="Times New Roman"/>
              </a:rPr>
              <a:t>Common </a:t>
            </a:r>
            <a:r>
              <a:rPr lang="en-US" sz="1000" b="1" dirty="0">
                <a:solidFill>
                  <a:prstClr val="black"/>
                </a:solidFill>
                <a:latin typeface="Arial"/>
                <a:ea typeface="Calibri"/>
                <a:cs typeface="Times New Roman"/>
              </a:rPr>
              <a:t>Issue: </a:t>
            </a:r>
            <a:r>
              <a:rPr lang="en-US" sz="1000" dirty="0">
                <a:solidFill>
                  <a:prstClr val="black"/>
                </a:solidFill>
                <a:latin typeface="Arial"/>
                <a:ea typeface="Calibri"/>
                <a:cs typeface="Times New Roman"/>
              </a:rPr>
              <a:t>You add a new view to an MVC application, but when you try to access the page, you receive an HTTP 404 error.</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In </a:t>
            </a:r>
            <a:r>
              <a:rPr lang="en-US" sz="1000" dirty="0" err="1">
                <a:solidFill>
                  <a:prstClr val="black"/>
                </a:solidFill>
                <a:latin typeface="Arial"/>
                <a:ea typeface="Calibri"/>
                <a:cs typeface="Times New Roman"/>
              </a:rPr>
              <a:t>MVC</a:t>
            </a:r>
            <a:r>
              <a:rPr lang="en-US" sz="1000" dirty="0">
                <a:solidFill>
                  <a:prstClr val="black"/>
                </a:solidFill>
                <a:latin typeface="Arial"/>
                <a:ea typeface="Calibri"/>
                <a:cs typeface="Times New Roman"/>
              </a:rPr>
              <a:t>, views cannot function without controller actions. To use the new view, you must add a controller action that returns that view.</a:t>
            </a:r>
          </a:p>
          <a:p>
            <a:pPr lvl="0">
              <a:lnSpc>
                <a:spcPct val="115000"/>
              </a:lnSpc>
              <a:spcAft>
                <a:spcPts val="1000"/>
              </a:spcAft>
            </a:pPr>
            <a:r>
              <a:rPr lang="en-US" sz="1000" b="1" dirty="0">
                <a:solidFill>
                  <a:prstClr val="black"/>
                </a:solidFill>
                <a:latin typeface="Arial"/>
                <a:ea typeface="Calibri"/>
                <a:cs typeface="Times New Roman"/>
              </a:rPr>
              <a:t>Additional Reading: </a:t>
            </a:r>
            <a:r>
              <a:rPr lang="en-US" sz="1000" dirty="0">
                <a:solidFill>
                  <a:prstClr val="black"/>
                </a:solidFill>
                <a:latin typeface="Arial"/>
                <a:ea typeface="Calibri"/>
                <a:cs typeface="Times New Roman"/>
              </a:rPr>
              <a:t>For more information about ASP.NET, including forums, blogs, and third-party tools, visit the official ASP.NET site: http://go.microsoft.com/fwlink/?LinkID=293681&amp;clcid=0x409</a:t>
            </a:r>
            <a:endParaRPr lang="en-US" dirty="0"/>
          </a:p>
        </p:txBody>
      </p:sp>
      <p:sp>
        <p:nvSpPr>
          <p:cNvPr id="4" name="Slide Number Placeholder 3"/>
          <p:cNvSpPr>
            <a:spLocks noGrp="1"/>
          </p:cNvSpPr>
          <p:nvPr>
            <p:ph type="sldNum" sz="quarter" idx="10"/>
          </p:nvPr>
        </p:nvSpPr>
        <p:spPr/>
        <p:txBody>
          <a:bodyPr/>
          <a:lstStyle/>
          <a:p>
            <a:fld id="{26273889-9285-4595-979B-B19137D4C574}" type="slidenum">
              <a:rPr lang="en-US" smtClean="0"/>
              <a:pPr/>
              <a:t>28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6273889-9285-4595-979B-B19137D4C574}"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This topic is intended as a high level overview of the web stack. Use it to orient students and provide quick definitions of all the technologies on the slide. Do not go into depth. If you spend more than the intended five minutes for this topic, you might not be able to complete all the topics in this module within the scheduled time. Tell students that subsequent topics and modules provide full details.</a:t>
            </a:r>
          </a:p>
          <a:p>
            <a:pPr>
              <a:lnSpc>
                <a:spcPts val="1300"/>
              </a:lnSpc>
              <a:spcBef>
                <a:spcPts val="900"/>
              </a:spcBef>
              <a:spcAft>
                <a:spcPts val="300"/>
              </a:spcAft>
            </a:pPr>
            <a:r>
              <a:rPr lang="en-US" sz="1000" b="1" dirty="0" smtClean="0">
                <a:latin typeface="Arial"/>
                <a:ea typeface="Times New Roman"/>
                <a:cs typeface="Segoe UI"/>
              </a:rPr>
              <a:t>Developer Tools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Mention that </a:t>
            </a:r>
            <a:r>
              <a:rPr lang="en-US" sz="1000" dirty="0" err="1" smtClean="0">
                <a:latin typeface="Arial"/>
                <a:ea typeface="Times New Roman"/>
                <a:cs typeface="Times New Roman"/>
              </a:rPr>
              <a:t>WebMatrix</a:t>
            </a:r>
            <a:r>
              <a:rPr lang="en-US" sz="1000" dirty="0" smtClean="0">
                <a:latin typeface="Arial"/>
                <a:ea typeface="Times New Roman"/>
                <a:cs typeface="Times New Roman"/>
              </a:rPr>
              <a:t> 2 is the latest version of </a:t>
            </a:r>
            <a:r>
              <a:rPr lang="en-US" sz="1000" dirty="0" err="1" smtClean="0">
                <a:latin typeface="Arial"/>
                <a:ea typeface="Times New Roman"/>
                <a:cs typeface="Times New Roman"/>
              </a:rPr>
              <a:t>WebMatrix</a:t>
            </a:r>
            <a:r>
              <a:rPr lang="en-US" sz="1000" dirty="0" smtClean="0">
                <a:latin typeface="Arial"/>
                <a:ea typeface="Times New Roman"/>
                <a:cs typeface="Times New Roman"/>
              </a:rPr>
              <a:t>.</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Orchard, </a:t>
            </a:r>
            <a:r>
              <a:rPr lang="en-US" sz="1000" dirty="0" err="1" smtClean="0">
                <a:latin typeface="Arial"/>
                <a:ea typeface="Times New Roman"/>
                <a:cs typeface="Times New Roman"/>
              </a:rPr>
              <a:t>Umbraco</a:t>
            </a:r>
            <a:r>
              <a:rPr lang="en-US" sz="1000" dirty="0" smtClean="0">
                <a:latin typeface="Arial"/>
                <a:ea typeface="Times New Roman"/>
                <a:cs typeface="Times New Roman"/>
              </a:rPr>
              <a:t> CMS, and </a:t>
            </a:r>
            <a:r>
              <a:rPr lang="en-US" sz="1000" dirty="0" err="1" smtClean="0">
                <a:latin typeface="Arial"/>
                <a:ea typeface="Times New Roman"/>
                <a:cs typeface="Times New Roman"/>
              </a:rPr>
              <a:t>WordPress</a:t>
            </a:r>
            <a:r>
              <a:rPr lang="en-US" sz="1000" dirty="0" smtClean="0">
                <a:latin typeface="Arial"/>
                <a:ea typeface="Times New Roman"/>
                <a:cs typeface="Times New Roman"/>
              </a:rPr>
              <a:t> are all popular web applications that provide content management facilities for small teams of users. Orchard and </a:t>
            </a:r>
            <a:r>
              <a:rPr lang="en-US" sz="1000" dirty="0" err="1" smtClean="0">
                <a:latin typeface="Arial"/>
                <a:ea typeface="Times New Roman"/>
                <a:cs typeface="Times New Roman"/>
              </a:rPr>
              <a:t>Umbraco</a:t>
            </a:r>
            <a:r>
              <a:rPr lang="en-US" sz="1000" dirty="0" smtClean="0">
                <a:latin typeface="Arial"/>
                <a:ea typeface="Times New Roman"/>
                <a:cs typeface="Times New Roman"/>
              </a:rPr>
              <a:t> are written in ASP.NET, while </a:t>
            </a:r>
            <a:r>
              <a:rPr lang="en-US" sz="1000" dirty="0" err="1" smtClean="0">
                <a:latin typeface="Arial"/>
                <a:ea typeface="Times New Roman"/>
                <a:cs typeface="Times New Roman"/>
              </a:rPr>
              <a:t>WordPress</a:t>
            </a:r>
            <a:r>
              <a:rPr lang="en-US" sz="1000" dirty="0" smtClean="0">
                <a:latin typeface="Arial"/>
                <a:ea typeface="Times New Roman"/>
                <a:cs typeface="Times New Roman"/>
              </a:rPr>
              <a:t> is written in </a:t>
            </a:r>
            <a:r>
              <a:rPr lang="en-US" sz="1000" dirty="0" err="1" smtClean="0">
                <a:latin typeface="Arial"/>
                <a:ea typeface="Times New Roman"/>
                <a:cs typeface="Times New Roman"/>
              </a:rPr>
              <a:t>PHP</a:t>
            </a:r>
            <a:r>
              <a:rPr lang="en-US" sz="1000" dirty="0" smtClean="0">
                <a:latin typeface="Arial"/>
                <a:ea typeface="Times New Roman"/>
                <a:cs typeface="Times New Roman"/>
              </a:rPr>
              <a:t>.</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Visual Studio 2012 is the latest version of Visual Studio. Students will use Visual Studio 2012 throughout this course to build a web application.</a:t>
            </a:r>
          </a:p>
          <a:p>
            <a:pPr>
              <a:lnSpc>
                <a:spcPts val="1300"/>
              </a:lnSpc>
              <a:spcBef>
                <a:spcPts val="900"/>
              </a:spcBef>
              <a:spcAft>
                <a:spcPts val="300"/>
              </a:spcAft>
            </a:pPr>
            <a:r>
              <a:rPr lang="en-US" sz="1000" b="1" dirty="0" smtClean="0">
                <a:latin typeface="Arial"/>
                <a:ea typeface="Times New Roman"/>
                <a:cs typeface="Segoe UI"/>
              </a:rPr>
              <a:t>Code Execution Technologies</a:t>
            </a: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IIS</a:t>
            </a:r>
            <a:r>
              <a:rPr lang="en-US" sz="1000" dirty="0" smtClean="0">
                <a:latin typeface="Arial"/>
                <a:ea typeface="Times New Roman"/>
                <a:cs typeface="Times New Roman"/>
              </a:rPr>
              <a:t> 8 is the latest version of this technology and is included in Windows Server 2012.</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Most websites require a database to store information such as product databases, user information, and discussion topics. In the labs, for example, you will build an application that stores photos in a database.</a:t>
            </a:r>
          </a:p>
          <a:p>
            <a:pPr>
              <a:lnSpc>
                <a:spcPct val="115000"/>
              </a:lnSpc>
              <a:spcAft>
                <a:spcPts val="1000"/>
              </a:spcAft>
            </a:pPr>
            <a:endParaRPr lang="en-US" sz="1000" b="1"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Question</a:t>
            </a:r>
            <a:r>
              <a:rPr lang="en-US" sz="1000" dirty="0">
                <a:latin typeface="Arial"/>
                <a:ea typeface="Calibri"/>
                <a:cs typeface="Times New Roman"/>
              </a:rPr>
              <a:t>: If you want to animate a page element, for example, by fading it in, would you write server-side or client-side code?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Client-side code. Server-side code cannot change the content of the page without a page reload, which would ruin the animation.</a:t>
            </a:r>
          </a:p>
        </p:txBody>
      </p:sp>
      <p:sp>
        <p:nvSpPr>
          <p:cNvPr id="4" name="Slide Number Placeholder 3"/>
          <p:cNvSpPr>
            <a:spLocks noGrp="1"/>
          </p:cNvSpPr>
          <p:nvPr>
            <p:ph type="sldNum" sz="quarter" idx="10"/>
          </p:nvPr>
        </p:nvSpPr>
        <p:spPr/>
        <p:txBody>
          <a:bodyPr/>
          <a:lstStyle/>
          <a:p>
            <a:fld id="{26273889-9285-4595-979B-B19137D4C574}"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Use this topic as an overview of ASP.NET to orient the students and to introduce key terminology. These will be covered in greater detail in subsequent lessons and modules. </a:t>
            </a:r>
          </a:p>
          <a:p>
            <a:pPr>
              <a:lnSpc>
                <a:spcPct val="115000"/>
              </a:lnSpc>
              <a:spcAft>
                <a:spcPts val="1000"/>
              </a:spcAft>
            </a:pPr>
            <a:endParaRPr lang="en-US" sz="1000" b="1"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Question</a:t>
            </a:r>
            <a:r>
              <a:rPr lang="en-US" sz="1000" dirty="0">
                <a:latin typeface="Arial"/>
                <a:ea typeface="Calibri"/>
                <a:cs typeface="Times New Roman"/>
              </a:rPr>
              <a:t>: Which of the three programming models do you think provides the most control over the HTML and JavaScript code that is sent to the browser?</a:t>
            </a:r>
          </a:p>
          <a:p>
            <a:pPr>
              <a:lnSpc>
                <a:spcPct val="115000"/>
              </a:lnSpc>
              <a:spcAft>
                <a:spcPts val="1000"/>
              </a:spcAft>
            </a:pPr>
            <a:r>
              <a:rPr lang="en-US" sz="1000" b="1" dirty="0">
                <a:latin typeface="Arial"/>
                <a:ea typeface="Calibri"/>
                <a:cs typeface="Times New Roman"/>
              </a:rPr>
              <a:t>Answer</a:t>
            </a:r>
            <a:r>
              <a:rPr lang="en-US" sz="1000" dirty="0">
                <a:solidFill>
                  <a:srgbClr val="000000"/>
                </a:solidFill>
                <a:latin typeface="Arial"/>
                <a:ea typeface="Calibri"/>
                <a:cs typeface="Times New Roman"/>
              </a:rPr>
              <a:t>: </a:t>
            </a:r>
            <a:r>
              <a:rPr lang="en-US" sz="1000" dirty="0" err="1">
                <a:latin typeface="Arial"/>
                <a:ea typeface="Calibri"/>
                <a:cs typeface="Times New Roman"/>
              </a:rPr>
              <a:t>MVC</a:t>
            </a:r>
            <a:r>
              <a:rPr lang="en-US" sz="1000" dirty="0">
                <a:latin typeface="Arial"/>
                <a:ea typeface="Calibri"/>
                <a:cs typeface="Times New Roman"/>
              </a:rPr>
              <a:t> and Web Pages provide a high level of control over the HTML and JavaScript code through the use of views.</a:t>
            </a:r>
          </a:p>
        </p:txBody>
      </p:sp>
      <p:sp>
        <p:nvSpPr>
          <p:cNvPr id="4" name="Slide Number Placeholder 3"/>
          <p:cNvSpPr>
            <a:spLocks noGrp="1"/>
          </p:cNvSpPr>
          <p:nvPr>
            <p:ph type="sldNum" sz="quarter" idx="10"/>
          </p:nvPr>
        </p:nvSpPr>
        <p:spPr/>
        <p:txBody>
          <a:bodyPr/>
          <a:lstStyle/>
          <a:p>
            <a:fld id="{26273889-9285-4595-979B-B19137D4C574}"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Emphasize that JavaScript underpins all the technologies described in this topic. </a:t>
            </a:r>
            <a:r>
              <a:rPr lang="en-US" sz="1000" dirty="0" smtClean="0">
                <a:latin typeface="Arial"/>
                <a:ea typeface="Calibri"/>
                <a:cs typeface="Times New Roman"/>
              </a:rPr>
              <a:t>You </a:t>
            </a:r>
            <a:r>
              <a:rPr lang="en-US" sz="1000" dirty="0">
                <a:latin typeface="Arial"/>
                <a:ea typeface="Calibri"/>
                <a:cs typeface="Times New Roman"/>
              </a:rPr>
              <a:t>will see how to link to a JavaScript library in Module 10. This course concentrates on </a:t>
            </a:r>
            <a:r>
              <a:rPr lang="en-US" sz="1000" dirty="0" err="1">
                <a:latin typeface="Arial"/>
                <a:ea typeface="Calibri"/>
                <a:cs typeface="Times New Roman"/>
              </a:rPr>
              <a:t>jQuery</a:t>
            </a:r>
            <a:r>
              <a:rPr lang="en-US" sz="1000" dirty="0">
                <a:latin typeface="Arial"/>
                <a:ea typeface="Calibri"/>
                <a:cs typeface="Times New Roman"/>
              </a:rPr>
              <a:t> but there are many alternative JavaScript libraries that provide similar facilities.</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Can you think of any problems that might arise if you include the </a:t>
            </a:r>
            <a:r>
              <a:rPr lang="en-US" sz="1000" dirty="0" err="1">
                <a:latin typeface="Arial"/>
                <a:ea typeface="Calibri"/>
                <a:cs typeface="Times New Roman"/>
              </a:rPr>
              <a:t>jQuery</a:t>
            </a:r>
            <a:r>
              <a:rPr lang="en-US" sz="1000" dirty="0">
                <a:latin typeface="Arial"/>
                <a:ea typeface="Calibri"/>
                <a:cs typeface="Times New Roman"/>
              </a:rPr>
              <a:t> library with every page in your application?</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Page load times may be increased by including the </a:t>
            </a:r>
            <a:r>
              <a:rPr lang="en-US" sz="1000" dirty="0" err="1">
                <a:latin typeface="Arial"/>
                <a:ea typeface="Calibri"/>
                <a:cs typeface="Times New Roman"/>
              </a:rPr>
              <a:t>jQuery</a:t>
            </a:r>
            <a:r>
              <a:rPr lang="en-US" sz="1000" dirty="0">
                <a:latin typeface="Arial"/>
                <a:ea typeface="Calibri"/>
                <a:cs typeface="Times New Roman"/>
              </a:rPr>
              <a:t> library everywhere, although this is not a large file. You can minimize page load times by using the minified version of </a:t>
            </a:r>
            <a:r>
              <a:rPr lang="en-US" sz="1000" dirty="0" err="1">
                <a:latin typeface="Arial"/>
                <a:ea typeface="Calibri"/>
                <a:cs typeface="Times New Roman"/>
              </a:rPr>
              <a:t>jQuery</a:t>
            </a:r>
            <a:r>
              <a:rPr lang="en-US" sz="1000" dirty="0">
                <a:latin typeface="Arial"/>
                <a:ea typeface="Calibri"/>
                <a:cs typeface="Times New Roman"/>
              </a:rPr>
              <a:t> in production sites.</a:t>
            </a:r>
          </a:p>
        </p:txBody>
      </p:sp>
      <p:sp>
        <p:nvSpPr>
          <p:cNvPr id="4" name="Slide Number Placeholder 3"/>
          <p:cNvSpPr>
            <a:spLocks noGrp="1"/>
          </p:cNvSpPr>
          <p:nvPr>
            <p:ph type="sldNum" sz="quarter" idx="10"/>
          </p:nvPr>
        </p:nvSpPr>
        <p:spPr/>
        <p:txBody>
          <a:bodyPr/>
          <a:lstStyle/>
          <a:p>
            <a:fld id="{26273889-9285-4595-979B-B19137D4C574}"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Segoe UI"/>
              </a:rPr>
              <a:t>You can find more information about all currently-supported versions and editions of </a:t>
            </a:r>
            <a:r>
              <a:rPr lang="en-US" sz="1000" dirty="0" err="1">
                <a:latin typeface="Arial"/>
                <a:ea typeface="Calibri"/>
                <a:cs typeface="Segoe UI"/>
              </a:rPr>
              <a:t>IIS</a:t>
            </a:r>
            <a:r>
              <a:rPr lang="en-US" sz="1000" dirty="0">
                <a:latin typeface="Arial"/>
                <a:ea typeface="Calibri"/>
                <a:cs typeface="Segoe UI"/>
              </a:rPr>
              <a:t> at: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http://go.microsoft.com/fwlink/?LinkID=288942&amp;clcid=0x409 </a:t>
            </a:r>
          </a:p>
          <a:p>
            <a:pPr>
              <a:lnSpc>
                <a:spcPct val="115000"/>
              </a:lnSpc>
              <a:spcAft>
                <a:spcPts val="1000"/>
              </a:spcAft>
            </a:pPr>
            <a:r>
              <a:rPr lang="en-US" sz="1000" dirty="0">
                <a:latin typeface="Arial"/>
                <a:ea typeface="Calibri"/>
                <a:cs typeface="Segoe UI"/>
              </a:rPr>
              <a:t>The Apache web server homepage can be found at: </a:t>
            </a:r>
            <a:r>
              <a:rPr lang="en-US" sz="1000" dirty="0">
                <a:latin typeface="Arial"/>
                <a:ea typeface="Calibri"/>
                <a:cs typeface="Times New Roman"/>
              </a:rPr>
              <a:t>http://go.microsoft.com/fwlink/?LinkID=288943&amp;clcid=0x409</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If you wanted to host an ASP.NET site, you had written for simple testing by a small team of developers, which of the preceding web servers would you use as a host?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a:t>
            </a:r>
            <a:r>
              <a:rPr lang="en-US" sz="1000" dirty="0" err="1">
                <a:latin typeface="Arial"/>
                <a:ea typeface="Calibri"/>
                <a:cs typeface="Times New Roman"/>
              </a:rPr>
              <a:t>IIS</a:t>
            </a:r>
            <a:r>
              <a:rPr lang="en-US" sz="1000" dirty="0">
                <a:latin typeface="Arial"/>
                <a:ea typeface="Calibri"/>
                <a:cs typeface="Times New Roman"/>
              </a:rPr>
              <a:t> Express. This is free but can host complete ASP.NET web sites for small numbers of users.</a:t>
            </a:r>
          </a:p>
        </p:txBody>
      </p:sp>
      <p:sp>
        <p:nvSpPr>
          <p:cNvPr id="4" name="Slide Number Placeholder 3"/>
          <p:cNvSpPr>
            <a:spLocks noGrp="1"/>
          </p:cNvSpPr>
          <p:nvPr>
            <p:ph type="sldNum" sz="quarter" idx="10"/>
          </p:nvPr>
        </p:nvSpPr>
        <p:spPr/>
        <p:txBody>
          <a:bodyPr/>
          <a:lstStyle/>
          <a:p>
            <a:fld id="{26273889-9285-4595-979B-B19137D4C574}"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You should ensure you are familiar with the latest features of Windows Azure before you teach this topic. You can create a trial Windows Azure user account and use it to create websites, web services, databases, and so on. Explore the features of Windows Azure at </a:t>
            </a:r>
            <a:r>
              <a:rPr lang="en-US" sz="1000" dirty="0">
                <a:latin typeface="Arial"/>
                <a:ea typeface="Calibri"/>
                <a:cs typeface="Times New Roman"/>
              </a:rPr>
              <a:t>http://go.microsoft.com/fwlink/?LinkID=288944&amp;clcid=0x409</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How would site visitors know if your site is hosted in Windows Azure or </a:t>
            </a:r>
            <a:r>
              <a:rPr lang="en-US" sz="1000" dirty="0" err="1">
                <a:latin typeface="Arial"/>
                <a:ea typeface="Calibri"/>
                <a:cs typeface="Segoe UI"/>
              </a:rPr>
              <a:t>IIS</a:t>
            </a:r>
            <a:r>
              <a:rPr lang="en-US" sz="1000" dirty="0">
                <a:latin typeface="Arial"/>
                <a:ea typeface="Calibri"/>
                <a:cs typeface="Segoe UI"/>
              </a:rPr>
              <a:t> Server?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Site visitors should not be able to tell if your site is hosted in Windows Azure or </a:t>
            </a:r>
            <a:r>
              <a:rPr lang="en-US" sz="1000" dirty="0" err="1">
                <a:latin typeface="Arial"/>
                <a:ea typeface="Calibri"/>
                <a:cs typeface="Segoe UI"/>
              </a:rPr>
              <a:t>IIS</a:t>
            </a:r>
            <a:r>
              <a:rPr lang="en-US" sz="1000" dirty="0">
                <a:latin typeface="Arial"/>
                <a:ea typeface="Calibri"/>
                <a:cs typeface="Segoe UI"/>
              </a:rPr>
              <a:t> Server and it is better if they do not.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6273889-9285-4595-979B-B19137D4C574}"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All three programming models are described in this lesson. Students will not see Web Pages or Web Forms in any further detail later in the course.</a:t>
            </a:r>
          </a:p>
        </p:txBody>
      </p:sp>
      <p:sp>
        <p:nvSpPr>
          <p:cNvPr id="4" name="Slide Number Placeholder 3"/>
          <p:cNvSpPr>
            <a:spLocks noGrp="1"/>
          </p:cNvSpPr>
          <p:nvPr>
            <p:ph type="sldNum" sz="quarter" idx="10"/>
          </p:nvPr>
        </p:nvSpPr>
        <p:spPr/>
        <p:txBody>
          <a:bodyPr/>
          <a:lstStyle/>
          <a:p>
            <a:fld id="{26273889-9285-4595-979B-B19137D4C574}"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xmlns="">
                  <a14:imgLayer r:embed="rId3">
                    <a14:imgEffect>
                      <a14:saturation sat="400000"/>
                    </a14:imgEffect>
                  </a14:imgLayer>
                </a14:imgProps>
              </a:ext>
              <a:ext uri="{28A0092B-C50C-407E-A947-70E740481C1C}">
                <a14:useLocalDpi xmlns:a14="http://schemas.microsoft.com/office/drawing/2010/main" xmlns=""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xmlns=""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Module01</a:t>
            </a:r>
            <a:endParaRPr lang="en-US" sz="2600" dirty="0"/>
          </a:p>
        </p:txBody>
      </p:sp>
      <p:sp>
        <p:nvSpPr>
          <p:cNvPr id="3" name="Subtitle 2"/>
          <p:cNvSpPr>
            <a:spLocks noGrp="1"/>
          </p:cNvSpPr>
          <p:nvPr>
            <p:ph type="subTitle" sz="quarter" idx="1"/>
          </p:nvPr>
        </p:nvSpPr>
        <p:spPr/>
        <p:txBody>
          <a:bodyPr/>
          <a:lstStyle/>
          <a:p>
            <a:r>
              <a:rPr lang="en-US" smtClean="0"/>
              <a:t>Exploring ASP.NET MVC 4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Pages Applications</a:t>
            </a:r>
            <a:endParaRPr lang="en-US"/>
          </a:p>
        </p:txBody>
      </p:sp>
      <p:sp>
        <p:nvSpPr>
          <p:cNvPr id="4" name="Content Placeholder 2"/>
          <p:cNvSpPr>
            <a:spLocks noGrp="1"/>
          </p:cNvSpPr>
          <p:nvPr/>
        </p:nvSpPr>
        <p:spPr bwMode="auto">
          <a:xfrm>
            <a:off x="458788" y="1021215"/>
            <a:ext cx="8119156" cy="17350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Web Matrix or Visual Studio</a:t>
            </a:r>
          </a:p>
          <a:p>
            <a:r>
              <a:rPr lang="en-US" dirty="0" smtClean="0"/>
              <a:t>Code in .CSHTML files</a:t>
            </a:r>
          </a:p>
          <a:p>
            <a:r>
              <a:rPr lang="en-US" dirty="0" smtClean="0"/>
              <a:t>Precise Control of HTML</a:t>
            </a:r>
            <a:endParaRPr lang="en-US" dirty="0"/>
          </a:p>
        </p:txBody>
      </p:sp>
      <p:sp>
        <p:nvSpPr>
          <p:cNvPr id="5" name="Rectangle 4"/>
          <p:cNvSpPr>
            <a:spLocks noChangeArrowheads="1"/>
          </p:cNvSpPr>
          <p:nvPr/>
        </p:nvSpPr>
        <p:spPr bwMode="auto">
          <a:xfrm>
            <a:off x="809898" y="2756263"/>
            <a:ext cx="7768046" cy="341632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2">
                    <a:lumMod val="75000"/>
                    <a:lumOff val="25000"/>
                  </a:schemeClr>
                </a:solidFill>
                <a:effectLst/>
                <a:latin typeface="Lucida Sans Unicode" pitchFamily="34" charset="0"/>
                <a:cs typeface="Lucida Sans Unicode" pitchFamily="34" charset="0"/>
              </a:rPr>
              <a:t>&lt;h2&gt;Special Offers&lt;/h2&gt;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2">
                    <a:lumMod val="75000"/>
                    <a:lumOff val="25000"/>
                  </a:schemeClr>
                </a:solidFill>
                <a:effectLst/>
                <a:latin typeface="Lucida Sans Unicode" pitchFamily="34" charset="0"/>
                <a:cs typeface="Lucida Sans Unicode" pitchFamily="34" charset="0"/>
              </a:rPr>
              <a:t>&lt;p&gt;Get the best possible value on </a:t>
            </a:r>
            <a:r>
              <a:rPr kumimoji="0" lang="en-US" b="0" i="0" u="none" strike="noStrike" cap="none" normalizeH="0" baseline="0" dirty="0" err="1" smtClean="0">
                <a:ln>
                  <a:noFill/>
                </a:ln>
                <a:solidFill>
                  <a:schemeClr val="tx2">
                    <a:lumMod val="75000"/>
                    <a:lumOff val="25000"/>
                  </a:schemeClr>
                </a:solidFill>
                <a:effectLst/>
                <a:latin typeface="Lucida Sans Unicode" pitchFamily="34" charset="0"/>
                <a:cs typeface="Lucida Sans Unicode" pitchFamily="34" charset="0"/>
              </a:rPr>
              <a:t>Northwind</a:t>
            </a:r>
            <a:r>
              <a:rPr kumimoji="0" lang="en-US" b="0" i="0" u="none" strike="noStrike" cap="none" normalizeH="0" baseline="0" dirty="0" smtClean="0">
                <a:ln>
                  <a:noFill/>
                </a:ln>
                <a:solidFill>
                  <a:schemeClr val="tx2">
                    <a:lumMod val="75000"/>
                    <a:lumOff val="25000"/>
                  </a:schemeClr>
                </a:solidFill>
                <a:effectLst/>
                <a:latin typeface="Lucida Sans Unicode" pitchFamily="34" charset="0"/>
                <a:cs typeface="Lucida Sans Unicode" pitchFamily="34" charset="0"/>
              </a:rPr>
              <a:t> specialty </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Lucida Sans Unicode" pitchFamily="34" charset="0"/>
                <a:cs typeface="Lucida Sans Unicode" pitchFamily="34" charset="0"/>
              </a:rPr>
              <a:t> </a:t>
            </a:r>
            <a:r>
              <a:rPr lang="en-US" b="0" dirty="0" smtClean="0">
                <a:solidFill>
                  <a:schemeClr val="tx2">
                    <a:lumMod val="75000"/>
                    <a:lumOff val="25000"/>
                  </a:schemeClr>
                </a:solidFill>
                <a:latin typeface="Lucida Sans Unicode" pitchFamily="34" charset="0"/>
                <a:cs typeface="Lucida Sans Unicode" pitchFamily="34" charset="0"/>
              </a:rPr>
              <a:t>  </a:t>
            </a:r>
            <a:r>
              <a:rPr kumimoji="0" lang="en-US" b="0" i="0" u="none" strike="noStrike" cap="none" normalizeH="0" baseline="0" dirty="0" smtClean="0">
                <a:ln>
                  <a:noFill/>
                </a:ln>
                <a:solidFill>
                  <a:schemeClr val="tx2">
                    <a:lumMod val="75000"/>
                    <a:lumOff val="25000"/>
                  </a:schemeClr>
                </a:solidFill>
                <a:effectLst/>
                <a:latin typeface="Lucida Sans Unicode" pitchFamily="34" charset="0"/>
                <a:cs typeface="Lucida Sans Unicode" pitchFamily="34" charset="0"/>
              </a:rPr>
              <a:t>foods by taking advantage of these offers:&lt;/p&gt;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2">
                    <a:lumMod val="75000"/>
                    <a:lumOff val="25000"/>
                  </a:schemeClr>
                </a:solidFill>
                <a:effectLst/>
                <a:latin typeface="Lucida Sans Unicode" pitchFamily="34" charset="0"/>
                <a:cs typeface="Lucida Sans Unicode" pitchFamily="34" charset="0"/>
              </a:rPr>
              <a:t>@</a:t>
            </a:r>
            <a:r>
              <a:rPr kumimoji="0" lang="en-US" b="0" i="0" u="none" strike="noStrike" cap="none" normalizeH="0" baseline="0" dirty="0" err="1" smtClean="0">
                <a:ln>
                  <a:noFill/>
                </a:ln>
                <a:solidFill>
                  <a:schemeClr val="tx2">
                    <a:lumMod val="75000"/>
                    <a:lumOff val="25000"/>
                  </a:schemeClr>
                </a:solidFill>
                <a:effectLst/>
                <a:latin typeface="Lucida Sans Unicode" pitchFamily="34" charset="0"/>
                <a:cs typeface="Lucida Sans Unicode" pitchFamily="34" charset="0"/>
              </a:rPr>
              <a:t>foreach</a:t>
            </a:r>
            <a:r>
              <a:rPr kumimoji="0" lang="en-US" b="0" i="0" u="none" strike="noStrike" cap="none" normalizeH="0" baseline="0" dirty="0" smtClean="0">
                <a:ln>
                  <a:noFill/>
                </a:ln>
                <a:solidFill>
                  <a:schemeClr val="tx2">
                    <a:lumMod val="75000"/>
                    <a:lumOff val="25000"/>
                  </a:schemeClr>
                </a:solidFill>
                <a:effectLst/>
                <a:latin typeface="Lucida Sans Unicode" pitchFamily="34" charset="0"/>
                <a:cs typeface="Lucida Sans Unicode" pitchFamily="34" charset="0"/>
              </a:rPr>
              <a:t> (</a:t>
            </a:r>
            <a:r>
              <a:rPr kumimoji="0" lang="en-US" b="0" i="0" u="none" strike="noStrike" cap="none" normalizeH="0" baseline="0" dirty="0" err="1" smtClean="0">
                <a:ln>
                  <a:noFill/>
                </a:ln>
                <a:solidFill>
                  <a:schemeClr val="tx2">
                    <a:lumMod val="75000"/>
                    <a:lumOff val="25000"/>
                  </a:schemeClr>
                </a:solidFill>
                <a:effectLst/>
                <a:latin typeface="Lucida Sans Unicode" pitchFamily="34" charset="0"/>
                <a:cs typeface="Lucida Sans Unicode" pitchFamily="34" charset="0"/>
              </a:rPr>
              <a:t>var</a:t>
            </a:r>
            <a:r>
              <a:rPr kumimoji="0" lang="en-US" b="0" i="0" u="none" strike="noStrike" cap="none" normalizeH="0" baseline="0" dirty="0" smtClean="0">
                <a:ln>
                  <a:noFill/>
                </a:ln>
                <a:solidFill>
                  <a:schemeClr val="tx2">
                    <a:lumMod val="75000"/>
                    <a:lumOff val="25000"/>
                  </a:schemeClr>
                </a:solidFill>
                <a:effectLst/>
                <a:latin typeface="Lucida Sans Unicode" pitchFamily="34" charset="0"/>
                <a:cs typeface="Lucida Sans Unicode" pitchFamily="34" charset="0"/>
              </a:rPr>
              <a:t> item in offers) { </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smtClean="0">
                <a:solidFill>
                  <a:schemeClr val="tx2">
                    <a:lumMod val="75000"/>
                    <a:lumOff val="25000"/>
                  </a:schemeClr>
                </a:solidFill>
                <a:latin typeface="Lucida Sans Unicode" pitchFamily="34" charset="0"/>
                <a:cs typeface="Lucida Sans Unicode" pitchFamily="34" charset="0"/>
              </a:rPr>
              <a:t>  </a:t>
            </a:r>
            <a:r>
              <a:rPr kumimoji="0" lang="en-US" b="0" i="0" u="none" strike="noStrike" cap="none" normalizeH="0" baseline="0" dirty="0" smtClean="0">
                <a:ln>
                  <a:noFill/>
                </a:ln>
                <a:solidFill>
                  <a:schemeClr val="tx2">
                    <a:lumMod val="75000"/>
                    <a:lumOff val="25000"/>
                  </a:schemeClr>
                </a:solidFill>
                <a:effectLst/>
                <a:latin typeface="Lucida Sans Unicode" pitchFamily="34" charset="0"/>
                <a:cs typeface="Lucida Sans Unicode" pitchFamily="34" charset="0"/>
              </a:rPr>
              <a:t>&lt;div class="offer-card"&gt;</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Lucida Sans Unicode" pitchFamily="34" charset="0"/>
                <a:cs typeface="Lucida Sans Unicode" pitchFamily="34" charset="0"/>
              </a:rPr>
              <a:t> </a:t>
            </a:r>
            <a:r>
              <a:rPr lang="en-US" b="0" dirty="0" smtClean="0">
                <a:solidFill>
                  <a:schemeClr val="tx2">
                    <a:lumMod val="75000"/>
                    <a:lumOff val="25000"/>
                  </a:schemeClr>
                </a:solidFill>
                <a:latin typeface="Lucida Sans Unicode" pitchFamily="34" charset="0"/>
                <a:cs typeface="Lucida Sans Unicode" pitchFamily="34" charset="0"/>
              </a:rPr>
              <a:t>  </a:t>
            </a:r>
            <a:r>
              <a:rPr kumimoji="0" lang="en-US" b="0" i="0" u="none" strike="noStrike" cap="none" normalizeH="0" baseline="0" dirty="0" smtClean="0">
                <a:ln>
                  <a:noFill/>
                </a:ln>
                <a:solidFill>
                  <a:schemeClr val="tx2">
                    <a:lumMod val="75000"/>
                    <a:lumOff val="25000"/>
                  </a:schemeClr>
                </a:solidFill>
                <a:effectLst/>
                <a:latin typeface="Lucida Sans Unicode" pitchFamily="34" charset="0"/>
                <a:cs typeface="Lucida Sans Unicode" pitchFamily="34" charset="0"/>
              </a:rPr>
              <a:t> &lt;div class="offer-picture"&gt; </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Lucida Sans Unicode" pitchFamily="34" charset="0"/>
                <a:cs typeface="Lucida Sans Unicode" pitchFamily="34" charset="0"/>
              </a:rPr>
              <a:t> </a:t>
            </a:r>
            <a:r>
              <a:rPr lang="en-US" b="0" dirty="0" smtClean="0">
                <a:solidFill>
                  <a:schemeClr val="tx2">
                    <a:lumMod val="75000"/>
                    <a:lumOff val="25000"/>
                  </a:schemeClr>
                </a:solidFill>
                <a:latin typeface="Lucida Sans Unicode" pitchFamily="34" charset="0"/>
                <a:cs typeface="Lucida Sans Unicode" pitchFamily="34" charset="0"/>
              </a:rPr>
              <a:t>     </a:t>
            </a:r>
            <a:r>
              <a:rPr kumimoji="0" lang="en-US" b="0" i="0" u="none" strike="noStrike" cap="none" normalizeH="0" baseline="0" dirty="0" smtClean="0">
                <a:ln>
                  <a:noFill/>
                </a:ln>
                <a:solidFill>
                  <a:schemeClr val="tx2">
                    <a:lumMod val="75000"/>
                    <a:lumOff val="25000"/>
                  </a:schemeClr>
                </a:solidFill>
                <a:effectLst/>
                <a:latin typeface="Lucida Sans Unicode" pitchFamily="34" charset="0"/>
                <a:cs typeface="Lucida Sans Unicode" pitchFamily="34" charset="0"/>
              </a:rPr>
              <a:t>@if (!</a:t>
            </a:r>
            <a:r>
              <a:rPr kumimoji="0" lang="en-US" b="0" i="0" u="none" strike="noStrike" cap="none" normalizeH="0" baseline="0" dirty="0" err="1" smtClean="0">
                <a:ln>
                  <a:noFill/>
                </a:ln>
                <a:solidFill>
                  <a:schemeClr val="tx2">
                    <a:lumMod val="75000"/>
                    <a:lumOff val="25000"/>
                  </a:schemeClr>
                </a:solidFill>
                <a:effectLst/>
                <a:latin typeface="Lucida Sans Unicode" pitchFamily="34" charset="0"/>
                <a:cs typeface="Lucida Sans Unicode" pitchFamily="34" charset="0"/>
              </a:rPr>
              <a:t>String.IsNullOrEmpty</a:t>
            </a:r>
            <a:r>
              <a:rPr kumimoji="0" lang="en-US" b="0" i="0" u="none" strike="noStrike" cap="none" normalizeH="0" baseline="0" dirty="0" smtClean="0">
                <a:ln>
                  <a:noFill/>
                </a:ln>
                <a:solidFill>
                  <a:schemeClr val="tx2">
                    <a:lumMod val="75000"/>
                    <a:lumOff val="25000"/>
                  </a:schemeClr>
                </a:solidFill>
                <a:effectLst/>
                <a:latin typeface="Lucida Sans Unicode" pitchFamily="34" charset="0"/>
                <a:cs typeface="Lucida Sans Unicode" pitchFamily="34" charset="0"/>
              </a:rPr>
              <a:t>(</a:t>
            </a:r>
            <a:r>
              <a:rPr kumimoji="0" lang="en-US" b="0" i="0" u="none" strike="noStrike" cap="none" normalizeH="0" baseline="0" dirty="0" err="1" smtClean="0">
                <a:ln>
                  <a:noFill/>
                </a:ln>
                <a:solidFill>
                  <a:schemeClr val="tx2">
                    <a:lumMod val="75000"/>
                    <a:lumOff val="25000"/>
                  </a:schemeClr>
                </a:solidFill>
                <a:effectLst/>
                <a:latin typeface="Lucida Sans Unicode" pitchFamily="34" charset="0"/>
                <a:cs typeface="Lucida Sans Unicode" pitchFamily="34" charset="0"/>
              </a:rPr>
              <a:t>item.PhotoUrl</a:t>
            </a:r>
            <a:r>
              <a:rPr kumimoji="0" lang="en-US" b="0" i="0" u="none" strike="noStrike" cap="none" normalizeH="0" baseline="0" dirty="0" smtClean="0">
                <a:ln>
                  <a:noFill/>
                </a:ln>
                <a:solidFill>
                  <a:schemeClr val="tx2">
                    <a:lumMod val="75000"/>
                    <a:lumOff val="25000"/>
                  </a:schemeClr>
                </a:solidFill>
                <a:effectLst/>
                <a:latin typeface="Lucida Sans Unicode" pitchFamily="34" charset="0"/>
                <a:cs typeface="Lucida Sans Unicode"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Lucida Sans Unicode" pitchFamily="34" charset="0"/>
                <a:cs typeface="Lucida Sans Unicode" pitchFamily="34" charset="0"/>
              </a:rPr>
              <a:t> </a:t>
            </a:r>
            <a:r>
              <a:rPr lang="en-US" b="0" dirty="0" smtClean="0">
                <a:solidFill>
                  <a:schemeClr val="tx2">
                    <a:lumMod val="75000"/>
                    <a:lumOff val="25000"/>
                  </a:schemeClr>
                </a:solidFill>
                <a:latin typeface="Lucida Sans Unicode" pitchFamily="34" charset="0"/>
                <a:cs typeface="Lucida Sans Unicode" pitchFamily="34" charset="0"/>
              </a:rPr>
              <a:t>       </a:t>
            </a:r>
            <a:r>
              <a:rPr kumimoji="0" lang="en-US" b="0" i="0" u="none" strike="noStrike" cap="none" normalizeH="0" baseline="0" dirty="0" smtClean="0">
                <a:ln>
                  <a:noFill/>
                </a:ln>
                <a:solidFill>
                  <a:schemeClr val="tx2">
                    <a:lumMod val="75000"/>
                    <a:lumOff val="25000"/>
                  </a:schemeClr>
                </a:solidFill>
                <a:effectLst/>
                <a:latin typeface="Lucida Sans Unicode" pitchFamily="34" charset="0"/>
                <a:cs typeface="Lucida Sans Unicode" pitchFamily="34" charset="0"/>
              </a:rPr>
              <a:t>&lt;</a:t>
            </a:r>
            <a:r>
              <a:rPr kumimoji="0" lang="en-US" b="0" i="0" u="none" strike="noStrike" cap="none" normalizeH="0" baseline="0" dirty="0" err="1" smtClean="0">
                <a:ln>
                  <a:noFill/>
                </a:ln>
                <a:solidFill>
                  <a:schemeClr val="tx2">
                    <a:lumMod val="75000"/>
                    <a:lumOff val="25000"/>
                  </a:schemeClr>
                </a:solidFill>
                <a:effectLst/>
                <a:latin typeface="Lucida Sans Unicode" pitchFamily="34" charset="0"/>
                <a:cs typeface="Lucida Sans Unicode" pitchFamily="34" charset="0"/>
              </a:rPr>
              <a:t>img</a:t>
            </a:r>
            <a:r>
              <a:rPr kumimoji="0" lang="en-US" b="0" i="0" u="none" strike="noStrike" cap="none" normalizeH="0" baseline="0" dirty="0" smtClean="0">
                <a:ln>
                  <a:noFill/>
                </a:ln>
                <a:solidFill>
                  <a:schemeClr val="tx2">
                    <a:lumMod val="75000"/>
                    <a:lumOff val="25000"/>
                  </a:schemeClr>
                </a:solidFill>
                <a:effectLst/>
                <a:latin typeface="Lucida Sans Unicode" pitchFamily="34" charset="0"/>
                <a:cs typeface="Lucida Sans Unicode" pitchFamily="34" charset="0"/>
              </a:rPr>
              <a:t> </a:t>
            </a:r>
            <a:r>
              <a:rPr kumimoji="0" lang="en-US" b="0" i="0" u="none" strike="noStrike" cap="none" normalizeH="0" baseline="0" dirty="0" err="1" smtClean="0">
                <a:ln>
                  <a:noFill/>
                </a:ln>
                <a:solidFill>
                  <a:schemeClr val="tx2">
                    <a:lumMod val="75000"/>
                    <a:lumOff val="25000"/>
                  </a:schemeClr>
                </a:solidFill>
                <a:effectLst/>
                <a:latin typeface="Lucida Sans Unicode" pitchFamily="34" charset="0"/>
                <a:cs typeface="Lucida Sans Unicode" pitchFamily="34" charset="0"/>
              </a:rPr>
              <a:t>src</a:t>
            </a:r>
            <a:r>
              <a:rPr kumimoji="0" lang="en-US" b="0" i="0" u="none" strike="noStrike" cap="none" normalizeH="0" baseline="0" dirty="0" smtClean="0">
                <a:ln>
                  <a:noFill/>
                </a:ln>
                <a:solidFill>
                  <a:schemeClr val="tx2">
                    <a:lumMod val="75000"/>
                    <a:lumOff val="25000"/>
                  </a:schemeClr>
                </a:solidFill>
                <a:effectLst/>
                <a:latin typeface="Lucida Sans Unicode" pitchFamily="34" charset="0"/>
                <a:cs typeface="Lucida Sans Unicode" pitchFamily="34" charset="0"/>
              </a:rPr>
              <a:t>="@</a:t>
            </a:r>
            <a:r>
              <a:rPr kumimoji="0" lang="en-US" b="0" i="0" u="none" strike="noStrike" cap="none" normalizeH="0" baseline="0" dirty="0" err="1" smtClean="0">
                <a:ln>
                  <a:noFill/>
                </a:ln>
                <a:solidFill>
                  <a:schemeClr val="tx2">
                    <a:lumMod val="75000"/>
                    <a:lumOff val="25000"/>
                  </a:schemeClr>
                </a:solidFill>
                <a:effectLst/>
                <a:latin typeface="Lucida Sans Unicode" pitchFamily="34" charset="0"/>
                <a:cs typeface="Lucida Sans Unicode" pitchFamily="34" charset="0"/>
              </a:rPr>
              <a:t>Href</a:t>
            </a:r>
            <a:r>
              <a:rPr kumimoji="0" lang="en-US" b="0" i="0" u="none" strike="noStrike" cap="none" normalizeH="0" baseline="0" dirty="0" smtClean="0">
                <a:ln>
                  <a:noFill/>
                </a:ln>
                <a:solidFill>
                  <a:schemeClr val="tx2">
                    <a:lumMod val="75000"/>
                    <a:lumOff val="25000"/>
                  </a:schemeClr>
                </a:solidFill>
                <a:effectLst/>
                <a:latin typeface="Lucida Sans Unicode" pitchFamily="34" charset="0"/>
                <a:cs typeface="Lucida Sans Unicode" pitchFamily="34" charset="0"/>
              </a:rPr>
              <a:t>(</a:t>
            </a:r>
            <a:r>
              <a:rPr kumimoji="0" lang="en-US" b="0" i="0" u="none" strike="noStrike" cap="none" normalizeH="0" baseline="0" dirty="0" err="1" smtClean="0">
                <a:ln>
                  <a:noFill/>
                </a:ln>
                <a:solidFill>
                  <a:schemeClr val="tx2">
                    <a:lumMod val="75000"/>
                    <a:lumOff val="25000"/>
                  </a:schemeClr>
                </a:solidFill>
                <a:effectLst/>
                <a:latin typeface="Lucida Sans Unicode" pitchFamily="34" charset="0"/>
                <a:cs typeface="Lucida Sans Unicode" pitchFamily="34" charset="0"/>
              </a:rPr>
              <a:t>item.PhotoUrl</a:t>
            </a:r>
            <a:r>
              <a:rPr kumimoji="0" lang="en-US" b="0" i="0" u="none" strike="noStrike" cap="none" normalizeH="0" baseline="0" dirty="0" smtClean="0">
                <a:ln>
                  <a:noFill/>
                </a:ln>
                <a:solidFill>
                  <a:schemeClr val="tx2">
                    <a:lumMod val="75000"/>
                    <a:lumOff val="25000"/>
                  </a:schemeClr>
                </a:solidFill>
                <a:effectLst/>
                <a:latin typeface="Lucida Sans Unicode" pitchFamily="34" charset="0"/>
                <a:cs typeface="Lucida Sans Unicode" pitchFamily="34" charset="0"/>
              </a:rPr>
              <a:t>) alt="@</a:t>
            </a:r>
            <a:r>
              <a:rPr kumimoji="0" lang="en-US" b="0" i="0" u="none" strike="noStrike" cap="none" normalizeH="0" baseline="0" dirty="0" err="1" smtClean="0">
                <a:ln>
                  <a:noFill/>
                </a:ln>
                <a:solidFill>
                  <a:schemeClr val="tx2">
                    <a:lumMod val="75000"/>
                    <a:lumOff val="25000"/>
                  </a:schemeClr>
                </a:solidFill>
                <a:effectLst/>
                <a:latin typeface="Lucida Sans Unicode" pitchFamily="34" charset="0"/>
                <a:cs typeface="Lucida Sans Unicode" pitchFamily="34" charset="0"/>
              </a:rPr>
              <a:t>item.Title</a:t>
            </a:r>
            <a:r>
              <a:rPr kumimoji="0" lang="en-US" b="0" i="0" u="none" strike="noStrike" cap="none" normalizeH="0" baseline="0" dirty="0" smtClean="0">
                <a:ln>
                  <a:noFill/>
                </a:ln>
                <a:solidFill>
                  <a:schemeClr val="tx2">
                    <a:lumMod val="75000"/>
                    <a:lumOff val="25000"/>
                  </a:schemeClr>
                </a:solidFill>
                <a:effectLst/>
                <a:latin typeface="Lucida Sans Unicode" pitchFamily="34" charset="0"/>
                <a:cs typeface="Lucida Sans Unicode" pitchFamily="34" charset="0"/>
              </a:rPr>
              <a:t>" /&gt; </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Lucida Sans Unicode" pitchFamily="34" charset="0"/>
                <a:cs typeface="Lucida Sans Unicode" pitchFamily="34" charset="0"/>
              </a:rPr>
              <a:t> </a:t>
            </a:r>
            <a:r>
              <a:rPr lang="en-US" b="0" dirty="0" smtClean="0">
                <a:solidFill>
                  <a:schemeClr val="tx2">
                    <a:lumMod val="75000"/>
                    <a:lumOff val="25000"/>
                  </a:schemeClr>
                </a:solidFill>
                <a:latin typeface="Lucida Sans Unicode" pitchFamily="34" charset="0"/>
                <a:cs typeface="Lucida Sans Unicode" pitchFamily="34" charset="0"/>
              </a:rPr>
              <a:t>     </a:t>
            </a:r>
            <a:r>
              <a:rPr kumimoji="0" lang="en-US" b="0" i="0" u="none" strike="noStrike" cap="none" normalizeH="0" baseline="0" dirty="0" smtClean="0">
                <a:ln>
                  <a:noFill/>
                </a:ln>
                <a:solidFill>
                  <a:schemeClr val="tx2">
                    <a:lumMod val="75000"/>
                    <a:lumOff val="25000"/>
                  </a:schemeClr>
                </a:solidFill>
                <a:effectLst/>
                <a:latin typeface="Lucida Sans Unicode" pitchFamily="34" charset="0"/>
                <a:cs typeface="Lucida Sans Unicode" pitchFamily="34" charset="0"/>
              </a:rPr>
              <a:t>}</a:t>
            </a:r>
            <a:endParaRPr lang="en-US" b="0" dirty="0">
              <a:solidFill>
                <a:schemeClr val="tx2">
                  <a:lumMod val="75000"/>
                  <a:lumOff val="25000"/>
                </a:schemeClr>
              </a:solidFill>
              <a:latin typeface="Lucida Sans Unicode" pitchFamily="34" charset="0"/>
              <a:cs typeface="Lucida Sans Unicode"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dirty="0" smtClean="0">
                <a:ln>
                  <a:noFill/>
                </a:ln>
                <a:solidFill>
                  <a:schemeClr val="tx2">
                    <a:lumMod val="75000"/>
                    <a:lumOff val="25000"/>
                  </a:schemeClr>
                </a:solidFill>
                <a:effectLst/>
                <a:latin typeface="Lucida Sans Unicode" pitchFamily="34" charset="0"/>
                <a:cs typeface="Lucida Sans Unicode" pitchFamily="34" charset="0"/>
              </a:rPr>
              <a:t>    </a:t>
            </a:r>
            <a:r>
              <a:rPr kumimoji="0" lang="en-US" b="0" i="0" u="none" strike="noStrike" cap="none" normalizeH="0" baseline="0" dirty="0" smtClean="0">
                <a:ln>
                  <a:noFill/>
                </a:ln>
                <a:solidFill>
                  <a:schemeClr val="tx2">
                    <a:lumMod val="75000"/>
                    <a:lumOff val="25000"/>
                  </a:schemeClr>
                </a:solidFill>
                <a:effectLst/>
                <a:latin typeface="Lucida Sans Unicode" pitchFamily="34" charset="0"/>
                <a:cs typeface="Lucida Sans Unicode" pitchFamily="34" charset="0"/>
              </a:rPr>
              <a: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dirty="0" smtClean="0">
                <a:ln>
                  <a:noFill/>
                </a:ln>
                <a:solidFill>
                  <a:schemeClr val="tx2">
                    <a:lumMod val="75000"/>
                    <a:lumOff val="25000"/>
                  </a:schemeClr>
                </a:solidFill>
                <a:effectLst/>
                <a:latin typeface="Lucida Sans Unicode" pitchFamily="34" charset="0"/>
                <a:cs typeface="Lucida Sans Unicode" pitchFamily="34" charset="0"/>
              </a:rPr>
              <a:t>  </a:t>
            </a:r>
            <a:r>
              <a:rPr kumimoji="0" lang="en-US" b="0" i="0" u="none" strike="noStrike" cap="none" normalizeH="0" baseline="0" dirty="0" smtClean="0">
                <a:ln>
                  <a:noFill/>
                </a:ln>
                <a:solidFill>
                  <a:schemeClr val="tx2">
                    <a:lumMod val="75000"/>
                    <a:lumOff val="25000"/>
                  </a:schemeClr>
                </a:solidFill>
                <a:effectLst/>
                <a:latin typeface="Lucida Sans Unicode" pitchFamily="34" charset="0"/>
                <a:cs typeface="Lucida Sans Unicode" pitchFamily="34" charset="0"/>
              </a:rPr>
              <a: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2">
                    <a:lumMod val="75000"/>
                    <a:lumOff val="25000"/>
                  </a:schemeClr>
                </a:solidFill>
                <a:effectLst/>
                <a:latin typeface="Lucida Sans Unicode" pitchFamily="34" charset="0"/>
                <a:cs typeface="Lucida Sans Unicode"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Forms Applications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Visual Studio only</a:t>
            </a:r>
          </a:p>
          <a:p>
            <a:r>
              <a:rPr lang="en-US" dirty="0" smtClean="0"/>
              <a:t>Code in .</a:t>
            </a:r>
            <a:r>
              <a:rPr lang="en-US" dirty="0" err="1" smtClean="0"/>
              <a:t>aspx</a:t>
            </a:r>
            <a:r>
              <a:rPr lang="en-US" dirty="0" smtClean="0"/>
              <a:t> files and code-behind files</a:t>
            </a:r>
          </a:p>
          <a:p>
            <a:r>
              <a:rPr lang="en-US" dirty="0" smtClean="0"/>
              <a:t>Create a UI by dragging controls onto a page</a:t>
            </a:r>
          </a:p>
          <a:p>
            <a:r>
              <a:rPr lang="en-US" dirty="0" smtClean="0"/>
              <a:t>Controls provide rich properties and events</a:t>
            </a:r>
          </a:p>
          <a:p>
            <a:r>
              <a:rPr lang="en-US" dirty="0" smtClean="0"/>
              <a:t>Bind controls to data</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MVC Applications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Visual Studio only </a:t>
            </a:r>
          </a:p>
          <a:p>
            <a:r>
              <a:rPr lang="en-US" dirty="0" smtClean="0"/>
              <a:t>Models encapsulate objects and data</a:t>
            </a:r>
          </a:p>
          <a:p>
            <a:r>
              <a:rPr lang="en-US" dirty="0"/>
              <a:t>Views generate the user </a:t>
            </a:r>
            <a:r>
              <a:rPr lang="en-US" dirty="0" smtClean="0"/>
              <a:t>interface</a:t>
            </a:r>
          </a:p>
          <a:p>
            <a:r>
              <a:rPr lang="en-US" dirty="0" smtClean="0"/>
              <a:t>Controllers interact with user actions</a:t>
            </a:r>
          </a:p>
          <a:p>
            <a:r>
              <a:rPr lang="en-US" dirty="0" smtClean="0"/>
              <a:t>Code in .</a:t>
            </a:r>
            <a:r>
              <a:rPr lang="en-US" dirty="0" err="1" smtClean="0"/>
              <a:t>cshtml</a:t>
            </a:r>
            <a:r>
              <a:rPr lang="en-US" dirty="0" smtClean="0"/>
              <a:t> and .</a:t>
            </a:r>
            <a:r>
              <a:rPr lang="en-US" dirty="0" err="1" smtClean="0"/>
              <a:t>cs</a:t>
            </a:r>
            <a:r>
              <a:rPr lang="en-US" dirty="0" smtClean="0"/>
              <a:t> files</a:t>
            </a:r>
          </a:p>
          <a:p>
            <a:r>
              <a:rPr lang="en-US" dirty="0" smtClean="0"/>
              <a:t>Precise control of HTML and URLs</a:t>
            </a:r>
          </a:p>
          <a:p>
            <a:r>
              <a:rPr lang="en-US" dirty="0" smtClean="0"/>
              <a:t>Easy to use unit tests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2f70b480-aeb4-4416-8317-c4a3ad3989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ASP.NET Application Scenarios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Which programming model will you use in the following scenarios?</a:t>
            </a:r>
          </a:p>
          <a:p>
            <a:r>
              <a:rPr lang="en-US" dirty="0" smtClean="0"/>
              <a:t>A database front-end to be hosted on an intranet</a:t>
            </a:r>
          </a:p>
          <a:p>
            <a:r>
              <a:rPr lang="en-US" dirty="0" smtClean="0"/>
              <a:t>An e-commerce site for a large software organization</a:t>
            </a:r>
          </a:p>
          <a:p>
            <a:r>
              <a:rPr lang="en-US" dirty="0" smtClean="0"/>
              <a:t>A website for a small charitable trust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9db60806-443e-4e8a-8899-b66415c7ad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Shared ASP.NET Features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Configuration</a:t>
            </a:r>
          </a:p>
          <a:p>
            <a:r>
              <a:rPr lang="en-US" dirty="0" smtClean="0"/>
              <a:t>Authentication</a:t>
            </a:r>
          </a:p>
          <a:p>
            <a:r>
              <a:rPr lang="en-US" dirty="0" smtClean="0"/>
              <a:t>Membership and Roles</a:t>
            </a:r>
          </a:p>
          <a:p>
            <a:r>
              <a:rPr lang="en-US" dirty="0" smtClean="0"/>
              <a:t>State Management</a:t>
            </a:r>
          </a:p>
          <a:p>
            <a:r>
              <a:rPr lang="en-US" dirty="0" smtClean="0"/>
              <a:t>Caching</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Introduction to ASP.NET MVC 4</a:t>
            </a:r>
            <a:endParaRPr lang="en-US"/>
          </a:p>
        </p:txBody>
      </p:sp>
      <p:sp>
        <p:nvSpPr>
          <p:cNvPr id="3" name="Text Placeholder 2"/>
          <p:cNvSpPr>
            <a:spLocks noGrp="1"/>
          </p:cNvSpPr>
          <p:nvPr>
            <p:ph type="body" idx="1"/>
          </p:nvPr>
        </p:nvSpPr>
        <p:spPr/>
        <p:txBody>
          <a:bodyPr/>
          <a:lstStyle/>
          <a:p>
            <a:r>
              <a:rPr lang="en-US" smtClean="0"/>
              <a:t>Models, Views, and Controllers
Demonstration: How to Explore an MVC Application
New Features of ASP.NET MVC 4</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Models, Views, and Controllers</a:t>
            </a:r>
            <a:endParaRPr lang="en-US"/>
          </a:p>
        </p:txBody>
      </p:sp>
      <p:sp>
        <p:nvSpPr>
          <p:cNvPr id="4" name="Rounded Rectangle 3"/>
          <p:cNvSpPr/>
          <p:nvPr/>
        </p:nvSpPr>
        <p:spPr bwMode="auto">
          <a:xfrm>
            <a:off x="528035" y="1171977"/>
            <a:ext cx="5808372" cy="3425781"/>
          </a:xfrm>
          <a:prstGeom prst="roundRect">
            <a:avLst>
              <a:gd name="adj" fmla="val 53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5" name="Picture 4"/>
          <p:cNvPicPr>
            <a:picLocks noChangeAspect="1"/>
          </p:cNvPicPr>
          <p:nvPr/>
        </p:nvPicPr>
        <p:blipFill>
          <a:blip r:embed="rId3" cstate="print">
            <a:extLst>
              <a:ext uri="{28A0092B-C50C-407E-A947-70E740481C1C}">
                <a14:useLocalDpi xmlns:lc="http://schemas.openxmlformats.org/drawingml/2006/lockedCanvas" xmlns="" xmlns:a14="http://schemas.microsoft.com/office/drawing/2010/main" val="0"/>
              </a:ext>
            </a:extLst>
          </a:blip>
          <a:stretch>
            <a:fillRect/>
          </a:stretch>
        </p:blipFill>
        <p:spPr>
          <a:xfrm>
            <a:off x="3033604" y="5145623"/>
            <a:ext cx="1370911" cy="1228964"/>
          </a:xfrm>
          <a:prstGeom prst="rect">
            <a:avLst/>
          </a:prstGeom>
        </p:spPr>
      </p:pic>
      <p:pic>
        <p:nvPicPr>
          <p:cNvPr id="6" name="Content Placeholder 1"/>
          <p:cNvPicPr>
            <a:picLocks noGrp="1" noChangeAspect="1"/>
          </p:cNvPicPr>
          <p:nvPr/>
        </p:nvPicPr>
        <p:blipFill>
          <a:blip r:embed="rId4" cstate="print">
            <a:extLst>
              <a:ext uri="{28A0092B-C50C-407E-A947-70E740481C1C}">
                <a14:useLocalDpi xmlns:lc="http://schemas.openxmlformats.org/drawingml/2006/lockedCanvas" xmlns="" xmlns:a14="http://schemas.microsoft.com/office/drawing/2010/main" val="0"/>
              </a:ext>
            </a:extLst>
          </a:blip>
          <a:stretch>
            <a:fillRect/>
          </a:stretch>
        </p:blipFill>
        <p:spPr bwMode="auto">
          <a:xfrm>
            <a:off x="2667371" y="5437322"/>
            <a:ext cx="732466" cy="1157296"/>
          </a:xfrm>
          <a:prstGeom prst="rect">
            <a:avLst/>
          </a:prstGeom>
          <a:noFill/>
          <a:ln w="9525">
            <a:noFill/>
            <a:miter lim="800000"/>
            <a:headEnd/>
            <a:tailEnd/>
          </a:ln>
        </p:spPr>
      </p:pic>
      <p:pic>
        <p:nvPicPr>
          <p:cNvPr id="7" name="Picture 6"/>
          <p:cNvPicPr>
            <a:picLocks noChangeAspect="1"/>
          </p:cNvPicPr>
          <p:nvPr/>
        </p:nvPicPr>
        <p:blipFill>
          <a:blip r:embed="rId5" cstate="print">
            <a:extLst>
              <a:ext uri="{28A0092B-C50C-407E-A947-70E740481C1C}">
                <a14:useLocalDpi xmlns:lc="http://schemas.openxmlformats.org/drawingml/2006/lockedCanvas" xmlns="" xmlns:a14="http://schemas.microsoft.com/office/drawing/2010/main" val="0"/>
              </a:ext>
            </a:extLst>
          </a:blip>
          <a:stretch>
            <a:fillRect/>
          </a:stretch>
        </p:blipFill>
        <p:spPr>
          <a:xfrm>
            <a:off x="3571174" y="3209412"/>
            <a:ext cx="1319929" cy="1054381"/>
          </a:xfrm>
          <a:prstGeom prst="rect">
            <a:avLst/>
          </a:prstGeom>
        </p:spPr>
      </p:pic>
      <p:pic>
        <p:nvPicPr>
          <p:cNvPr id="8" name="Picture 7"/>
          <p:cNvPicPr>
            <a:picLocks noChangeAspect="1"/>
          </p:cNvPicPr>
          <p:nvPr/>
        </p:nvPicPr>
        <p:blipFill>
          <a:blip r:embed="rId6" cstate="print">
            <a:extLst>
              <a:ext uri="{28A0092B-C50C-407E-A947-70E740481C1C}">
                <a14:useLocalDpi xmlns:lc="http://schemas.openxmlformats.org/drawingml/2006/lockedCanvas" xmlns="" xmlns:a14="http://schemas.microsoft.com/office/drawing/2010/main" val="0"/>
              </a:ext>
            </a:extLst>
          </a:blip>
          <a:stretch>
            <a:fillRect/>
          </a:stretch>
        </p:blipFill>
        <p:spPr>
          <a:xfrm>
            <a:off x="1393689" y="1430038"/>
            <a:ext cx="803764" cy="1343435"/>
          </a:xfrm>
          <a:prstGeom prst="rect">
            <a:avLst/>
          </a:prstGeom>
        </p:spPr>
      </p:pic>
      <p:pic>
        <p:nvPicPr>
          <p:cNvPr id="9" name="Picture 8"/>
          <p:cNvPicPr>
            <a:picLocks noChangeAspect="1"/>
          </p:cNvPicPr>
          <p:nvPr/>
        </p:nvPicPr>
        <p:blipFill>
          <a:blip r:embed="rId7" cstate="print">
            <a:extLst>
              <a:ext uri="{28A0092B-C50C-407E-A947-70E740481C1C}">
                <a14:useLocalDpi xmlns:lc="http://schemas.openxmlformats.org/drawingml/2006/lockedCanvas" xmlns="" xmlns:a14="http://schemas.microsoft.com/office/drawing/2010/main" val="0"/>
              </a:ext>
            </a:extLst>
          </a:blip>
          <a:stretch>
            <a:fillRect/>
          </a:stretch>
        </p:blipFill>
        <p:spPr>
          <a:xfrm>
            <a:off x="7104304" y="1765368"/>
            <a:ext cx="1022266" cy="672773"/>
          </a:xfrm>
          <a:prstGeom prst="rect">
            <a:avLst/>
          </a:prstGeom>
        </p:spPr>
      </p:pic>
      <p:pic>
        <p:nvPicPr>
          <p:cNvPr id="10" name="Picture 9"/>
          <p:cNvPicPr>
            <a:picLocks noChangeAspect="1"/>
          </p:cNvPicPr>
          <p:nvPr/>
        </p:nvPicPr>
        <p:blipFill>
          <a:blip r:embed="rId8" cstate="print">
            <a:extLst>
              <a:ext uri="{28A0092B-C50C-407E-A947-70E740481C1C}">
                <a14:useLocalDpi xmlns:lc="http://schemas.openxmlformats.org/drawingml/2006/lockedCanvas" xmlns="" xmlns:a14="http://schemas.microsoft.com/office/drawing/2010/main" val="0"/>
              </a:ext>
            </a:extLst>
          </a:blip>
          <a:stretch>
            <a:fillRect/>
          </a:stretch>
        </p:blipFill>
        <p:spPr>
          <a:xfrm>
            <a:off x="4901956" y="1430672"/>
            <a:ext cx="803385" cy="1342801"/>
          </a:xfrm>
          <a:prstGeom prst="rect">
            <a:avLst/>
          </a:prstGeom>
        </p:spPr>
      </p:pic>
      <p:cxnSp>
        <p:nvCxnSpPr>
          <p:cNvPr id="11" name="Straight Arrow Connector 10"/>
          <p:cNvCxnSpPr/>
          <p:nvPr/>
        </p:nvCxnSpPr>
        <p:spPr bwMode="auto">
          <a:xfrm flipH="1" flipV="1">
            <a:off x="3719059" y="4353059"/>
            <a:ext cx="1" cy="79256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p:nvPr/>
        </p:nvCxnSpPr>
        <p:spPr bwMode="auto">
          <a:xfrm flipV="1">
            <a:off x="5866327" y="2101754"/>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p:nvPr/>
        </p:nvCxnSpPr>
        <p:spPr bwMode="auto">
          <a:xfrm>
            <a:off x="2015064" y="2937454"/>
            <a:ext cx="1435208" cy="2208169"/>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4" name="Straight Arrow Connector 13"/>
          <p:cNvCxnSpPr/>
          <p:nvPr/>
        </p:nvCxnSpPr>
        <p:spPr bwMode="auto">
          <a:xfrm flipH="1">
            <a:off x="4464934" y="2600319"/>
            <a:ext cx="408124" cy="50158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15" name="TextBox 14"/>
          <p:cNvSpPr txBox="1"/>
          <p:nvPr/>
        </p:nvSpPr>
        <p:spPr>
          <a:xfrm>
            <a:off x="4579712" y="5575439"/>
            <a:ext cx="112562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Browser</a:t>
            </a:r>
            <a:endParaRPr lang="en-GB" b="0" dirty="0"/>
          </a:p>
        </p:txBody>
      </p:sp>
      <p:sp>
        <p:nvSpPr>
          <p:cNvPr id="16" name="TextBox 15"/>
          <p:cNvSpPr txBox="1"/>
          <p:nvPr/>
        </p:nvSpPr>
        <p:spPr>
          <a:xfrm>
            <a:off x="4891103" y="3551936"/>
            <a:ext cx="132440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Controller</a:t>
            </a:r>
            <a:endParaRPr lang="en-GB" b="0" dirty="0"/>
          </a:p>
        </p:txBody>
      </p:sp>
      <p:sp>
        <p:nvSpPr>
          <p:cNvPr id="17" name="TextBox 16"/>
          <p:cNvSpPr txBox="1"/>
          <p:nvPr/>
        </p:nvSpPr>
        <p:spPr>
          <a:xfrm>
            <a:off x="2238296" y="1892509"/>
            <a:ext cx="73289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View</a:t>
            </a:r>
            <a:endParaRPr lang="en-GB" b="0" dirty="0"/>
          </a:p>
        </p:txBody>
      </p:sp>
      <p:sp>
        <p:nvSpPr>
          <p:cNvPr id="18" name="TextBox 17"/>
          <p:cNvSpPr txBox="1"/>
          <p:nvPr/>
        </p:nvSpPr>
        <p:spPr>
          <a:xfrm>
            <a:off x="4032765" y="1917088"/>
            <a:ext cx="86433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Model</a:t>
            </a:r>
            <a:endParaRPr lang="en-GB" b="0" dirty="0"/>
          </a:p>
        </p:txBody>
      </p:sp>
      <p:sp>
        <p:nvSpPr>
          <p:cNvPr id="19" name="TextBox 18"/>
          <p:cNvSpPr txBox="1"/>
          <p:nvPr/>
        </p:nvSpPr>
        <p:spPr>
          <a:xfrm>
            <a:off x="7001158" y="2474307"/>
            <a:ext cx="126989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Database</a:t>
            </a:r>
            <a:endParaRPr lang="en-GB" b="0" dirty="0"/>
          </a:p>
        </p:txBody>
      </p:sp>
      <p:sp>
        <p:nvSpPr>
          <p:cNvPr id="20" name="TextBox 19"/>
          <p:cNvSpPr txBox="1"/>
          <p:nvPr/>
        </p:nvSpPr>
        <p:spPr>
          <a:xfrm>
            <a:off x="528035" y="4600195"/>
            <a:ext cx="152746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Web Server</a:t>
            </a:r>
            <a:endParaRPr lang="en-GB" b="0" dirty="0"/>
          </a:p>
        </p:txBody>
      </p:sp>
      <p:sp>
        <p:nvSpPr>
          <p:cNvPr id="21" name="TextBox 20"/>
          <p:cNvSpPr txBox="1"/>
          <p:nvPr/>
        </p:nvSpPr>
        <p:spPr>
          <a:xfrm>
            <a:off x="3740097" y="4661750"/>
            <a:ext cx="643381"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smtClean="0"/>
              <a:t>HTTP</a:t>
            </a:r>
            <a:endParaRPr lang="en-GB" sz="1400" b="0" dirty="0"/>
          </a:p>
        </p:txBody>
      </p:sp>
      <p:sp>
        <p:nvSpPr>
          <p:cNvPr id="22" name="TextBox 21"/>
          <p:cNvSpPr txBox="1"/>
          <p:nvPr/>
        </p:nvSpPr>
        <p:spPr>
          <a:xfrm>
            <a:off x="6064532" y="1693493"/>
            <a:ext cx="548548"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smtClean="0"/>
              <a:t>SQL</a:t>
            </a:r>
            <a:endParaRPr lang="en-GB" sz="1400" b="0" dirty="0"/>
          </a:p>
        </p:txBody>
      </p:sp>
      <p:cxnSp>
        <p:nvCxnSpPr>
          <p:cNvPr id="23" name="Straight Arrow Connector 22"/>
          <p:cNvCxnSpPr/>
          <p:nvPr/>
        </p:nvCxnSpPr>
        <p:spPr bwMode="auto">
          <a:xfrm flipH="1" flipV="1">
            <a:off x="2438750" y="2822217"/>
            <a:ext cx="1118157" cy="59068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24" name="Straight Arrow Connector 23"/>
          <p:cNvCxnSpPr/>
          <p:nvPr/>
        </p:nvCxnSpPr>
        <p:spPr bwMode="auto">
          <a:xfrm flipV="1">
            <a:off x="4625283" y="2686045"/>
            <a:ext cx="411120" cy="498953"/>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p:nvPr/>
        </p:nvCxnSpPr>
        <p:spPr bwMode="auto">
          <a:xfrm flipH="1" flipV="1">
            <a:off x="5848406" y="2286420"/>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1e94bdea-d736-40d8-9e50-1de1d350e9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Explore an MVC Application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None/>
            </a:pPr>
            <a:r>
              <a:rPr lang="en-US" dirty="0" smtClean="0"/>
              <a:t>In this demonstration, you will see how to:</a:t>
            </a:r>
          </a:p>
          <a:p>
            <a:pPr marL="514350" indent="-514350">
              <a:buFont typeface="+mj-lt"/>
              <a:buAutoNum type="arabicPeriod"/>
            </a:pPr>
            <a:r>
              <a:rPr lang="en-US" dirty="0" smtClean="0"/>
              <a:t>Examine an MVC application renders the default home page</a:t>
            </a:r>
          </a:p>
          <a:p>
            <a:pPr marL="514350" indent="-514350">
              <a:buFont typeface="+mj-lt"/>
              <a:buAutoNum type="arabicPeriod"/>
            </a:pPr>
            <a:r>
              <a:rPr lang="en-US" dirty="0" smtClean="0"/>
              <a:t>Examine the default route that forwards requests to the Controller</a:t>
            </a:r>
          </a:p>
          <a:p>
            <a:pPr marL="514350" indent="-514350">
              <a:buFont typeface="+mj-lt"/>
              <a:buAutoNum type="arabicPeriod"/>
            </a:pPr>
            <a:r>
              <a:rPr lang="en-US" dirty="0" smtClean="0"/>
              <a:t>Examine the Photo Model code</a:t>
            </a:r>
          </a:p>
          <a:p>
            <a:pPr marL="514350" indent="-514350">
              <a:buFont typeface="+mj-lt"/>
              <a:buAutoNum type="arabicPeriod"/>
            </a:pPr>
            <a:r>
              <a:rPr lang="en-US" dirty="0" smtClean="0"/>
              <a:t>Examine the Photo Controller code</a:t>
            </a:r>
          </a:p>
          <a:p>
            <a:pPr marL="514350" indent="-514350">
              <a:buFont typeface="+mj-lt"/>
              <a:buAutoNum type="arabicPeriod"/>
            </a:pPr>
            <a:r>
              <a:rPr lang="en-US" dirty="0" smtClean="0"/>
              <a:t>Examine the Photo Details View code</a:t>
            </a:r>
          </a:p>
          <a:p>
            <a:pPr marL="514350" indent="-514350">
              <a:buFont typeface="+mj-lt"/>
              <a:buAutoNum type="arabicPeriod"/>
            </a:pPr>
            <a:r>
              <a:rPr lang="en-US" dirty="0" smtClean="0"/>
              <a:t>Examine the photo details rendered as a result of Models, Controllers, and Views working together</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Overview of Microsoft Web Technologies
Overview of ASP.NET 4.5
Introduction to ASP.NET MVC 4</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Features of ASP.NET MVC 4</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ASP.NET Web API</a:t>
            </a:r>
          </a:p>
          <a:p>
            <a:r>
              <a:rPr lang="en-US" dirty="0" smtClean="0"/>
              <a:t>Mobile Features</a:t>
            </a:r>
          </a:p>
          <a:p>
            <a:r>
              <a:rPr lang="en-US" dirty="0" smtClean="0"/>
              <a:t>Display Modes</a:t>
            </a:r>
          </a:p>
          <a:p>
            <a:r>
              <a:rPr lang="en-US" dirty="0" smtClean="0"/>
              <a:t>Asynchronous Controllers</a:t>
            </a:r>
          </a:p>
          <a:p>
            <a:r>
              <a:rPr lang="en-US" dirty="0" err="1" smtClean="0"/>
              <a:t>OAuth</a:t>
            </a:r>
            <a:r>
              <a:rPr lang="en-US" dirty="0" smtClean="0"/>
              <a:t> and </a:t>
            </a:r>
            <a:r>
              <a:rPr lang="en-US" dirty="0" err="1" smtClean="0"/>
              <a:t>OpenID</a:t>
            </a:r>
            <a:endParaRPr lang="en-US" dirty="0" smtClean="0"/>
          </a:p>
          <a:p>
            <a:r>
              <a:rPr lang="en-US" dirty="0" smtClean="0"/>
              <a:t>Bundling and </a:t>
            </a:r>
            <a:r>
              <a:rPr lang="en-US" dirty="0" err="1" smtClean="0"/>
              <a:t>Minification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Exploring ASP.NET MVC 4</a:t>
            </a:r>
            <a:endParaRPr lang="en-US"/>
          </a:p>
        </p:txBody>
      </p:sp>
      <p:sp>
        <p:nvSpPr>
          <p:cNvPr id="3" name="Text Placeholder 2"/>
          <p:cNvSpPr>
            <a:spLocks noGrp="1"/>
          </p:cNvSpPr>
          <p:nvPr>
            <p:ph type="body" idx="1"/>
          </p:nvPr>
        </p:nvSpPr>
        <p:spPr/>
        <p:txBody>
          <a:bodyPr/>
          <a:lstStyle/>
          <a:p>
            <a:r>
              <a:rPr lang="en-US" smtClean="0"/>
              <a:t>Exercise 1: Exploring a Photo Sharing Application
Exercise 2: Exploring a Web Pages Application
Exercise 3: Exploring a Web Forms Application
Exercise 4: Exploring an MVC Application</a:t>
            </a:r>
            <a:endParaRPr lang="en-US"/>
          </a:p>
        </p:txBody>
      </p:sp>
      <p:sp>
        <p:nvSpPr>
          <p:cNvPr id="4" name="TextBox 3"/>
          <p:cNvSpPr txBox="1"/>
          <p:nvPr/>
        </p:nvSpPr>
        <p:spPr>
          <a:xfrm>
            <a:off x="458787" y="3048000"/>
            <a:ext cx="8119156" cy="523220"/>
          </a:xfrm>
          <a:prstGeom prst="rect">
            <a:avLst/>
          </a:prstGeom>
          <a:noFill/>
        </p:spPr>
        <p:txBody>
          <a:bodyPr vert="horz"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7" y="3429000"/>
            <a:ext cx="8119156" cy="2677656"/>
          </a:xfrm>
          <a:prstGeom prst="rect">
            <a:avLst/>
          </a:prstGeom>
          <a:noFill/>
        </p:spPr>
        <p:txBody>
          <a:bodyPr vert="horz" rtlCol="0">
            <a:spAutoFit/>
          </a:bodyPr>
          <a:lstStyle/>
          <a:p>
            <a:r>
              <a:rPr lang="en-US" sz="2800" baseline="0" dirty="0" smtClean="0">
                <a:latin typeface="Segoe UI"/>
              </a:rPr>
              <a:t>Virtual Machine: </a:t>
            </a:r>
            <a:r>
              <a:rPr lang="en-US" sz="2800" b="1" baseline="0" dirty="0" smtClean="0">
                <a:latin typeface="Segoe UI"/>
              </a:rPr>
              <a:t>20486B-SEA-DEV11 </a:t>
            </a:r>
          </a:p>
          <a:p>
            <a:r>
              <a:rPr lang="en-US" sz="2800" baseline="0" dirty="0" smtClean="0">
                <a:latin typeface="Segoe UI"/>
              </a:rPr>
              <a:t>User name: </a:t>
            </a:r>
            <a:r>
              <a:rPr lang="en-US" sz="2800" b="1" baseline="0" dirty="0" smtClean="0">
                <a:latin typeface="Segoe UI"/>
              </a:rPr>
              <a:t>Admin</a:t>
            </a:r>
          </a:p>
          <a:p>
            <a:r>
              <a:rPr lang="en-US" sz="2800" baseline="0" dirty="0" smtClean="0">
                <a:latin typeface="Segoe UI"/>
              </a:rPr>
              <a:t>Password: </a:t>
            </a:r>
            <a:r>
              <a:rPr lang="en-US" sz="2800" b="1" baseline="0" dirty="0" smtClean="0">
                <a:latin typeface="Segoe UI"/>
              </a:rPr>
              <a:t>Pa$$w0rd</a:t>
            </a:r>
          </a:p>
          <a:p>
            <a:endParaRPr lang="en-US" sz="2800" baseline="0" dirty="0" smtClean="0">
              <a:latin typeface="Segoe UI"/>
            </a:endParaRPr>
          </a:p>
          <a:p>
            <a:r>
              <a:rPr lang="en-US" sz="2800" b="1" baseline="0" dirty="0" smtClean="0">
                <a:latin typeface="Segoe UI"/>
              </a:rPr>
              <a:t>Note:</a:t>
            </a:r>
            <a:r>
              <a:rPr lang="en-US" sz="2800" baseline="0" dirty="0" smtClean="0">
                <a:latin typeface="Segoe UI"/>
              </a:rPr>
              <a:t> In </a:t>
            </a:r>
            <a:r>
              <a:rPr lang="en-US" sz="2800" baseline="0" dirty="0" smtClean="0">
                <a:latin typeface="Segoe UI"/>
              </a:rPr>
              <a:t>Hyper-V Manager, start the </a:t>
            </a:r>
            <a:r>
              <a:rPr lang="en-US" sz="2800" b="1" baseline="0" dirty="0" smtClean="0">
                <a:latin typeface="Segoe UI"/>
              </a:rPr>
              <a:t>MSL-TMG1 </a:t>
            </a:r>
            <a:r>
              <a:rPr lang="en-US" sz="2800" baseline="0" dirty="0" smtClean="0">
                <a:latin typeface="Segoe UI"/>
              </a:rPr>
              <a:t>virtual machine if it is not already running</a:t>
            </a:r>
            <a:r>
              <a:rPr lang="en-US" sz="2800" baseline="0" dirty="0" smtClean="0">
                <a:latin typeface="Segoe UI"/>
              </a:rPr>
              <a:t>.</a:t>
            </a:r>
            <a:endParaRPr lang="en-US" sz="2800" baseline="0" dirty="0" smtClean="0">
              <a:solidFill>
                <a:srgbClr val="A6A6A6"/>
              </a:solidFill>
              <a:latin typeface="Segoe UI"/>
            </a:endParaRPr>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45 minutes</a:t>
            </a:r>
            <a:endParaRPr lang="en-US" sz="2800">
              <a:latin typeface="Segoe U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304800" y="818886"/>
            <a:ext cx="8458200" cy="5962914"/>
          </a:xfrm>
          <a:prstGeom prst="rect">
            <a:avLst/>
          </a:prstGeom>
          <a:noFill/>
        </p:spPr>
        <p:txBody>
          <a:bodyPr vert="horz" wrap="square" rtlCol="0">
            <a:spAutoFit/>
          </a:bodyPr>
          <a:lstStyle/>
          <a:p>
            <a:pPr>
              <a:lnSpc>
                <a:spcPct val="115000"/>
              </a:lnSpc>
              <a:spcAft>
                <a:spcPts val="1000"/>
              </a:spcAft>
            </a:pPr>
            <a:r>
              <a:rPr lang="en-US" sz="1700" dirty="0" smtClean="0">
                <a:latin typeface="Segoe UI"/>
                <a:ea typeface="Arial Unicode MS"/>
                <a:cs typeface="Times New Roman"/>
              </a:rPr>
              <a:t>You are working as a junior developer at Adventure Works. You have been asked by a senior developer to investigate the possibility of creating a web-based photo sharing application for your organization’s customers, similar to one that the senior developer has seen on the Internet. Such an application will promote a community of cyclists who use Adventure Works equipment, and the community members will be able to share their experiences. This initiative is intended to increase the popularity of Adventure Works Cycles, and thereby to increase sales. You have been asked to begin the planning of the application by examining an existing photo sharing application and evaluating its functionality. You have also been asked to examine programming models available to ASP.NET developers. To do this, you need to create basic web applications written with three different models: Web Pages, Web Forms, and MVC. Your manager has asked you to report on the following specific questions for each programming model</a:t>
            </a:r>
            <a:r>
              <a:rPr lang="en-US" sz="1700" dirty="0" smtClean="0">
                <a:latin typeface="Segoe UI"/>
                <a:ea typeface="Arial Unicode MS"/>
                <a:cs typeface="Times New Roman"/>
              </a:rPr>
              <a:t>:</a:t>
            </a:r>
            <a:endParaRPr lang="en-US" sz="17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1700" dirty="0" smtClean="0">
                <a:latin typeface="Segoe UI"/>
                <a:ea typeface="Arial Unicode MS"/>
                <a:cs typeface="Times New Roman"/>
              </a:rPr>
              <a:t>How does the developer set a connection string and data provider?</a:t>
            </a:r>
            <a:endParaRPr lang="en-US" sz="17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1700" dirty="0" smtClean="0">
                <a:latin typeface="Segoe UI"/>
                <a:ea typeface="Arial Unicode MS"/>
                <a:cs typeface="Times New Roman"/>
              </a:rPr>
              <a:t>How </a:t>
            </a:r>
            <a:r>
              <a:rPr lang="en-US" sz="1700" dirty="0" smtClean="0">
                <a:latin typeface="Segoe UI"/>
                <a:ea typeface="Arial Unicode MS"/>
                <a:cs typeface="Times New Roman"/>
              </a:rPr>
              <a:t>does the developer impose a consistent layout, with Adventure Works branding and menus, on all pages in the web application?</a:t>
            </a:r>
            <a:endParaRPr lang="en-US" sz="17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1700" dirty="0" smtClean="0">
                <a:latin typeface="Segoe UI"/>
                <a:ea typeface="Arial Unicode MS"/>
                <a:cs typeface="Times New Roman"/>
              </a:rPr>
              <a:t>How does the developer set a cascading style sheet with a consistent set of color, fonts, borders, and other styles?</a:t>
            </a:r>
            <a:endParaRPr lang="en-US" sz="17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1700" dirty="0" smtClean="0">
                <a:latin typeface="Segoe UI"/>
                <a:ea typeface="Arial Unicode MS"/>
                <a:cs typeface="Times New Roman"/>
              </a:rPr>
              <a:t>How does the developer add a new page to the application and apply the layout and styles to it?</a:t>
            </a:r>
            <a:endParaRPr lang="en-US" sz="1700" dirty="0">
              <a:latin typeface="Segoe UI"/>
              <a:ea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dirty="0" smtClean="0"/>
              <a:t>Which of the three </a:t>
            </a:r>
            <a:r>
              <a:rPr lang="en-US" dirty="0" smtClean="0"/>
              <a:t>programming </a:t>
            </a:r>
            <a:r>
              <a:rPr lang="en-US" dirty="0" smtClean="0"/>
              <a:t>models has the simplest method of applying a single layout across multiple pages?
Which of the three programming models has the simplest method of building a user interface?
Which of the application programming models will you recommend for the photo sharing application: Web Pages, Web Forms, or MVC?</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Real-world Issues and Scenarios
Tools
Best Practice
Common Issues and Troubleshooting Tips
Additional Reading</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Overview of Microsoft Web Technologies</a:t>
            </a:r>
            <a:endParaRPr lang="en-US"/>
          </a:p>
        </p:txBody>
      </p:sp>
      <p:sp>
        <p:nvSpPr>
          <p:cNvPr id="3" name="Text Placeholder 2"/>
          <p:cNvSpPr>
            <a:spLocks noGrp="1"/>
          </p:cNvSpPr>
          <p:nvPr>
            <p:ph type="body" idx="1"/>
          </p:nvPr>
        </p:nvSpPr>
        <p:spPr/>
        <p:txBody>
          <a:bodyPr/>
          <a:lstStyle/>
          <a:p>
            <a:r>
              <a:rPr lang="en-US" dirty="0" smtClean="0"/>
              <a:t>Introduction to Microsoft Web Technologies
Overview of ASP.NET 4.5
Client-Side Web Technologies
Internet Information Server 8.0
Windows Azure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to Microsoft Web Technologies</a:t>
            </a:r>
            <a:endParaRPr lang="en-US"/>
          </a:p>
        </p:txBody>
      </p:sp>
      <p:sp>
        <p:nvSpPr>
          <p:cNvPr id="4" name="TextBox 3"/>
          <p:cNvSpPr txBox="1"/>
          <p:nvPr/>
        </p:nvSpPr>
        <p:spPr>
          <a:xfrm>
            <a:off x="2510540" y="1617187"/>
            <a:ext cx="909223"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smtClean="0"/>
              <a:t>Host</a:t>
            </a:r>
            <a:endParaRPr lang="en-GB" sz="2200" dirty="0"/>
          </a:p>
        </p:txBody>
      </p:sp>
      <p:sp>
        <p:nvSpPr>
          <p:cNvPr id="5" name="TextBox 4"/>
          <p:cNvSpPr txBox="1"/>
          <p:nvPr/>
        </p:nvSpPr>
        <p:spPr>
          <a:xfrm>
            <a:off x="415776" y="1616149"/>
            <a:ext cx="1463862"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smtClean="0"/>
              <a:t>Develop</a:t>
            </a:r>
            <a:endParaRPr lang="en-GB" sz="2200" dirty="0"/>
          </a:p>
        </p:txBody>
      </p:sp>
      <p:sp>
        <p:nvSpPr>
          <p:cNvPr id="6" name="TextBox 5"/>
          <p:cNvSpPr txBox="1"/>
          <p:nvPr/>
        </p:nvSpPr>
        <p:spPr>
          <a:xfrm>
            <a:off x="4774358" y="2170147"/>
            <a:ext cx="1854995"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smtClean="0"/>
              <a:t>Server-Side</a:t>
            </a:r>
            <a:endParaRPr lang="en-GB" sz="2200" b="0" dirty="0"/>
          </a:p>
        </p:txBody>
      </p:sp>
      <p:sp>
        <p:nvSpPr>
          <p:cNvPr id="7" name="TextBox 6"/>
          <p:cNvSpPr txBox="1"/>
          <p:nvPr/>
        </p:nvSpPr>
        <p:spPr>
          <a:xfrm>
            <a:off x="6977029" y="2170147"/>
            <a:ext cx="172649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smtClean="0"/>
              <a:t>Client-Side</a:t>
            </a:r>
            <a:endParaRPr lang="en-GB" sz="2200" b="0" dirty="0"/>
          </a:p>
        </p:txBody>
      </p:sp>
      <p:sp>
        <p:nvSpPr>
          <p:cNvPr id="8" name="TextBox 7"/>
          <p:cNvSpPr txBox="1"/>
          <p:nvPr/>
        </p:nvSpPr>
        <p:spPr>
          <a:xfrm>
            <a:off x="6141281" y="1577649"/>
            <a:ext cx="1436612"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smtClean="0"/>
              <a:t>Execute</a:t>
            </a:r>
            <a:endParaRPr lang="en-GB" sz="2200" dirty="0"/>
          </a:p>
        </p:txBody>
      </p:sp>
      <p:cxnSp>
        <p:nvCxnSpPr>
          <p:cNvPr id="9" name="Straight Connector 8"/>
          <p:cNvCxnSpPr/>
          <p:nvPr/>
        </p:nvCxnSpPr>
        <p:spPr bwMode="auto">
          <a:xfrm flipH="1">
            <a:off x="2317135" y="1513256"/>
            <a:ext cx="14272" cy="467832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bwMode="auto">
          <a:xfrm flipH="1">
            <a:off x="6803400" y="2170147"/>
            <a:ext cx="17121" cy="4021435"/>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bwMode="auto">
          <a:xfrm flipH="1">
            <a:off x="4578670" y="1513256"/>
            <a:ext cx="14272" cy="467832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2510540" y="3044164"/>
            <a:ext cx="1823443" cy="2462213"/>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Font typeface="Arial" panose="020B0604020202020204" pitchFamily="34" charset="0"/>
              <a:buChar char="•"/>
            </a:pPr>
            <a:r>
              <a:rPr lang="en-GB" sz="2200" b="0" dirty="0" smtClean="0"/>
              <a:t>IIS</a:t>
            </a:r>
          </a:p>
          <a:p>
            <a:pPr marL="285750" indent="-285750">
              <a:buFont typeface="Arial" panose="020B0604020202020204" pitchFamily="34" charset="0"/>
              <a:buChar char="•"/>
            </a:pPr>
            <a:r>
              <a:rPr lang="en-GB" sz="2200" b="0" dirty="0" smtClean="0"/>
              <a:t>SQL Server</a:t>
            </a:r>
          </a:p>
          <a:p>
            <a:pPr marL="285750" indent="-285750">
              <a:buFont typeface="Arial" panose="020B0604020202020204" pitchFamily="34" charset="0"/>
              <a:buChar char="•"/>
            </a:pPr>
            <a:r>
              <a:rPr lang="en-GB" sz="2200" b="0" dirty="0" smtClean="0"/>
              <a:t>Windows Azure</a:t>
            </a:r>
          </a:p>
          <a:p>
            <a:pPr marL="285750" indent="-285750">
              <a:buFont typeface="Arial" panose="020B0604020202020204" pitchFamily="34" charset="0"/>
              <a:buChar char="•"/>
            </a:pPr>
            <a:r>
              <a:rPr lang="en-GB" sz="2200" b="0" dirty="0" smtClean="0"/>
              <a:t>SQL Database</a:t>
            </a:r>
            <a:endParaRPr lang="en-GB" sz="2200" b="0" dirty="0"/>
          </a:p>
        </p:txBody>
      </p:sp>
      <p:sp>
        <p:nvSpPr>
          <p:cNvPr id="13" name="TextBox 12"/>
          <p:cNvSpPr txBox="1"/>
          <p:nvPr/>
        </p:nvSpPr>
        <p:spPr>
          <a:xfrm>
            <a:off x="126453" y="3044164"/>
            <a:ext cx="2034728" cy="212365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Font typeface="Arial" panose="020B0604020202020204" pitchFamily="34" charset="0"/>
              <a:buChar char="•"/>
            </a:pPr>
            <a:r>
              <a:rPr lang="en-GB" sz="2200" b="0" dirty="0" err="1" smtClean="0"/>
              <a:t>WebMatrix</a:t>
            </a:r>
            <a:endParaRPr lang="en-GB" sz="2200" b="0" dirty="0" smtClean="0"/>
          </a:p>
          <a:p>
            <a:pPr marL="285750" indent="-285750">
              <a:buFont typeface="Arial" panose="020B0604020202020204" pitchFamily="34" charset="0"/>
              <a:buChar char="•"/>
            </a:pPr>
            <a:r>
              <a:rPr lang="en-GB" sz="2200" b="0" dirty="0"/>
              <a:t>Visual </a:t>
            </a:r>
            <a:r>
              <a:rPr lang="en-GB" sz="2200" b="0" dirty="0" smtClean="0"/>
              <a:t>Studio</a:t>
            </a:r>
          </a:p>
          <a:p>
            <a:pPr marL="285750" indent="-285750">
              <a:buFont typeface="Arial" panose="020B0604020202020204" pitchFamily="34" charset="0"/>
              <a:buChar char="•"/>
            </a:pPr>
            <a:r>
              <a:rPr lang="en-GB" sz="2200" b="0" dirty="0" smtClean="0"/>
              <a:t>Visual Studio Express</a:t>
            </a:r>
            <a:endParaRPr lang="en-GB" sz="2200" b="0" dirty="0"/>
          </a:p>
        </p:txBody>
      </p:sp>
      <p:sp>
        <p:nvSpPr>
          <p:cNvPr id="14" name="TextBox 13"/>
          <p:cNvSpPr txBox="1"/>
          <p:nvPr/>
        </p:nvSpPr>
        <p:spPr>
          <a:xfrm>
            <a:off x="4774358" y="3044164"/>
            <a:ext cx="1823443" cy="43088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Font typeface="Arial" panose="020B0604020202020204" pitchFamily="34" charset="0"/>
              <a:buChar char="•"/>
            </a:pPr>
            <a:r>
              <a:rPr lang="en-GB" sz="2200" b="0" dirty="0" smtClean="0"/>
              <a:t>ASP.NET</a:t>
            </a:r>
            <a:endParaRPr lang="en-GB" sz="2200" b="0" dirty="0"/>
          </a:p>
        </p:txBody>
      </p:sp>
      <p:sp>
        <p:nvSpPr>
          <p:cNvPr id="15" name="TextBox 14"/>
          <p:cNvSpPr txBox="1"/>
          <p:nvPr/>
        </p:nvSpPr>
        <p:spPr>
          <a:xfrm>
            <a:off x="6977029" y="3044164"/>
            <a:ext cx="2053950" cy="110799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Font typeface="Arial" panose="020B0604020202020204" pitchFamily="34" charset="0"/>
              <a:buChar char="•"/>
            </a:pPr>
            <a:r>
              <a:rPr lang="en-GB" sz="2200" b="0" dirty="0" smtClean="0"/>
              <a:t>JavaScript</a:t>
            </a:r>
          </a:p>
          <a:p>
            <a:pPr marL="285750" indent="-285750">
              <a:buFont typeface="Arial" panose="020B0604020202020204" pitchFamily="34" charset="0"/>
              <a:buChar char="•"/>
            </a:pPr>
            <a:r>
              <a:rPr lang="en-GB" sz="2200" b="0" dirty="0" err="1" smtClean="0"/>
              <a:t>jQuery</a:t>
            </a:r>
            <a:endParaRPr lang="en-GB" sz="2200" b="0" dirty="0" smtClean="0"/>
          </a:p>
          <a:p>
            <a:pPr marL="285750" indent="-285750">
              <a:buFont typeface="Arial" panose="020B0604020202020204" pitchFamily="34" charset="0"/>
              <a:buChar char="•"/>
            </a:pPr>
            <a:r>
              <a:rPr lang="en-GB" sz="2200" b="0" dirty="0" smtClean="0"/>
              <a:t>AJAX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ASP.NET 4.5</a:t>
            </a:r>
            <a:endParaRPr lang="en-US"/>
          </a:p>
        </p:txBody>
      </p:sp>
      <p:sp>
        <p:nvSpPr>
          <p:cNvPr id="4" name="Down Arrow 3"/>
          <p:cNvSpPr/>
          <p:nvPr/>
        </p:nvSpPr>
        <p:spPr bwMode="auto">
          <a:xfrm>
            <a:off x="6977524" y="2821577"/>
            <a:ext cx="311550" cy="1806169"/>
          </a:xfrm>
          <a:prstGeom prst="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5" name="Content Placeholder 2"/>
          <p:cNvSpPr>
            <a:spLocks noGrp="1"/>
          </p:cNvSpPr>
          <p:nvPr/>
        </p:nvSpPr>
        <p:spPr bwMode="auto">
          <a:xfrm>
            <a:off x="458788" y="1021215"/>
            <a:ext cx="534112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Programming Models</a:t>
            </a:r>
          </a:p>
          <a:p>
            <a:pPr lvl="1"/>
            <a:r>
              <a:rPr lang="en-US" dirty="0" smtClean="0"/>
              <a:t>Web Pages</a:t>
            </a:r>
          </a:p>
          <a:p>
            <a:pPr lvl="1"/>
            <a:r>
              <a:rPr lang="en-US" dirty="0" smtClean="0"/>
              <a:t>Web Forms</a:t>
            </a:r>
          </a:p>
          <a:p>
            <a:pPr lvl="1"/>
            <a:r>
              <a:rPr lang="en-US" dirty="0" smtClean="0"/>
              <a:t>MVC</a:t>
            </a:r>
          </a:p>
          <a:p>
            <a:r>
              <a:rPr lang="en-US" dirty="0" smtClean="0"/>
              <a:t>ASP.NET API</a:t>
            </a:r>
          </a:p>
          <a:p>
            <a:pPr lvl="1"/>
            <a:r>
              <a:rPr lang="en-US" dirty="0" smtClean="0"/>
              <a:t>Configuration</a:t>
            </a:r>
          </a:p>
          <a:p>
            <a:pPr lvl="1"/>
            <a:r>
              <a:rPr lang="en-US" dirty="0" smtClean="0"/>
              <a:t>Authentication and Authorization</a:t>
            </a:r>
          </a:p>
          <a:p>
            <a:pPr lvl="1"/>
            <a:r>
              <a:rPr lang="en-US" dirty="0" smtClean="0"/>
              <a:t>Caching</a:t>
            </a:r>
          </a:p>
          <a:p>
            <a:r>
              <a:rPr lang="en-US" dirty="0" smtClean="0"/>
              <a:t>Compiling ASP.NET Code</a:t>
            </a:r>
          </a:p>
          <a:p>
            <a:pPr lvl="1"/>
            <a:endParaRPr lang="en-US" dirty="0"/>
          </a:p>
        </p:txBody>
      </p:sp>
      <p:pic>
        <p:nvPicPr>
          <p:cNvPr id="6" name="Picture 5"/>
          <p:cNvPicPr>
            <a:picLocks noChangeAspect="1"/>
          </p:cNvPicPr>
          <p:nvPr/>
        </p:nvPicPr>
        <p:blipFill>
          <a:blip r:embed="rId3" cstate="print">
            <a:extLst>
              <a:ext uri="{28A0092B-C50C-407E-A947-70E740481C1C}">
                <a14:useLocalDpi xmlns:lc="http://schemas.openxmlformats.org/drawingml/2006/lockedCanvas" xmlns="" xmlns:a14="http://schemas.microsoft.com/office/drawing/2010/main" val="0"/>
              </a:ext>
            </a:extLst>
          </a:blip>
          <a:stretch>
            <a:fillRect/>
          </a:stretch>
        </p:blipFill>
        <p:spPr>
          <a:xfrm>
            <a:off x="6629769" y="1318031"/>
            <a:ext cx="777062" cy="1378041"/>
          </a:xfrm>
          <a:prstGeom prst="rect">
            <a:avLst/>
          </a:prstGeom>
        </p:spPr>
      </p:pic>
      <p:pic>
        <p:nvPicPr>
          <p:cNvPr id="7" name="Picture 6"/>
          <p:cNvPicPr>
            <a:picLocks noChangeAspect="1"/>
          </p:cNvPicPr>
          <p:nvPr/>
        </p:nvPicPr>
        <p:blipFill>
          <a:blip r:embed="rId4" cstate="print">
            <a:extLst>
              <a:ext uri="{28A0092B-C50C-407E-A947-70E740481C1C}">
                <a14:useLocalDpi xmlns:lc="http://schemas.openxmlformats.org/drawingml/2006/lockedCanvas" xmlns="" xmlns:a14="http://schemas.microsoft.com/office/drawing/2010/main" val="0"/>
              </a:ext>
            </a:extLst>
          </a:blip>
          <a:stretch>
            <a:fillRect/>
          </a:stretch>
        </p:blipFill>
        <p:spPr>
          <a:xfrm>
            <a:off x="6209353" y="4627746"/>
            <a:ext cx="1536342" cy="1377266"/>
          </a:xfrm>
          <a:prstGeom prst="rect">
            <a:avLst/>
          </a:prstGeom>
        </p:spPr>
      </p:pic>
      <p:pic>
        <p:nvPicPr>
          <p:cNvPr id="8" name="Picture 7"/>
          <p:cNvPicPr>
            <a:picLocks noChangeAspect="1"/>
          </p:cNvPicPr>
          <p:nvPr/>
        </p:nvPicPr>
        <p:blipFill>
          <a:blip r:embed="rId5" cstate="print">
            <a:extLst>
              <a:ext uri="{28A0092B-C50C-407E-A947-70E740481C1C}">
                <a14:useLocalDpi xmlns:lc="http://schemas.openxmlformats.org/drawingml/2006/lockedCanvas" xmlns="" xmlns:a14="http://schemas.microsoft.com/office/drawing/2010/main" val="0"/>
              </a:ext>
            </a:extLst>
          </a:blip>
          <a:stretch>
            <a:fillRect/>
          </a:stretch>
        </p:blipFill>
        <p:spPr>
          <a:xfrm>
            <a:off x="5799908" y="4874727"/>
            <a:ext cx="818889" cy="1293844"/>
          </a:xfrm>
          <a:prstGeom prst="rect">
            <a:avLst/>
          </a:prstGeom>
        </p:spPr>
      </p:pic>
      <p:pic>
        <p:nvPicPr>
          <p:cNvPr id="9" name="Picture 8"/>
          <p:cNvPicPr>
            <a:picLocks noChangeAspect="1"/>
          </p:cNvPicPr>
          <p:nvPr/>
        </p:nvPicPr>
        <p:blipFill>
          <a:blip r:embed="rId6" cstate="print">
            <a:extLst>
              <a:ext uri="{28A0092B-C50C-407E-A947-70E740481C1C}">
                <a14:useLocalDpi xmlns:lc="http://schemas.openxmlformats.org/drawingml/2006/lockedCanvas" xmlns="" xmlns:a14="http://schemas.microsoft.com/office/drawing/2010/main" val="0"/>
              </a:ext>
            </a:extLst>
          </a:blip>
          <a:stretch>
            <a:fillRect/>
          </a:stretch>
        </p:blipFill>
        <p:spPr>
          <a:xfrm>
            <a:off x="6657837" y="3146446"/>
            <a:ext cx="950924" cy="896894"/>
          </a:xfrm>
          <a:prstGeom prst="rect">
            <a:avLst/>
          </a:prstGeom>
        </p:spPr>
      </p:pic>
      <p:sp>
        <p:nvSpPr>
          <p:cNvPr id="10" name="TextBox 9"/>
          <p:cNvSpPr txBox="1"/>
          <p:nvPr/>
        </p:nvSpPr>
        <p:spPr>
          <a:xfrm>
            <a:off x="7406831" y="1822385"/>
            <a:ext cx="160845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ASP.NET 4.5</a:t>
            </a:r>
            <a:endParaRPr lang="en-GB" b="0" dirty="0"/>
          </a:p>
        </p:txBody>
      </p:sp>
      <p:sp>
        <p:nvSpPr>
          <p:cNvPr id="11" name="TextBox 10"/>
          <p:cNvSpPr txBox="1"/>
          <p:nvPr/>
        </p:nvSpPr>
        <p:spPr>
          <a:xfrm>
            <a:off x="7745695" y="3366047"/>
            <a:ext cx="858697"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HTML</a:t>
            </a:r>
          </a:p>
          <a:p>
            <a:r>
              <a:rPr lang="en-GB" b="0" dirty="0" smtClean="0"/>
              <a:t>Pages</a:t>
            </a:r>
            <a:endParaRPr lang="en-GB"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Client-Side Web Technologies</a:t>
            </a:r>
            <a:endParaRPr lang="en-US"/>
          </a:p>
        </p:txBody>
      </p:sp>
      <p:sp>
        <p:nvSpPr>
          <p:cNvPr id="4" name="Content Placeholder 2"/>
          <p:cNvSpPr>
            <a:spLocks noGrp="1"/>
          </p:cNvSpPr>
          <p:nvPr/>
        </p:nvSpPr>
        <p:spPr bwMode="auto">
          <a:xfrm>
            <a:off x="458788" y="1021215"/>
            <a:ext cx="3910012" cy="3118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JavaScript</a:t>
            </a:r>
          </a:p>
          <a:p>
            <a:r>
              <a:rPr lang="en-US" dirty="0" err="1" smtClean="0"/>
              <a:t>jQuery</a:t>
            </a:r>
            <a:endParaRPr lang="en-US" dirty="0"/>
          </a:p>
          <a:p>
            <a:pPr lvl="1"/>
            <a:r>
              <a:rPr lang="en-US" dirty="0" err="1" smtClean="0"/>
              <a:t>jQuery</a:t>
            </a:r>
            <a:r>
              <a:rPr lang="en-US" dirty="0" smtClean="0"/>
              <a:t> UI</a:t>
            </a:r>
          </a:p>
          <a:p>
            <a:pPr lvl="1"/>
            <a:r>
              <a:rPr lang="en-US" dirty="0" err="1" smtClean="0"/>
              <a:t>jQuery</a:t>
            </a:r>
            <a:r>
              <a:rPr lang="en-US" dirty="0" smtClean="0"/>
              <a:t> Mobile</a:t>
            </a:r>
            <a:endParaRPr lang="en-US" dirty="0"/>
          </a:p>
          <a:p>
            <a:r>
              <a:rPr lang="en-US" dirty="0" smtClean="0"/>
              <a:t>AJAX</a:t>
            </a:r>
          </a:p>
        </p:txBody>
      </p:sp>
      <p:pic>
        <p:nvPicPr>
          <p:cNvPr id="5" name="Picture 4"/>
          <p:cNvPicPr>
            <a:picLocks noChangeAspect="1"/>
          </p:cNvPicPr>
          <p:nvPr/>
        </p:nvPicPr>
        <p:blipFill>
          <a:blip r:embed="rId3" cstate="print">
            <a:extLst>
              <a:ext uri="{28A0092B-C50C-407E-A947-70E740481C1C}">
                <a14:useLocalDpi xmlns:lc="http://schemas.openxmlformats.org/drawingml/2006/lockedCanvas" xmlns="" xmlns:a14="http://schemas.microsoft.com/office/drawing/2010/main" val="0"/>
              </a:ext>
            </a:extLst>
          </a:blip>
          <a:stretch>
            <a:fillRect/>
          </a:stretch>
        </p:blipFill>
        <p:spPr>
          <a:xfrm>
            <a:off x="4368800" y="1211150"/>
            <a:ext cx="4445000" cy="3490897"/>
          </a:xfrm>
          <a:prstGeom prst="rect">
            <a:avLst/>
          </a:prstGeom>
        </p:spPr>
      </p:pic>
      <p:pic>
        <p:nvPicPr>
          <p:cNvPr id="6" name="Picture 5"/>
          <p:cNvPicPr>
            <a:picLocks noChangeAspect="1"/>
          </p:cNvPicPr>
          <p:nvPr/>
        </p:nvPicPr>
        <p:blipFill>
          <a:blip r:embed="rId4" cstate="print">
            <a:extLst>
              <a:ext uri="{28A0092B-C50C-407E-A947-70E740481C1C}">
                <a14:useLocalDpi xmlns:lc="http://schemas.openxmlformats.org/drawingml/2006/lockedCanvas" xmlns="" xmlns:a14="http://schemas.microsoft.com/office/drawing/2010/main" val="0"/>
              </a:ext>
            </a:extLst>
          </a:blip>
          <a:stretch>
            <a:fillRect/>
          </a:stretch>
        </p:blipFill>
        <p:spPr>
          <a:xfrm>
            <a:off x="5434676" y="4328253"/>
            <a:ext cx="2237047" cy="2005418"/>
          </a:xfrm>
          <a:prstGeom prst="rect">
            <a:avLst/>
          </a:prstGeom>
        </p:spPr>
      </p:pic>
      <p:sp>
        <p:nvSpPr>
          <p:cNvPr id="7" name="TextBox 9"/>
          <p:cNvSpPr txBox="1"/>
          <p:nvPr/>
        </p:nvSpPr>
        <p:spPr>
          <a:xfrm>
            <a:off x="4607635" y="2126732"/>
            <a:ext cx="1047255" cy="73866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smtClean="0"/>
              <a:t>&lt;p&gt;</a:t>
            </a:r>
          </a:p>
          <a:p>
            <a:r>
              <a:rPr lang="en-GB" sz="1400" b="0" dirty="0"/>
              <a:t> </a:t>
            </a:r>
            <a:r>
              <a:rPr lang="en-GB" sz="1400" b="0" dirty="0" smtClean="0"/>
              <a:t> Content</a:t>
            </a:r>
            <a:endParaRPr lang="en-GB" sz="1400" b="0" dirty="0"/>
          </a:p>
          <a:p>
            <a:r>
              <a:rPr lang="en-GB" sz="1400" b="0" dirty="0" smtClean="0"/>
              <a:t>&lt;/p&gt;</a:t>
            </a:r>
          </a:p>
        </p:txBody>
      </p:sp>
      <p:sp>
        <p:nvSpPr>
          <p:cNvPr id="8" name="TextBox 10"/>
          <p:cNvSpPr txBox="1"/>
          <p:nvPr/>
        </p:nvSpPr>
        <p:spPr>
          <a:xfrm>
            <a:off x="4598745" y="3401536"/>
            <a:ext cx="1441420" cy="73866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smtClean="0"/>
              <a:t>p {</a:t>
            </a:r>
          </a:p>
          <a:p>
            <a:r>
              <a:rPr lang="en-GB" sz="1400" b="0" dirty="0"/>
              <a:t> </a:t>
            </a:r>
            <a:r>
              <a:rPr lang="en-GB" sz="1400" b="0" dirty="0" smtClean="0"/>
              <a:t> </a:t>
            </a:r>
            <a:r>
              <a:rPr lang="en-GB" sz="1400" b="0" dirty="0" err="1" smtClean="0"/>
              <a:t>color</a:t>
            </a:r>
            <a:r>
              <a:rPr lang="en-GB" sz="1400" b="0" dirty="0" smtClean="0"/>
              <a:t>: black;</a:t>
            </a:r>
            <a:endParaRPr lang="en-GB" sz="1400" b="0" dirty="0"/>
          </a:p>
          <a:p>
            <a:r>
              <a:rPr lang="en-GB" sz="1400" b="0" dirty="0" smtClean="0"/>
              <a:t>}</a:t>
            </a:r>
            <a:endParaRPr lang="en-GB" sz="1400" b="0" dirty="0"/>
          </a:p>
        </p:txBody>
      </p:sp>
      <p:pic>
        <p:nvPicPr>
          <p:cNvPr id="9" name="Picture 8"/>
          <p:cNvPicPr>
            <a:picLocks noChangeAspect="1"/>
          </p:cNvPicPr>
          <p:nvPr/>
        </p:nvPicPr>
        <p:blipFill>
          <a:blip r:embed="rId5" cstate="print">
            <a:extLst>
              <a:ext uri="{28A0092B-C50C-407E-A947-70E740481C1C}">
                <a14:useLocalDpi xmlns:lc="http://schemas.openxmlformats.org/drawingml/2006/lockedCanvas" xmlns="" xmlns:a14="http://schemas.microsoft.com/office/drawing/2010/main" val="0"/>
              </a:ext>
            </a:extLst>
          </a:blip>
          <a:stretch>
            <a:fillRect/>
          </a:stretch>
        </p:blipFill>
        <p:spPr>
          <a:xfrm>
            <a:off x="6336147" y="2759508"/>
            <a:ext cx="2125544" cy="526325"/>
          </a:xfrm>
          <a:prstGeom prst="rect">
            <a:avLst/>
          </a:prstGeom>
        </p:spPr>
      </p:pic>
      <p:sp>
        <p:nvSpPr>
          <p:cNvPr id="10" name="Left Arrow 9"/>
          <p:cNvSpPr/>
          <p:nvPr/>
        </p:nvSpPr>
        <p:spPr bwMode="auto">
          <a:xfrm rot="20000952">
            <a:off x="5582837" y="3083337"/>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11" name="Left Arrow 10"/>
          <p:cNvSpPr/>
          <p:nvPr/>
        </p:nvSpPr>
        <p:spPr bwMode="auto">
          <a:xfrm rot="1530561">
            <a:off x="5582719" y="2535453"/>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8d51ae7-de9c-4703-95ae-9317388b6d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Internet Information Server 8.0</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IIS</a:t>
            </a:r>
          </a:p>
          <a:p>
            <a:pPr lvl="1"/>
            <a:r>
              <a:rPr lang="en-US" dirty="0" smtClean="0"/>
              <a:t>Features</a:t>
            </a:r>
          </a:p>
          <a:p>
            <a:pPr lvl="1"/>
            <a:r>
              <a:rPr lang="en-US" dirty="0" smtClean="0"/>
              <a:t>Scaling</a:t>
            </a:r>
          </a:p>
          <a:p>
            <a:pPr lvl="1"/>
            <a:r>
              <a:rPr lang="en-US" dirty="0" smtClean="0"/>
              <a:t>Perimeter Networks</a:t>
            </a:r>
          </a:p>
          <a:p>
            <a:r>
              <a:rPr lang="en-US" dirty="0" smtClean="0"/>
              <a:t>IIS Express</a:t>
            </a:r>
          </a:p>
          <a:p>
            <a:r>
              <a:rPr lang="en-US" dirty="0" smtClean="0"/>
              <a:t>Other Web Servers</a:t>
            </a:r>
          </a:p>
          <a:p>
            <a:r>
              <a:rPr lang="en-US" dirty="0" smtClean="0"/>
              <a:t>Visual Studio Development Server</a:t>
            </a:r>
            <a:endParaRPr lang="en-US" dirty="0"/>
          </a:p>
        </p:txBody>
      </p:sp>
      <p:pic>
        <p:nvPicPr>
          <p:cNvPr id="5" name="Picture 4"/>
          <p:cNvPicPr>
            <a:picLocks noChangeAspect="1"/>
          </p:cNvPicPr>
          <p:nvPr/>
        </p:nvPicPr>
        <p:blipFill>
          <a:blip r:embed="rId3" cstate="print">
            <a:extLst>
              <a:ext uri="{28A0092B-C50C-407E-A947-70E740481C1C}">
                <a14:useLocalDpi xmlns:lc="http://schemas.openxmlformats.org/drawingml/2006/lockedCanvas" xmlns="" xmlns:a14="http://schemas.microsoft.com/office/drawing/2010/main" val="0"/>
              </a:ext>
            </a:extLst>
          </a:blip>
          <a:stretch>
            <a:fillRect/>
          </a:stretch>
        </p:blipFill>
        <p:spPr>
          <a:xfrm>
            <a:off x="6334146" y="1464695"/>
            <a:ext cx="1654086" cy="1704768"/>
          </a:xfrm>
          <a:prstGeom prst="rect">
            <a:avLst/>
          </a:prstGeom>
        </p:spPr>
      </p:pic>
      <p:pic>
        <p:nvPicPr>
          <p:cNvPr id="6" name="Picture 5"/>
          <p:cNvPicPr>
            <a:picLocks noChangeAspect="1"/>
          </p:cNvPicPr>
          <p:nvPr/>
        </p:nvPicPr>
        <p:blipFill>
          <a:blip r:embed="rId4" cstate="print">
            <a:extLst>
              <a:ext uri="{28A0092B-C50C-407E-A947-70E740481C1C}">
                <a14:useLocalDpi xmlns:lc="http://schemas.openxmlformats.org/drawingml/2006/lockedCanvas" xmlns="" xmlns:a14="http://schemas.microsoft.com/office/drawing/2010/main" val="0"/>
              </a:ext>
            </a:extLst>
          </a:blip>
          <a:stretch>
            <a:fillRect/>
          </a:stretch>
        </p:blipFill>
        <p:spPr>
          <a:xfrm>
            <a:off x="6984794" y="2087314"/>
            <a:ext cx="710130" cy="12593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5abf831-2b31-4c91-a035-54c9d4d387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a:t>
            </a:r>
            <a:endParaRPr lang="en-US"/>
          </a:p>
        </p:txBody>
      </p:sp>
      <p:pic>
        <p:nvPicPr>
          <p:cNvPr id="4" name="Picture 3"/>
          <p:cNvPicPr>
            <a:picLocks noChangeAspect="1"/>
          </p:cNvPicPr>
          <p:nvPr/>
        </p:nvPicPr>
        <p:blipFill>
          <a:blip r:embed="rId3" cstate="print">
            <a:extLst>
              <a:ext uri="{28A0092B-C50C-407E-A947-70E740481C1C}">
                <a14:useLocalDpi xmlns:lc="http://schemas.openxmlformats.org/drawingml/2006/lockedCanvas" xmlns="" xmlns:a14="http://schemas.microsoft.com/office/drawing/2010/main" val="0"/>
              </a:ext>
            </a:extLst>
          </a:blip>
          <a:stretch>
            <a:fillRect/>
          </a:stretch>
        </p:blipFill>
        <p:spPr>
          <a:xfrm>
            <a:off x="5465609" y="1774631"/>
            <a:ext cx="2802826" cy="2265617"/>
          </a:xfrm>
          <a:prstGeom prst="rect">
            <a:avLst/>
          </a:prstGeom>
        </p:spPr>
      </p:pic>
      <p:sp>
        <p:nvSpPr>
          <p:cNvPr id="5"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What Is Windows Azure?</a:t>
            </a:r>
            <a:endParaRPr lang="en-US" dirty="0"/>
          </a:p>
          <a:p>
            <a:pPr lvl="1"/>
            <a:r>
              <a:rPr lang="en-US" dirty="0" smtClean="0"/>
              <a:t>Websites</a:t>
            </a:r>
            <a:endParaRPr lang="en-US" dirty="0"/>
          </a:p>
          <a:p>
            <a:pPr lvl="1"/>
            <a:r>
              <a:rPr lang="en-US" dirty="0" smtClean="0"/>
              <a:t>Web Services</a:t>
            </a:r>
          </a:p>
          <a:p>
            <a:pPr lvl="1"/>
            <a:r>
              <a:rPr lang="en-US" dirty="0" smtClean="0"/>
              <a:t>SQL Database</a:t>
            </a:r>
          </a:p>
          <a:p>
            <a:pPr lvl="1"/>
            <a:r>
              <a:rPr lang="en-US" dirty="0" smtClean="0"/>
              <a:t>Virtual Servers</a:t>
            </a:r>
          </a:p>
          <a:p>
            <a:pPr lvl="1"/>
            <a:r>
              <a:rPr lang="en-US" dirty="0" smtClean="0"/>
              <a:t>Mobile Services</a:t>
            </a:r>
          </a:p>
          <a:p>
            <a:pPr lvl="1"/>
            <a:r>
              <a:rPr lang="en-US" dirty="0" smtClean="0"/>
              <a:t>Media Storage</a:t>
            </a:r>
          </a:p>
        </p:txBody>
      </p:sp>
      <p:pic>
        <p:nvPicPr>
          <p:cNvPr id="6" name="Picture 5"/>
          <p:cNvPicPr>
            <a:picLocks noChangeAspect="1"/>
          </p:cNvPicPr>
          <p:nvPr/>
        </p:nvPicPr>
        <p:blipFill>
          <a:blip r:embed="rId4" cstate="print">
            <a:extLst>
              <a:ext uri="{28A0092B-C50C-407E-A947-70E740481C1C}">
                <a14:useLocalDpi xmlns:lc="http://schemas.openxmlformats.org/drawingml/2006/lockedCanvas" xmlns="" xmlns:a14="http://schemas.microsoft.com/office/drawing/2010/main" val="0"/>
              </a:ext>
            </a:extLst>
          </a:blip>
          <a:stretch>
            <a:fillRect/>
          </a:stretch>
        </p:blipFill>
        <p:spPr>
          <a:xfrm>
            <a:off x="6156892" y="2559790"/>
            <a:ext cx="710130" cy="1259344"/>
          </a:xfrm>
          <a:prstGeom prst="rect">
            <a:avLst/>
          </a:prstGeom>
        </p:spPr>
      </p:pic>
      <p:pic>
        <p:nvPicPr>
          <p:cNvPr id="7" name="Picture 6"/>
          <p:cNvPicPr>
            <a:picLocks noChangeAspect="1"/>
          </p:cNvPicPr>
          <p:nvPr/>
        </p:nvPicPr>
        <p:blipFill>
          <a:blip r:embed="rId4" cstate="print">
            <a:extLst>
              <a:ext uri="{28A0092B-C50C-407E-A947-70E740481C1C}">
                <a14:useLocalDpi xmlns:lc="http://schemas.openxmlformats.org/drawingml/2006/lockedCanvas" xmlns="" xmlns:a14="http://schemas.microsoft.com/office/drawing/2010/main" val="0"/>
              </a:ext>
            </a:extLst>
          </a:blip>
          <a:stretch>
            <a:fillRect/>
          </a:stretch>
        </p:blipFill>
        <p:spPr>
          <a:xfrm>
            <a:off x="6359557" y="2738994"/>
            <a:ext cx="710130" cy="1259344"/>
          </a:xfrm>
          <a:prstGeom prst="rect">
            <a:avLst/>
          </a:prstGeom>
        </p:spPr>
      </p:pic>
      <p:pic>
        <p:nvPicPr>
          <p:cNvPr id="8" name="Picture 7"/>
          <p:cNvPicPr>
            <a:picLocks noChangeAspect="1"/>
          </p:cNvPicPr>
          <p:nvPr/>
        </p:nvPicPr>
        <p:blipFill>
          <a:blip r:embed="rId4" cstate="print">
            <a:extLst>
              <a:ext uri="{28A0092B-C50C-407E-A947-70E740481C1C}">
                <a14:useLocalDpi xmlns:lc="http://schemas.openxmlformats.org/drawingml/2006/lockedCanvas" xmlns="" xmlns:a14="http://schemas.microsoft.com/office/drawing/2010/main" val="0"/>
              </a:ext>
            </a:extLst>
          </a:blip>
          <a:stretch>
            <a:fillRect/>
          </a:stretch>
        </p:blipFill>
        <p:spPr>
          <a:xfrm>
            <a:off x="6572885" y="2918198"/>
            <a:ext cx="710130" cy="12593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Overview of ASP.NET 4.5</a:t>
            </a:r>
            <a:endParaRPr lang="en-US"/>
          </a:p>
        </p:txBody>
      </p:sp>
      <p:sp>
        <p:nvSpPr>
          <p:cNvPr id="3" name="Text Placeholder 2"/>
          <p:cNvSpPr>
            <a:spLocks noGrp="1"/>
          </p:cNvSpPr>
          <p:nvPr>
            <p:ph type="body" idx="1"/>
          </p:nvPr>
        </p:nvSpPr>
        <p:spPr/>
        <p:txBody>
          <a:bodyPr/>
          <a:lstStyle/>
          <a:p>
            <a:r>
              <a:rPr lang="en-US" smtClean="0"/>
              <a:t>Web Pages Applications
Web Forms Applications
MVC Applications
Discussion: ASP.NET Application Scenarios
Shared ASP.NET Features</a:t>
            </a:r>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80</TotalTime>
  <Words>4484</Words>
  <Application>Microsoft Office PowerPoint</Application>
  <PresentationFormat>On-screen Show (4:3)</PresentationFormat>
  <Paragraphs>425</Paragraphs>
  <Slides>28</Slides>
  <Notes>28</Notes>
  <HiddenSlides>6</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Arial</vt:lpstr>
      <vt:lpstr>Segoe Light</vt:lpstr>
      <vt:lpstr>Segoe UI</vt:lpstr>
      <vt:lpstr>Wingdings</vt:lpstr>
      <vt:lpstr>Verdana</vt:lpstr>
      <vt:lpstr>Lucida Sans Unicode</vt:lpstr>
      <vt:lpstr>Arial Unicode MS</vt:lpstr>
      <vt:lpstr>Times New Roman</vt:lpstr>
      <vt:lpstr>Courier New</vt:lpstr>
      <vt:lpstr>Calibri</vt:lpstr>
      <vt:lpstr>Symbol</vt:lpstr>
      <vt:lpstr>Segoe UI Light</vt:lpstr>
      <vt:lpstr>Presentation1</vt:lpstr>
      <vt:lpstr>Module01</vt:lpstr>
      <vt:lpstr>Module Overview</vt:lpstr>
      <vt:lpstr>Lesson 1: Overview of Microsoft Web Technologies</vt:lpstr>
      <vt:lpstr>Introduction to Microsoft Web Technologies</vt:lpstr>
      <vt:lpstr>Overview of ASP.NET 4.5</vt:lpstr>
      <vt:lpstr>Client-Side Web Technologies</vt:lpstr>
      <vt:lpstr>Internet Information Server 8.0</vt:lpstr>
      <vt:lpstr>Windows Azure</vt:lpstr>
      <vt:lpstr>Lesson 2: Overview of ASP.NET 4.5</vt:lpstr>
      <vt:lpstr>Web Pages Applications</vt:lpstr>
      <vt:lpstr>Web Forms Applications</vt:lpstr>
      <vt:lpstr>MVC Applications</vt:lpstr>
      <vt:lpstr>Discussion: ASP.NET Application Scenarios</vt:lpstr>
      <vt:lpstr>Shared ASP.NET Features</vt:lpstr>
      <vt:lpstr>Lesson 3: Introduction to ASP.NET MVC 4</vt:lpstr>
      <vt:lpstr>Models, Views, and Controllers</vt:lpstr>
      <vt:lpstr>Demonstration: How to Explore an MVC Application</vt:lpstr>
      <vt:lpstr>Slide 18</vt:lpstr>
      <vt:lpstr>Slide 19</vt:lpstr>
      <vt:lpstr>Slide 20</vt:lpstr>
      <vt:lpstr>Slide 21</vt:lpstr>
      <vt:lpstr>New Features of ASP.NET MVC 4</vt:lpstr>
      <vt:lpstr>Lab: Exploring ASP.NET MVC 4</vt:lpstr>
      <vt:lpstr>Slide 24</vt:lpstr>
      <vt:lpstr>Lab Scenario</vt:lpstr>
      <vt:lpstr>Lab Review</vt:lpstr>
      <vt:lpstr>Module Review and Takeaways</vt:lpstr>
      <vt:lpstr>Slide 28</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Module01</dc:title>
  <dc:creator>karthi</dc:creator>
  <cp:lastModifiedBy>Reshma</cp:lastModifiedBy>
  <cp:revision>13</cp:revision>
  <dcterms:created xsi:type="dcterms:W3CDTF">2013-05-23T05:49:56Z</dcterms:created>
  <dcterms:modified xsi:type="dcterms:W3CDTF">2013-05-29T10:41:28Z</dcterms:modified>
</cp:coreProperties>
</file>