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82" r:id="rId15"/>
    <p:sldId id="283" r:id="rId16"/>
    <p:sldId id="268" r:id="rId17"/>
    <p:sldId id="269" r:id="rId18"/>
    <p:sldId id="270" r:id="rId19"/>
    <p:sldId id="271" r:id="rId20"/>
    <p:sldId id="272" r:id="rId21"/>
    <p:sldId id="273" r:id="rId22"/>
    <p:sldId id="274" r:id="rId23"/>
    <p:sldId id="275" r:id="rId24"/>
    <p:sldId id="284" r:id="rId25"/>
    <p:sldId id="285" r:id="rId26"/>
    <p:sldId id="286" r:id="rId27"/>
    <p:sldId id="287" r:id="rId28"/>
    <p:sldId id="276" r:id="rId29"/>
    <p:sldId id="277" r:id="rId30"/>
    <p:sldId id="288" r:id="rId31"/>
    <p:sldId id="278" r:id="rId32"/>
    <p:sldId id="279" r:id="rId33"/>
    <p:sldId id="280" r:id="rId34"/>
  </p:sldIdLst>
  <p:sldSz cx="9144000" cy="6858000" type="screen4x3"/>
  <p:notesSz cx="6858000" cy="9144000"/>
  <p:embeddedFontLst>
    <p:embeddedFont>
      <p:font typeface="Segoe UI" pitchFamily="34" charset="0"/>
      <p:regular r:id="rId36"/>
      <p:bold r:id="rId37"/>
      <p:italic r:id="rId38"/>
      <p:boldItalic r:id="rId39"/>
    </p:embeddedFont>
    <p:embeddedFont>
      <p:font typeface="Lucida Sans Unicode" pitchFamily="34" charset="0"/>
      <p:regular r:id="rId40"/>
    </p:embeddedFont>
    <p:embeddedFont>
      <p:font typeface="Verdana" pitchFamily="34" charset="0"/>
      <p:regular r:id="rId41"/>
      <p:bold r:id="rId42"/>
      <p:italic r:id="rId43"/>
      <p:boldItalic r:id="rId44"/>
    </p:embeddedFont>
    <p:embeddedFont>
      <p:font typeface="Arial Unicode MS" pitchFamily="34" charset="-128"/>
      <p:regular r:id="rId45"/>
    </p:embeddedFont>
    <p:embeddedFont>
      <p:font typeface="Calibri" pitchFamily="34" charset="0"/>
      <p:regular r:id="rId46"/>
      <p:bold r:id="rId47"/>
      <p:italic r:id="rId48"/>
      <p:boldItalic r:id="rId49"/>
    </p:embeddedFont>
    <p:embeddedFont>
      <p:font typeface="Segoe UI Light" pitchFamily="34" charset="0"/>
      <p:regular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p:scale>
          <a:sx n="50" d="100"/>
          <a:sy n="50" d="100"/>
        </p:scale>
        <p:origin x="-1650" y="-27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497D8-0C75-44DD-9C18-01EF598DD77C}" type="datetimeFigureOut">
              <a:rPr lang="en-US" smtClean="0"/>
              <a:pPr/>
              <a:t>6/3/2013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AA33C-D56F-413C-9FA9-75FF12E67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code on this additional slide shows how to create a custom data validation annotation.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code on this additional slide shows how to create a custom model binder.</a:t>
            </a:r>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File </a:t>
            </a:r>
            <a:r>
              <a:rPr lang="en-US" sz="1000" dirty="0" smtClean="0">
                <a:latin typeface="Arial"/>
                <a:ea typeface="Times New Roman"/>
                <a:cs typeface="Times New Roman"/>
              </a:rPr>
              <a:t>menu of the </a:t>
            </a:r>
            <a:r>
              <a:rPr lang="en-US" sz="1000" b="1" dirty="0" smtClean="0">
                <a:latin typeface="Arial"/>
                <a:ea typeface="Times New Roman"/>
                <a:cs typeface="Times New Roman"/>
              </a:rPr>
              <a:t>Start Page - Microsoft Visual Studio </a:t>
            </a:r>
            <a:r>
              <a:rPr lang="en-US" sz="1000" dirty="0" smtClean="0">
                <a:latin typeface="Arial"/>
                <a:ea typeface="Times New Roman"/>
                <a:cs typeface="Times New Roman"/>
              </a:rPr>
              <a:t>window, point to </a:t>
            </a:r>
            <a:r>
              <a:rPr lang="en-US" sz="1000" b="1" dirty="0" smtClean="0">
                <a:latin typeface="Arial"/>
                <a:ea typeface="Times New Roman"/>
                <a:cs typeface="Times New Roman"/>
              </a:rPr>
              <a:t>New,</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Project.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a:t>
            </a:r>
            <a:r>
              <a:rPr lang="en-US" sz="1000" dirty="0" smtClean="0">
                <a:latin typeface="Arial"/>
                <a:ea typeface="Times New Roman"/>
                <a:cs typeface="Times New Roman"/>
              </a:rPr>
              <a:t>n the navigation pane of the </a:t>
            </a:r>
            <a:r>
              <a:rPr lang="en-US" sz="1000" b="1" dirty="0" smtClean="0">
                <a:latin typeface="Arial"/>
                <a:ea typeface="Times New Roman"/>
                <a:cs typeface="Times New Roman"/>
              </a:rPr>
              <a:t>New Project</a:t>
            </a:r>
            <a:r>
              <a:rPr lang="en-US" sz="1000" dirty="0" smtClean="0">
                <a:latin typeface="Arial"/>
                <a:ea typeface="Times New Roman"/>
                <a:cs typeface="Times New Roman"/>
              </a:rPr>
              <a:t> dialog box, expand </a:t>
            </a:r>
            <a:r>
              <a:rPr lang="en-US" sz="1000" b="1" dirty="0" smtClean="0">
                <a:latin typeface="Arial"/>
                <a:ea typeface="Times New Roman"/>
                <a:cs typeface="Times New Roman"/>
              </a:rPr>
              <a:t>Installed</a:t>
            </a:r>
            <a:r>
              <a:rPr lang="en-US" sz="1000" dirty="0" smtClean="0">
                <a:latin typeface="Arial"/>
                <a:ea typeface="Times New Roman"/>
                <a:cs typeface="Times New Roman"/>
              </a:rPr>
              <a:t>, expand </a:t>
            </a:r>
            <a:r>
              <a:rPr lang="en-US" sz="1000" b="1" dirty="0" smtClean="0">
                <a:latin typeface="Arial"/>
                <a:ea typeface="Times New Roman"/>
                <a:cs typeface="Times New Roman"/>
              </a:rPr>
              <a:t>Templates</a:t>
            </a:r>
            <a:r>
              <a:rPr lang="en-US" sz="1000" dirty="0" smtClean="0">
                <a:latin typeface="Arial"/>
                <a:ea typeface="Times New Roman"/>
                <a:cs typeface="Times New Roman"/>
              </a:rPr>
              <a:t>, and then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Under Visual C#, click </a:t>
            </a:r>
            <a:r>
              <a:rPr lang="en-US" sz="1000" b="1" dirty="0" smtClean="0">
                <a:latin typeface="Arial"/>
                <a:ea typeface="Times New Roman"/>
                <a:cs typeface="Times New Roman"/>
              </a:rPr>
              <a:t>Web</a:t>
            </a:r>
            <a:r>
              <a:rPr lang="en-US" sz="1000" dirty="0" smtClean="0">
                <a:latin typeface="Arial"/>
                <a:ea typeface="Times New Roman"/>
                <a:cs typeface="Times New Roman"/>
              </a:rPr>
              <a:t>, and then, in the result pane, click </a:t>
            </a:r>
            <a:r>
              <a:rPr lang="en-US" sz="1000" b="1" dirty="0" smtClean="0">
                <a:latin typeface="Arial"/>
                <a:ea typeface="Times New Roman"/>
                <a:cs typeface="Times New Roman"/>
              </a:rPr>
              <a:t>ASP.NET MVC 4 Web Application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Segoe UI"/>
              </a:rPr>
              <a:t> box of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OperasWebSites</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click </a:t>
            </a:r>
            <a:r>
              <a:rPr lang="en-US" sz="1000" b="1" dirty="0" smtClean="0">
                <a:latin typeface="Arial"/>
                <a:ea typeface="Times New Roman"/>
                <a:cs typeface="Times New Roman"/>
              </a:rPr>
              <a:t>Browse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Location</a:t>
            </a:r>
            <a:r>
              <a:rPr lang="en-US" sz="1000" dirty="0" smtClean="0">
                <a:solidFill>
                  <a:srgbClr val="000000"/>
                </a:solidFill>
                <a:latin typeface="Arial"/>
                <a:ea typeface="Times New Roman"/>
                <a:cs typeface="Segoe UI"/>
              </a:rPr>
              <a:t> text box, 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Select Folder</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Select a template</a:t>
            </a:r>
            <a:r>
              <a:rPr lang="en-US" sz="1000" dirty="0" smtClean="0">
                <a:solidFill>
                  <a:srgbClr val="000000"/>
                </a:solidFill>
                <a:latin typeface="Arial"/>
                <a:ea typeface="Times New Roman"/>
                <a:cs typeface="Segoe UI"/>
              </a:rPr>
              <a:t> list of the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Segoe UI"/>
              </a:rPr>
              <a:t> </a:t>
            </a:r>
            <a:r>
              <a:rPr lang="en-US" sz="1000" b="1" dirty="0" smtClean="0">
                <a:latin typeface="Arial"/>
                <a:ea typeface="Times New Roman"/>
                <a:cs typeface="Times New Roman"/>
              </a:rPr>
              <a:t>ASP.NET MVC 4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Empty</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Solution Explorer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pane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OperasWebSites</a:t>
            </a:r>
            <a:r>
              <a:rPr lang="en-US" sz="1000" dirty="0">
                <a:solidFill>
                  <a:prstClr val="black"/>
                </a:solidFill>
                <a:latin typeface="Arial"/>
                <a:ea typeface="Times New Roman"/>
                <a:cs typeface="Times New Roman"/>
              </a:rPr>
              <a:t> dialog box, type </a:t>
            </a:r>
            <a:r>
              <a:rPr lang="en-US" sz="1000" b="1"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Opera class of the </a:t>
            </a:r>
            <a:r>
              <a:rPr lang="en-US" sz="1000"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 code window,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Composer { get; set; }</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Place the mouse cursor at the end of the </a:t>
            </a:r>
            <a:r>
              <a:rPr lang="en-US" sz="1000" b="1"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property code,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StringLength</a:t>
            </a:r>
            <a:r>
              <a:rPr lang="en-US" sz="1000" dirty="0">
                <a:solidFill>
                  <a:prstClr val="black"/>
                </a:solidFill>
                <a:latin typeface="Arial"/>
                <a:ea typeface="Times New Roman"/>
                <a:cs typeface="Times New Roman"/>
              </a:rPr>
              <a:t>(200)]</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In the Required data annotation, right-click </a:t>
            </a:r>
            <a:r>
              <a:rPr lang="en-US" sz="1000" b="1" dirty="0">
                <a:solidFill>
                  <a:prstClr val="black"/>
                </a:solidFill>
                <a:latin typeface="Arial"/>
                <a:ea typeface="Times New Roman"/>
                <a:cs typeface="Times New Roman"/>
              </a:rPr>
              <a:t>Required</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Resolve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System.ComponentModel.DataAnnotations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property,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Place the mouse cursor at the end of the Opera class,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ValidationAttribute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CheckValidYear</a:t>
            </a:r>
            <a:r>
              <a:rPr lang="en-US" sz="1000" dirty="0">
                <a:solidFill>
                  <a:prstClr val="black"/>
                </a:solidFill>
                <a:latin typeface="Arial"/>
                <a:ea typeface="Times New Roman"/>
                <a:cs typeface="Segoe UI"/>
              </a:rPr>
              <a:t> class, type the following code.</a:t>
            </a:r>
            <a:endParaRPr lang="en-US" sz="1000" dirty="0">
              <a:solidFill>
                <a:prstClr val="black"/>
              </a:solidFill>
              <a:latin typeface="Arial"/>
              <a:ea typeface="Times New Roman"/>
              <a:cs typeface="Times New Roman"/>
            </a:endParaRPr>
          </a:p>
          <a:p>
            <a:pPr lvl="1">
              <a:spcAft>
                <a:spcPts val="995"/>
              </a:spcAft>
            </a:pPr>
            <a:r>
              <a:rPr lang="en-US" sz="1000" dirty="0">
                <a:solidFill>
                  <a:prstClr val="black"/>
                </a:solidFill>
                <a:latin typeface="Arial"/>
                <a:ea typeface="Times New Roman"/>
                <a:cs typeface="Times New Roman"/>
              </a:rPr>
              <a:t>public override </a:t>
            </a:r>
            <a:r>
              <a:rPr lang="en-US" sz="1000" dirty="0" err="1">
                <a:solidFill>
                  <a:prstClr val="black"/>
                </a:solidFill>
                <a:latin typeface="Arial"/>
                <a:ea typeface="Times New Roman"/>
                <a:cs typeface="Times New Roman"/>
              </a:rPr>
              <a:t>bool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IsValid</a:t>
            </a:r>
            <a:r>
              <a:rPr lang="en-US" sz="1000" dirty="0">
                <a:solidFill>
                  <a:prstClr val="black"/>
                </a:solidFill>
                <a:latin typeface="Arial"/>
                <a:ea typeface="Times New Roman"/>
                <a:cs typeface="Times New Roman"/>
              </a:rPr>
              <a:t>(object value)</a:t>
            </a:r>
          </a:p>
          <a:p>
            <a:pPr lvl="1">
              <a:spcAft>
                <a:spcPts val="995"/>
              </a:spcAft>
            </a:pPr>
            <a:r>
              <a:rPr lang="en-US" sz="1000" dirty="0">
                <a:solidFill>
                  <a:prstClr val="black"/>
                </a:solidFill>
                <a:latin typeface="Arial"/>
                <a:ea typeface="Times New Roman"/>
                <a:cs typeface="Times New Roman"/>
              </a:rPr>
              <a:t>{</a:t>
            </a:r>
          </a:p>
          <a:p>
            <a:pPr lvl="1">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)value;</a:t>
            </a:r>
          </a:p>
          <a:p>
            <a:pPr lvl="1">
              <a:spcAft>
                <a:spcPts val="995"/>
              </a:spcAft>
            </a:pPr>
            <a:r>
              <a:rPr lang="en-US" sz="1000" dirty="0">
                <a:solidFill>
                  <a:prstClr val="black"/>
                </a:solidFill>
                <a:latin typeface="Arial"/>
                <a:ea typeface="Times New Roman"/>
                <a:cs typeface="Times New Roman"/>
              </a:rPr>
              <a:t>   if (year &lt; 1598)</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false;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else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true;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7"/>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CheckValidYear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type the following code.</a:t>
            </a:r>
          </a:p>
          <a:p>
            <a:pPr lvl="1">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ErrorMessage</a:t>
            </a:r>
            <a:r>
              <a:rPr lang="en-US" sz="1000" dirty="0">
                <a:solidFill>
                  <a:prstClr val="black"/>
                </a:solidFill>
                <a:latin typeface="Arial"/>
                <a:ea typeface="Times New Roman"/>
                <a:cs typeface="Times New Roman"/>
              </a:rPr>
              <a:t> = "The earliest opera is Daphne, 1598, by </a:t>
            </a:r>
            <a:r>
              <a:rPr lang="en-US" sz="1000" dirty="0" err="1">
                <a:solidFill>
                  <a:prstClr val="black"/>
                </a:solidFill>
                <a:latin typeface="Arial"/>
                <a:ea typeface="Times New Roman"/>
                <a:cs typeface="Times New Roman"/>
              </a:rPr>
              <a:t>Corsi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Peri</a:t>
            </a:r>
            <a:r>
              <a:rPr lang="en-US" sz="1000" dirty="0">
                <a:solidFill>
                  <a:prstClr val="black"/>
                </a:solidFill>
                <a:latin typeface="Arial"/>
                <a:ea typeface="Times New Roman"/>
                <a:cs typeface="Times New Roman"/>
              </a:rPr>
              <a:t>, and </a:t>
            </a:r>
            <a:r>
              <a:rPr lang="en-US" sz="1000" dirty="0" err="1">
                <a:solidFill>
                  <a:prstClr val="black"/>
                </a:solidFill>
                <a:latin typeface="Arial"/>
                <a:ea typeface="Times New Roman"/>
                <a:cs typeface="Times New Roman"/>
              </a:rPr>
              <a:t>Rinuccini</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Opera class, place the mouse cursor at the end of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property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being built.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can use this additional slide to point out the significant parts of the connection strings for SQL Express and Windows Azure SQL database.</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smtClean="0">
                <a:latin typeface="Arial"/>
                <a:ea typeface="Times New Roman"/>
                <a:cs typeface="Times New Roman"/>
              </a:rPr>
              <a:t>Answer:</a:t>
            </a:r>
            <a:r>
              <a:rPr lang="en-US" sz="1000" smtClean="0">
                <a:latin typeface="Arial"/>
                <a:ea typeface="Times New Roman"/>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err="1" smtClean="0">
                <a:latin typeface="Arial"/>
                <a:ea typeface="Times New Roman"/>
                <a:cs typeface="Times New Roman"/>
              </a:rPr>
              <a:t>20486B</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Visual Studio 2012</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a:t>
            </a:r>
            <a:r>
              <a:rPr lang="en-US" sz="1000" b="1" dirty="0" err="1" smtClean="0">
                <a:latin typeface="Arial"/>
                <a:ea typeface="Times New Roman"/>
                <a:cs typeface="Times New Roman"/>
              </a:rPr>
              <a:t>Mod03</a:t>
            </a:r>
            <a:r>
              <a:rPr lang="en-US" sz="1000" b="1" dirty="0" smtClean="0">
                <a:latin typeface="Arial"/>
                <a:ea typeface="Times New Roman"/>
                <a:cs typeface="Times New Roman"/>
              </a:rPr>
              <a:t>\</a:t>
            </a:r>
            <a:r>
              <a:rPr lang="en-US" sz="1000" b="1" dirty="0" err="1" smtClean="0">
                <a:latin typeface="Arial"/>
                <a:ea typeface="Times New Roman"/>
                <a:cs typeface="Times New Roman"/>
              </a:rPr>
              <a:t>OperaWebSite</a:t>
            </a:r>
            <a:r>
              <a:rPr lang="en-US" sz="1000" b="1" dirty="0" smtClean="0">
                <a:latin typeface="Arial"/>
                <a:ea typeface="Times New Roman"/>
                <a:cs typeface="Times New Roman"/>
              </a:rPr>
              <a:t> </a:t>
            </a:r>
            <a:r>
              <a:rPr lang="en-US" sz="1000" dirty="0" smtClean="0">
                <a:solidFill>
                  <a:srgbClr val="000000"/>
                </a:solidFill>
                <a:latin typeface="Arial"/>
                <a:ea typeface="Times New Roman"/>
                <a:cs typeface="Segoe UI"/>
              </a:rPr>
              <a:t>and then o</a:t>
            </a:r>
            <a:r>
              <a:rPr lang="en-US" sz="1000" dirty="0" smtClean="0">
                <a:latin typeface="Arial"/>
                <a:ea typeface="Times New Roman"/>
                <a:cs typeface="Times New Roman"/>
              </a:rPr>
              <a:t>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err="1">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a:t>
            </a:r>
            <a:r>
              <a:rPr lang="en-US" sz="1000" dirty="0" smtClean="0">
                <a:latin typeface="Arial"/>
                <a:ea typeface="Times New Roman"/>
                <a:cs typeface="Segoe UI"/>
              </a:rPr>
              <a:t>, click </a:t>
            </a:r>
            <a:r>
              <a:rPr lang="en-US" sz="1000" b="1" dirty="0" err="1" smtClean="0">
                <a:latin typeface="Arial"/>
                <a:ea typeface="Times New Roman"/>
                <a:cs typeface="Times New Roman"/>
              </a:rPr>
              <a:t>web.config</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t>
            </a:r>
            <a:r>
              <a:rPr lang="en-US" sz="1000" dirty="0" err="1" smtClean="0">
                <a:latin typeface="Arial"/>
                <a:ea typeface="Times New Roman"/>
                <a:cs typeface="Segoe UI"/>
              </a:rPr>
              <a:t>web.config</a:t>
            </a:r>
            <a:r>
              <a:rPr lang="en-US" sz="1000" dirty="0" smtClean="0">
                <a:latin typeface="Arial"/>
                <a:ea typeface="Times New Roman"/>
                <a:cs typeface="Segoe UI"/>
              </a:rPr>
              <a:t> code window, place the mouse cursor at the end of the </a:t>
            </a:r>
            <a:r>
              <a:rPr lang="en-US" sz="1000" b="1" dirty="0" smtClean="0">
                <a:latin typeface="Arial"/>
                <a:ea typeface="Times New Roman"/>
                <a:cs typeface="Times New Roman"/>
              </a:rPr>
              <a:t>&lt;/</a:t>
            </a:r>
            <a:r>
              <a:rPr lang="en-US" sz="1000" b="1" dirty="0" err="1" smtClean="0">
                <a:latin typeface="Arial"/>
                <a:ea typeface="Times New Roman"/>
                <a:cs typeface="Times New Roman"/>
              </a:rPr>
              <a:t>appsettings</a:t>
            </a:r>
            <a:r>
              <a:rPr lang="en-US" sz="1000" b="1" dirty="0" smtClean="0">
                <a:latin typeface="Arial"/>
                <a:ea typeface="Times New Roman"/>
                <a:cs typeface="Times New Roman"/>
              </a:rPr>
              <a:t>&gt;</a:t>
            </a:r>
            <a:r>
              <a:rPr lang="en-US" sz="1000" dirty="0" smtClean="0">
                <a:latin typeface="Arial"/>
                <a:ea typeface="Times New Roman"/>
                <a:cs typeface="Segoe UI"/>
              </a:rPr>
              <a:t> tag, press Enter, and then type the following code.</a:t>
            </a:r>
            <a:endParaRPr lang="en-US" sz="1000" dirty="0" smtClean="0">
              <a:latin typeface="Arial"/>
              <a:ea typeface="Times New Roman"/>
              <a:cs typeface="Times New Roman"/>
            </a:endParaRPr>
          </a:p>
          <a:p>
            <a:pPr lvl="1">
              <a:lnSpc>
                <a:spcPct val="115000"/>
              </a:lnSpc>
              <a:spcBef>
                <a:spcPts val="600"/>
              </a:spcBef>
              <a:spcAft>
                <a:spcPts val="995"/>
              </a:spcAft>
            </a:pPr>
            <a:r>
              <a:rPr lang="en-US" sz="1000" dirty="0" smtClean="0">
                <a:latin typeface="Arial"/>
                <a:ea typeface="Times New Roman"/>
                <a:cs typeface="Times New Roman"/>
              </a:rPr>
              <a:t>&lt;</a:t>
            </a:r>
            <a:r>
              <a:rPr lang="en-US" sz="1000" dirty="0" err="1" smtClean="0">
                <a:latin typeface="Arial"/>
                <a:ea typeface="Times New Roman"/>
                <a:cs typeface="Times New Roman"/>
              </a:rPr>
              <a:t>connectionStrings</a:t>
            </a:r>
            <a:r>
              <a:rPr lang="en-US" sz="1000" dirty="0" smtClean="0">
                <a:latin typeface="Arial"/>
                <a:ea typeface="Times New Roman"/>
                <a:cs typeface="Times New Roman"/>
              </a:rPr>
              <a:t>&gt;</a:t>
            </a:r>
          </a:p>
          <a:p>
            <a:pPr lvl="1">
              <a:lnSpc>
                <a:spcPct val="115000"/>
              </a:lnSpc>
              <a:spcBef>
                <a:spcPts val="600"/>
              </a:spcBef>
              <a:spcAft>
                <a:spcPts val="995"/>
              </a:spcAft>
            </a:pPr>
            <a:r>
              <a:rPr lang="en-US" sz="1000" dirty="0" smtClean="0">
                <a:latin typeface="Arial"/>
                <a:ea typeface="Times New Roman"/>
                <a:cs typeface="Times New Roman"/>
              </a:rPr>
              <a:t>  &lt;add name="</a:t>
            </a:r>
            <a:r>
              <a:rPr lang="en-US" sz="1000" dirty="0" err="1" smtClean="0">
                <a:latin typeface="Arial"/>
                <a:ea typeface="Times New Roman"/>
                <a:cs typeface="Times New Roman"/>
              </a:rPr>
              <a:t>OperasDB</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connectionString</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"Data Source=(</a:t>
            </a:r>
            <a:r>
              <a:rPr lang="en-US" sz="1000" dirty="0" err="1" smtClean="0">
                <a:latin typeface="Arial"/>
                <a:ea typeface="Times New Roman"/>
                <a:cs typeface="Times New Roman"/>
              </a:rPr>
              <a:t>LocalDB</a:t>
            </a:r>
            <a:r>
              <a:rPr lang="en-US" sz="1000" dirty="0" smtClean="0">
                <a:latin typeface="Arial"/>
                <a:ea typeface="Times New Roman"/>
                <a:cs typeface="Times New Roman"/>
              </a:rPr>
              <a:t>)\</a:t>
            </a:r>
            <a:r>
              <a:rPr lang="en-US" sz="1000" dirty="0" err="1" smtClean="0">
                <a:latin typeface="Arial"/>
                <a:ea typeface="Times New Roman"/>
                <a:cs typeface="Times New Roman"/>
              </a:rPr>
              <a:t>v11.0</a:t>
            </a:r>
            <a:r>
              <a:rPr lang="en-US" sz="1000" dirty="0" smtClean="0">
                <a:latin typeface="Arial"/>
                <a:ea typeface="Times New Roman"/>
                <a:cs typeface="Times New Roman"/>
              </a:rPr>
              <a:t>;"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AttachDbFilename</a:t>
            </a:r>
            <a:r>
              <a:rPr lang="en-US" sz="1000" dirty="0" smtClean="0">
                <a:latin typeface="Arial"/>
                <a:ea typeface="Times New Roman"/>
                <a:cs typeface="Times New Roman"/>
              </a:rPr>
              <a:t>="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DataDirectory</a:t>
            </a:r>
            <a:r>
              <a:rPr lang="en-US" sz="1000" dirty="0" smtClean="0">
                <a:latin typeface="Arial"/>
                <a:ea typeface="Times New Roman"/>
                <a:cs typeface="Times New Roman"/>
              </a:rPr>
              <a:t>|\Operas.mdf;" +</a:t>
            </a:r>
          </a:p>
          <a:p>
            <a:pPr lvl="1">
              <a:lnSpc>
                <a:spcPct val="115000"/>
              </a:lnSpc>
              <a:spcBef>
                <a:spcPts val="600"/>
              </a:spcBef>
              <a:spcAft>
                <a:spcPts val="995"/>
              </a:spcAft>
            </a:pPr>
            <a:r>
              <a:rPr lang="en-US" sz="1000" dirty="0" smtClean="0">
                <a:latin typeface="Arial"/>
                <a:ea typeface="Times New Roman"/>
                <a:cs typeface="Times New Roman"/>
              </a:rPr>
              <a:t>   "Integrated Security=True"</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providerName</a:t>
            </a:r>
            <a:r>
              <a:rPr lang="en-US" sz="1000" dirty="0" smtClean="0">
                <a:latin typeface="Arial"/>
                <a:ea typeface="Times New Roman"/>
                <a:cs typeface="Times New Roman"/>
              </a:rPr>
              <a: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System.Data.SqlClient</a:t>
            </a:r>
            <a:r>
              <a:rPr lang="en-US" sz="1000" dirty="0">
                <a:solidFill>
                  <a:prstClr val="black"/>
                </a:solidFill>
                <a:latin typeface="Arial"/>
                <a:ea typeface="Times New Roman"/>
                <a:cs typeface="Times New Roman"/>
              </a:rPr>
              <a:t>" /&gt;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connectionStrings</a:t>
            </a:r>
            <a:r>
              <a:rPr lang="en-US" sz="1000" dirty="0">
                <a:solidFill>
                  <a:prstClr val="black"/>
                </a:solidFill>
                <a:latin typeface="Arial"/>
                <a:ea typeface="Times New Roman"/>
                <a:cs typeface="Times New Roman"/>
              </a:rPr>
              <a:t>&gt;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Online</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EntityFramework</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License Acceptance</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I 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Yes to All</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dialog box, type </a:t>
            </a:r>
            <a:r>
              <a:rPr lang="en-US" sz="1000" b="1" dirty="0" err="1">
                <a:solidFill>
                  <a:prstClr val="black"/>
                </a:solidFill>
                <a:latin typeface="Arial"/>
                <a:ea typeface="Times New Roman"/>
                <a:cs typeface="Times New Roman"/>
              </a:rPr>
              <a:t>OperasDB</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OperasDB.cs</a:t>
            </a:r>
            <a:r>
              <a:rPr lang="en-US" sz="1000" dirty="0">
                <a:solidFill>
                  <a:srgbClr val="000000"/>
                </a:solidFill>
                <a:latin typeface="Arial"/>
                <a:ea typeface="Times New Roman"/>
                <a:cs typeface="Segoe UI"/>
              </a:rPr>
              <a:t> code window, locate the following code.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Segoe UI"/>
              </a:rPr>
              <a:t>Place the mouse cursor at the end of the located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OperasDB.cs</a:t>
            </a:r>
            <a:r>
              <a:rPr lang="en-US" sz="1000" dirty="0">
                <a:solidFill>
                  <a:srgbClr val="000000"/>
                </a:solidFill>
                <a:latin typeface="Arial"/>
                <a:ea typeface="Times New Roman"/>
                <a:cs typeface="Segoe UI"/>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OperaDB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Append the following code to the existing line of code.</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DbContext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OperaDB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class,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DbSet</a:t>
            </a:r>
            <a:r>
              <a:rPr lang="en-US" sz="1000" dirty="0">
                <a:solidFill>
                  <a:prstClr val="black"/>
                </a:solidFill>
                <a:latin typeface="Arial"/>
                <a:ea typeface="Times New Roman"/>
                <a:cs typeface="Times New Roman"/>
              </a:rPr>
              <a:t>&lt;Opera&gt; Operas</a:t>
            </a:r>
          </a:p>
          <a:p>
            <a:pPr lvl="1">
              <a:lnSpc>
                <a:spcPct val="115000"/>
              </a:lnSpc>
              <a:spcBef>
                <a:spcPts val="600"/>
              </a:spcBef>
              <a:spcAft>
                <a:spcPts val="995"/>
              </a:spcAft>
            </a:pPr>
            <a:r>
              <a:rPr lang="en-US" sz="1000" dirty="0">
                <a:solidFill>
                  <a:prstClr val="black"/>
                </a:solidFill>
                <a:latin typeface="Arial"/>
                <a:ea typeface="Times New Roman"/>
                <a:cs typeface="Times New Roman"/>
              </a:rPr>
              <a:t>   { get; set; }</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dialog box, type </a:t>
            </a:r>
            <a:r>
              <a:rPr lang="en-US" sz="1000" b="1" dirty="0" err="1">
                <a:solidFill>
                  <a:prstClr val="black"/>
                </a:solidFill>
                <a:latin typeface="Arial"/>
                <a:ea typeface="Times New Roman"/>
                <a:cs typeface="Times New Roman"/>
              </a:rPr>
              <a:t>OperasInitializer</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OperasInitializer.cs</a:t>
            </a:r>
            <a:r>
              <a:rPr lang="en-US" sz="1000" dirty="0">
                <a:solidFill>
                  <a:srgbClr val="000000"/>
                </a:solidFill>
                <a:latin typeface="Arial"/>
                <a:ea typeface="Times New Roman"/>
                <a:cs typeface="Segoe UI"/>
              </a:rPr>
              <a:t> code window, </a:t>
            </a:r>
            <a:r>
              <a:rPr lang="en-US" sz="1000" dirty="0">
                <a:solidFill>
                  <a:prstClr val="black"/>
                </a:solidFill>
                <a:latin typeface="Arial"/>
                <a:ea typeface="Times New Roman"/>
                <a:cs typeface="Times New Roman"/>
              </a:rPr>
              <a:t>place the mouse cursor at the end of the System.web namespace code, press Enter, and then </a:t>
            </a:r>
            <a:r>
              <a:rPr lang="en-US" sz="1000" dirty="0">
                <a:solidFill>
                  <a:srgbClr val="000000"/>
                </a:solidFill>
                <a:latin typeface="Arial"/>
                <a:ea typeface="Times New Roman"/>
                <a:cs typeface="Segoe UI"/>
              </a:rPr>
              <a:t>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OperasInitializer.cs</a:t>
            </a:r>
            <a:r>
              <a:rPr lang="en-US" sz="1000" dirty="0">
                <a:solidFill>
                  <a:srgbClr val="000000"/>
                </a:solidFill>
                <a:latin typeface="Arial"/>
                <a:ea typeface="Times New Roman"/>
                <a:cs typeface="Segoe UI"/>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OperasInitializer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Append the following code to the existing line of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DropCreateDatabaseAlways</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&gt;</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a:t>
            </a:r>
            <a:r>
              <a:rPr lang="en-US" sz="1000" b="1" dirty="0" err="1">
                <a:solidFill>
                  <a:prstClr val="black"/>
                </a:solidFill>
                <a:latin typeface="Arial"/>
                <a:ea typeface="Times New Roman"/>
                <a:cs typeface="Times New Roman"/>
              </a:rPr>
              <a:t>OperasInitializer</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class code block, type the following code, press Spacebar, and then click, </a:t>
            </a:r>
            <a:r>
              <a:rPr lang="en-US" sz="1000" b="1" dirty="0">
                <a:solidFill>
                  <a:prstClr val="black"/>
                </a:solidFill>
                <a:latin typeface="Arial"/>
                <a:ea typeface="Times New Roman"/>
                <a:cs typeface="Times New Roman"/>
              </a:rPr>
              <a:t>Seed(</a:t>
            </a:r>
            <a:r>
              <a:rPr lang="en-US" sz="1000" b="1" dirty="0" err="1">
                <a:solidFill>
                  <a:prstClr val="black"/>
                </a:solidFill>
                <a:latin typeface="Arial"/>
                <a:ea typeface="Times New Roman"/>
                <a:cs typeface="Times New Roman"/>
              </a:rPr>
              <a:t>OperasDB</a:t>
            </a:r>
            <a:r>
              <a:rPr lang="en-US" sz="1000" b="1" dirty="0">
                <a:solidFill>
                  <a:prstClr val="black"/>
                </a:solidFill>
                <a:latin typeface="Arial"/>
                <a:ea typeface="Times New Roman"/>
                <a:cs typeface="Times New Roman"/>
              </a:rPr>
              <a:t> context)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override</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Seed</a:t>
            </a:r>
            <a:r>
              <a:rPr lang="en-US" sz="1000" dirty="0">
                <a:solidFill>
                  <a:prstClr val="black"/>
                </a:solidFill>
                <a:latin typeface="Arial"/>
                <a:ea typeface="Times New Roman"/>
                <a:cs typeface="Times New Roman"/>
              </a:rPr>
              <a:t> method, place the mouse cursor after the call to </a:t>
            </a:r>
            <a:r>
              <a:rPr lang="en-US" sz="1000" dirty="0" err="1">
                <a:solidFill>
                  <a:prstClr val="black"/>
                </a:solidFill>
                <a:latin typeface="Arial"/>
                <a:ea typeface="Times New Roman"/>
                <a:cs typeface="Times New Roman"/>
              </a:rPr>
              <a:t>base.Seed</a:t>
            </a:r>
            <a:r>
              <a:rPr lang="en-US" sz="1000" dirty="0">
                <a:solidFill>
                  <a:prstClr val="black"/>
                </a:solidFill>
                <a:latin typeface="Arial"/>
                <a:ea typeface="Times New Roman"/>
                <a:cs typeface="Times New Roman"/>
              </a:rPr>
              <a:t>, press Enter, and then type the following code.</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operas = new List&lt;Opera&gt;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Opera {</a:t>
            </a:r>
          </a:p>
          <a:p>
            <a:pPr lvl="1">
              <a:lnSpc>
                <a:spcPct val="115000"/>
              </a:lnSpc>
              <a:spcBef>
                <a:spcPts val="600"/>
              </a:spcBef>
              <a:spcAft>
                <a:spcPts val="995"/>
              </a:spcAft>
            </a:pPr>
            <a:r>
              <a:rPr lang="en-US" sz="1000" dirty="0">
                <a:solidFill>
                  <a:prstClr val="black"/>
                </a:solidFill>
                <a:latin typeface="Arial"/>
                <a:ea typeface="Times New Roman"/>
                <a:cs typeface="Times New Roman"/>
              </a:rPr>
              <a:t>      Title =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Year = 1790,</a:t>
            </a:r>
          </a:p>
          <a:p>
            <a:pPr lvl="1">
              <a:lnSpc>
                <a:spcPct val="115000"/>
              </a:lnSpc>
              <a:spcBef>
                <a:spcPts val="600"/>
              </a:spcBef>
              <a:spcAft>
                <a:spcPts val="995"/>
              </a:spcAft>
            </a:pPr>
            <a:r>
              <a:rPr lang="en-US" sz="1000" dirty="0">
                <a:solidFill>
                  <a:prstClr val="black"/>
                </a:solidFill>
                <a:latin typeface="Arial"/>
                <a:ea typeface="Times New Roman"/>
                <a:cs typeface="Times New Roman"/>
              </a:rPr>
              <a:t>      Composer = "Mozart"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operas.ForEach</a:t>
            </a:r>
            <a:r>
              <a:rPr lang="en-US" sz="1000" dirty="0">
                <a:solidFill>
                  <a:prstClr val="black"/>
                </a:solidFill>
                <a:latin typeface="Arial"/>
                <a:ea typeface="Times New Roman"/>
                <a:cs typeface="Times New Roman"/>
              </a:rPr>
              <a:t>(s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context.Operas.Add</a:t>
            </a:r>
            <a:r>
              <a:rPr lang="en-US" sz="1000" dirty="0">
                <a:solidFill>
                  <a:prstClr val="black"/>
                </a:solidFill>
                <a:latin typeface="Arial"/>
                <a:ea typeface="Times New Roman"/>
                <a:cs typeface="Times New Roman"/>
              </a:rPr>
              <a:t>(s));</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context.SaveChanges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built successfully.</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type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 with read/write actions and views, using Entity Framework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Data context class</a:t>
            </a:r>
            <a:r>
              <a:rPr lang="en-US" sz="1000" dirty="0">
                <a:solidFill>
                  <a:prstClr val="black"/>
                </a:solidFill>
                <a:latin typeface="Arial"/>
                <a:ea typeface="Times New Roman"/>
                <a:cs typeface="Times New Roman"/>
              </a:rPr>
              <a:t> box, click </a:t>
            </a:r>
            <a:r>
              <a:rPr lang="en-US" sz="1000" b="1" dirty="0" err="1">
                <a:solidFill>
                  <a:prstClr val="black"/>
                </a:solidFill>
                <a:latin typeface="Arial"/>
                <a:ea typeface="Times New Roman"/>
                <a:cs typeface="Times New Roman"/>
              </a:rPr>
              <a:t>OpersDB</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Solution Explorer pane, in the Views/Operas folder, double-click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locate and delete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@section Scripts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Script.Render</a:t>
            </a:r>
            <a:r>
              <a:rPr lang="en-US" sz="1000" dirty="0">
                <a:solidFill>
                  <a:prstClr val="black"/>
                </a:solidFill>
                <a:latin typeface="Arial"/>
                <a:ea typeface="Times New Roman"/>
                <a:cs typeface="Times New Roman"/>
              </a:rPr>
              <a:t>("~/bundles/</a:t>
            </a:r>
            <a:r>
              <a:rPr lang="en-US" sz="1000" dirty="0" err="1">
                <a:solidFill>
                  <a:prstClr val="black"/>
                </a:solidFill>
                <a:latin typeface="Arial"/>
                <a:ea typeface="Times New Roman"/>
                <a:cs typeface="Times New Roman"/>
              </a:rPr>
              <a:t>jqueryval</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0"/>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a:t>
            </a:r>
            <a:r>
              <a:rPr lang="en-US" sz="1000" dirty="0">
                <a:solidFill>
                  <a:prstClr val="black"/>
                </a:solidFill>
                <a:latin typeface="Arial"/>
                <a:ea typeface="Times New Roman"/>
                <a:cs typeface="Times New Roman"/>
              </a:rPr>
              <a:t> Studio window, click </a:t>
            </a:r>
            <a:r>
              <a:rPr lang="en-US" sz="1000" b="1" dirty="0">
                <a:solidFill>
                  <a:prstClr val="black"/>
                </a:solidFill>
                <a:latin typeface="Arial"/>
                <a:ea typeface="Times New Roman"/>
                <a:cs typeface="Times New Roman"/>
              </a:rPr>
              <a:t>Start Debugging</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Internet Explorer window is displayed with an error message. The error message is expected because the home page view has not been added</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Address bar of the Internet Explorer window, append the existing URL with </a:t>
            </a:r>
            <a:r>
              <a:rPr lang="en-US" sz="1000" b="1" dirty="0">
                <a:solidFill>
                  <a:prstClr val="black"/>
                </a:solidFill>
                <a:latin typeface="Arial"/>
                <a:ea typeface="Times New Roman"/>
                <a:cs typeface="Times New Roman"/>
              </a:rPr>
              <a:t>opera/index</a:t>
            </a:r>
            <a:r>
              <a:rPr lang="en-US" sz="1000" dirty="0">
                <a:solidFill>
                  <a:prstClr val="black"/>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On 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Times New Roman"/>
              </a:rPr>
              <a:t> box of the result page, type </a:t>
            </a:r>
            <a:r>
              <a:rPr lang="en-US" sz="1000" b="1" dirty="0">
                <a:solidFill>
                  <a:prstClr val="black"/>
                </a:solidFill>
                <a:latin typeface="Arial"/>
                <a:ea typeface="Times New Roman"/>
                <a:cs typeface="Times New Roman"/>
              </a:rPr>
              <a:t>Carmen</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1475</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Bizet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An error message is displayed by the custom </a:t>
            </a:r>
            <a:r>
              <a:rPr lang="en-US" sz="1000" dirty="0" err="1">
                <a:solidFill>
                  <a:prstClr val="black"/>
                </a:solidFill>
                <a:latin typeface="Arial"/>
                <a:ea typeface="Calibri"/>
                <a:cs typeface="Times New Roman"/>
              </a:rPr>
              <a:t>validator</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1875</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smtClean="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smtClean="0">
              <a:latin typeface="Arial"/>
              <a:ea typeface="Times New Roman"/>
              <a:cs typeface="Times New Roman"/>
            </a:endParaRPr>
          </a:p>
          <a:p>
            <a:pPr>
              <a:lnSpc>
                <a:spcPct val="115000"/>
              </a:lnSpc>
              <a:spcAft>
                <a:spcPts val="1000"/>
              </a:spcAft>
            </a:pPr>
            <a:r>
              <a:rPr lang="en-US" sz="1000" smtClean="0">
                <a:latin typeface="Arial"/>
                <a:ea typeface="Times New Roman"/>
                <a:cs typeface="Times New Roman"/>
              </a:rPr>
              <a:t>You will see how to create a loosely coupled architecture in Module 6.</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Exercise 4 Task 3, the students create a new database in Windows Azure SQL Database and add a range of allowed IP addresses to the new database. You must provide the correct range or ranges of IP addresses to allow. The correct range includes all the Internet-facing IP addresses your Internet service provider (ISP) can assign to connections from your location. You must determine this range before students start this lab. The same range will be used in Lab 11. If you do not provide the correct range in this lab, students may see exceptions in later labs because their Internet-facing IP address has changed so SQL Database denies the connection request. </a:t>
            </a: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Exercise 1: Creating an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Project and Adding a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a:t>
            </a:r>
            <a:r>
              <a:rPr lang="en-US" sz="1000" dirty="0" err="1" smtClean="0">
                <a:latin typeface="Arial"/>
                <a:ea typeface="Times New Roman"/>
                <a:cs typeface="Times New Roman"/>
              </a:rPr>
              <a:t>MVC</a:t>
            </a:r>
            <a:r>
              <a:rPr lang="en-US" sz="1000" dirty="0" smtClean="0">
                <a:latin typeface="Arial"/>
                <a:ea typeface="Times New Roman"/>
                <a:cs typeface="Times New Roman"/>
              </a:rPr>
              <a:t> 4 web application in Visual Studio 2012.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model classes to the web application.</a:t>
            </a:r>
          </a:p>
          <a:p>
            <a:pPr>
              <a:lnSpc>
                <a:spcPct val="115000"/>
              </a:lnSpc>
              <a:spcAft>
                <a:spcPts val="1000"/>
              </a:spcAft>
            </a:pPr>
            <a:r>
              <a:rPr lang="en-GB" sz="1000" dirty="0">
                <a:solidFill>
                  <a:srgbClr val="000000"/>
                </a:solidFill>
                <a:latin typeface="Arial"/>
                <a:ea typeface="Calibri"/>
                <a:cs typeface="Times New Roman"/>
              </a:rPr>
              <a:t>Exercise 2: Adding Properties to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properties to the Photo and the Comment model classes.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relationship between model classes.</a:t>
            </a:r>
          </a:p>
          <a:p>
            <a:pPr>
              <a:lnSpc>
                <a:spcPct val="115000"/>
              </a:lnSpc>
              <a:spcAft>
                <a:spcPts val="1000"/>
              </a:spcAft>
            </a:pPr>
            <a:r>
              <a:rPr lang="en-GB" sz="1000" dirty="0">
                <a:solidFill>
                  <a:srgbClr val="000000"/>
                </a:solidFill>
                <a:latin typeface="Arial"/>
                <a:ea typeface="Calibri"/>
                <a:cs typeface="Segoe UI"/>
              </a:rPr>
              <a:t>Exercise 3: Using Data Annotations in </a:t>
            </a:r>
            <a:r>
              <a:rPr lang="en-GB" sz="1000" dirty="0" err="1">
                <a:solidFill>
                  <a:srgbClr val="000000"/>
                </a:solidFill>
                <a:latin typeface="Arial"/>
                <a:ea typeface="Calibri"/>
                <a:cs typeface="Segoe UI"/>
              </a:rPr>
              <a:t>MVC</a:t>
            </a:r>
            <a:r>
              <a:rPr lang="en-GB" sz="1000" dirty="0">
                <a:solidFill>
                  <a:srgbClr val="000000"/>
                </a:solidFill>
                <a:latin typeface="Arial"/>
                <a:ea typeface="Calibri"/>
                <a:cs typeface="Segoe UI"/>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data annotations to the properties to help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render them in views and validate user input.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GB" sz="1000" dirty="0" smtClean="0">
                <a:solidFill>
                  <a:srgbClr val="000000"/>
                </a:solidFill>
                <a:latin typeface="Arial"/>
                <a:ea typeface="Calibri"/>
                <a:cs typeface="Times New Roman"/>
              </a:rPr>
              <a:t>Exercise 4: Creating a New Windows Azure SQL Database</a:t>
            </a:r>
            <a:endParaRPr lang="en-US" sz="1000" dirty="0" smtClean="0">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Entity Framework code to the Photo Sharing application in code-first mode. </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a new SQL database in Windows Azure.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Use the SQL database to create a connection string in the application.</a:t>
            </a:r>
          </a:p>
          <a:p>
            <a:pPr lvl="0">
              <a:lnSpc>
                <a:spcPct val="115000"/>
              </a:lnSpc>
              <a:spcAft>
                <a:spcPts val="1000"/>
              </a:spcAft>
            </a:pPr>
            <a:r>
              <a:rPr lang="en-GB" sz="1000" dirty="0">
                <a:solidFill>
                  <a:srgbClr val="000000"/>
                </a:solidFill>
                <a:latin typeface="Arial"/>
                <a:ea typeface="Calibri"/>
                <a:cs typeface="Times New Roman"/>
              </a:rPr>
              <a:t>Exercise 5: Testing the Model and Database</a:t>
            </a: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Add a controller and views to the </a:t>
            </a:r>
            <a:r>
              <a:rPr lang="en-US" sz="1000" dirty="0" err="1">
                <a:solidFill>
                  <a:prstClr val="black"/>
                </a:solidFill>
                <a:latin typeface="Arial"/>
                <a:ea typeface="Times New Roman"/>
                <a:cs typeface="Segoe UI"/>
              </a:rPr>
              <a:t>MVC</a:t>
            </a:r>
            <a:r>
              <a:rPr lang="en-US" sz="1000" dirty="0">
                <a:solidFill>
                  <a:prstClr val="black"/>
                </a:solidFill>
                <a:latin typeface="Arial"/>
                <a:ea typeface="Times New Roman"/>
                <a:cs typeface="Segoe UI"/>
              </a:rPr>
              <a:t> web application.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Run the web application.</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srgbClr val="000000"/>
                </a:solidFill>
                <a:latin typeface="Arial"/>
                <a:ea typeface="Calibri"/>
                <a:cs typeface="Times New Roman"/>
              </a:rPr>
              <a:t>Instructor Note: This lab concentrates on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model classes, not controllers or views. In this exercise, the Visual Studio scaffold view templates are used so that students can run the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app and see their model classes working. This provides experience with the scaffold templates, which are useful when you want a quick display for a model class or a starting point for more functional views. However, the scaffold templates do not display images and students may be disappointed or feel that their code has not worked. Make sure students know that their application will display image properties but not the image itself and point out that, in later labs, they will learn how to write view code that displays an image stored in a model class.</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 site that collects information from customers for their accounts. You want to ensure that customers enter a valid email address in the </a:t>
            </a:r>
            <a:r>
              <a:rPr lang="en-US" sz="1000" b="1" dirty="0">
                <a:latin typeface="Arial"/>
                <a:ea typeface="Calibri"/>
                <a:cs typeface="Times New Roman"/>
              </a:rPr>
              <a:t>Email </a:t>
            </a:r>
            <a:r>
              <a:rPr lang="en-US" sz="1000" dirty="0">
                <a:latin typeface="Arial"/>
                <a:ea typeface="Calibri"/>
                <a:cs typeface="Times New Roman"/>
              </a:rPr>
              <a:t>property. How would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 Regular Expression validation data annotation. This requires a regular expression that matches only valid email addresses. Alternatively, you can create a custom validation data annotation.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create an intranet site that publishes a customer database, created by the sales department, to all employees within your company. How would you create the model with Entity Framework?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Entity Framework in the database-first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first iteration of your project, you have a website that displays photos that users upload. However, during development, the database is empty and users must upload several photos to the site so they can test the functionality. Your manager wants you find some way to populate the database whenever it is deployed to the test server. How can you do this?</a:t>
            </a:r>
          </a:p>
          <a:p>
            <a:pPr>
              <a:lnSpc>
                <a:spcPct val="115000"/>
              </a:lnSpc>
              <a:spcAft>
                <a:spcPts val="1000"/>
              </a:spcAft>
            </a:pPr>
            <a:r>
              <a:rPr lang="en-US" sz="1000" b="1" dirty="0" smtClean="0">
                <a:latin typeface="Arial"/>
                <a:ea typeface="Calibri"/>
                <a:cs typeface="Times New Roman"/>
              </a:rPr>
              <a:t>Answer</a:t>
            </a:r>
          </a:p>
          <a:p>
            <a:pPr>
              <a:lnSpc>
                <a:spcPct val="115000"/>
              </a:lnSpc>
              <a:spcAft>
                <a:spcPts val="1000"/>
              </a:spcAft>
            </a:pPr>
            <a:r>
              <a:rPr lang="en-US" sz="1200" kern="1200" dirty="0" smtClean="0">
                <a:solidFill>
                  <a:schemeClr val="tx1"/>
                </a:solidFill>
                <a:latin typeface="+mn-lt"/>
                <a:ea typeface="+mn-ea"/>
                <a:cs typeface="+mn-cs"/>
              </a:rPr>
              <a:t>Create an Entity Framework </a:t>
            </a:r>
            <a:r>
              <a:rPr lang="en-US" sz="1200" kern="1200" dirty="0" err="1" smtClean="0">
                <a:solidFill>
                  <a:schemeClr val="tx1"/>
                </a:solidFill>
                <a:latin typeface="+mn-lt"/>
                <a:ea typeface="+mn-ea"/>
                <a:cs typeface="+mn-cs"/>
              </a:rPr>
              <a:t>Initializer</a:t>
            </a:r>
            <a:r>
              <a:rPr lang="en-US" sz="1200" kern="1200" dirty="0" smtClean="0">
                <a:solidFill>
                  <a:schemeClr val="tx1"/>
                </a:solidFill>
                <a:latin typeface="+mn-lt"/>
                <a:ea typeface="+mn-ea"/>
                <a:cs typeface="+mn-cs"/>
              </a:rPr>
              <a:t> class.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have a pre-existing database for a web application, use Entity Framework in the database-first workflow to import and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draw your model in a Visual Studio designer, use Entity Framework in the model-first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write code that describes your model, use Entity Framework in the code-first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separate business logic from data access logic, create separate model classes and repository classes.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For full information about building connection strings in ADO.NET, see http://go.microsoft.com/fwlink/?LinkID=293684&amp;clcid=0x409</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Module03</a:t>
            </a:r>
            <a:endParaRPr lang="en-US" sz="2600"/>
          </a:p>
        </p:txBody>
      </p:sp>
      <p:sp>
        <p:nvSpPr>
          <p:cNvPr id="3" name="Subtitle 2"/>
          <p:cNvSpPr>
            <a:spLocks noGrp="1"/>
          </p:cNvSpPr>
          <p:nvPr>
            <p:ph type="subTitle" sz="quarter" idx="1"/>
          </p:nvPr>
        </p:nvSpPr>
        <p:spPr/>
        <p:txBody>
          <a:bodyPr/>
          <a:lstStyle/>
          <a:p>
            <a:r>
              <a:rPr lang="en-US" smtClean="0"/>
              <a:t>Developing ASP.NET MVC 4 Models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b5aeb46-07b3-44a3-b573-63f6684454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Validation Data Annotation</a:t>
            </a:r>
            <a:endParaRPr lang="en-US"/>
          </a:p>
        </p:txBody>
      </p:sp>
      <p:sp>
        <p:nvSpPr>
          <p:cNvPr id="4" name="Rectangle 3"/>
          <p:cNvSpPr/>
          <p:nvPr/>
        </p:nvSpPr>
        <p:spPr>
          <a:xfrm>
            <a:off x="357809" y="1219039"/>
            <a:ext cx="8567531"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AttributeUsage</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AttributeTargets.Field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LargerThanValidationAttribute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ValidationAttribute</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MinimumValue</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LargerThanValidationAttribute</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minimum</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MinimumValue</a:t>
            </a:r>
            <a:r>
              <a:rPr lang="en-US" b="0" dirty="0">
                <a:latin typeface="Lucida Sans Unicode" pitchFamily="34" charset="0"/>
                <a:ea typeface="Times New Roman" panose="02020603050405020304" pitchFamily="18" charset="0"/>
                <a:cs typeface="Lucida Sans Unicode" pitchFamily="34" charset="0"/>
              </a:rPr>
              <a:t> = minimum;</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a:latin typeface="Lucida Sans Unicode" pitchFamily="34" charset="0"/>
                <a:ea typeface="Times New Roman" panose="02020603050405020304" pitchFamily="18" charset="0"/>
                <a:cs typeface="Lucida Sans Unicode" pitchFamily="34" charset="0"/>
              </a:rPr>
              <a:t>override Boolean </a:t>
            </a:r>
            <a:r>
              <a:rPr lang="en-US" b="0" dirty="0" err="1">
                <a:latin typeface="Lucida Sans Unicode" pitchFamily="34" charset="0"/>
                <a:ea typeface="Times New Roman" panose="02020603050405020304" pitchFamily="18" charset="0"/>
                <a:cs typeface="Lucida Sans Unicode" pitchFamily="34" charset="0"/>
              </a:rPr>
              <a:t>IsValid</a:t>
            </a:r>
            <a:r>
              <a:rPr lang="en-US" b="0" dirty="0">
                <a:latin typeface="Lucida Sans Unicode" pitchFamily="34" charset="0"/>
                <a:ea typeface="Times New Roman" panose="02020603050405020304" pitchFamily="18" charset="0"/>
                <a:cs typeface="Lucida Sans Unicode" pitchFamily="34" charset="0"/>
              </a:rPr>
              <a:t> (Object value</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valueToCompare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)value;</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if (</a:t>
            </a:r>
            <a:r>
              <a:rPr lang="en-US" b="0" dirty="0" err="1">
                <a:latin typeface="Lucida Sans Unicode" pitchFamily="34" charset="0"/>
                <a:ea typeface="Times New Roman" panose="02020603050405020304" pitchFamily="18" charset="0"/>
                <a:cs typeface="Lucida Sans Unicode" pitchFamily="34" charset="0"/>
              </a:rPr>
              <a:t>valueToCompare</a:t>
            </a:r>
            <a:r>
              <a:rPr lang="en-US" b="0" dirty="0">
                <a:latin typeface="Lucida Sans Unicode" pitchFamily="34" charset="0"/>
                <a:ea typeface="Times New Roman" panose="02020603050405020304" pitchFamily="18" charset="0"/>
                <a:cs typeface="Lucida Sans Unicode" pitchFamily="34" charset="0"/>
              </a:rPr>
              <a:t> &gt; </a:t>
            </a:r>
            <a:r>
              <a:rPr lang="en-US" b="0" dirty="0" err="1" smtClean="0">
                <a:latin typeface="Lucida Sans Unicode" pitchFamily="34" charset="0"/>
                <a:ea typeface="Times New Roman" panose="02020603050405020304" pitchFamily="18" charset="0"/>
                <a:cs typeface="Lucida Sans Unicode" pitchFamily="34" charset="0"/>
              </a:rPr>
              <a:t>MinimumValue</a:t>
            </a:r>
            <a:r>
              <a:rPr lang="en-US" b="0" dirty="0" smtClean="0">
                <a:latin typeface="Lucida Sans Unicode" pitchFamily="34" charset="0"/>
                <a:ea typeface="Times New Roman" panose="02020603050405020304" pitchFamily="18" charset="0"/>
                <a:cs typeface="Lucida Sans Unicode" pitchFamily="34" charset="0"/>
              </a:rPr>
              <a:t>) {</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return true;</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GB" b="0" dirty="0">
                <a:latin typeface="Lucida Sans Unicode" pitchFamily="34" charset="0"/>
                <a:ea typeface="Times New Roman" panose="02020603050405020304" pitchFamily="18" charset="0"/>
                <a:cs typeface="Lucida Sans Unicode" pitchFamily="34" charset="0"/>
              </a:rPr>
              <a:t> </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else { </a:t>
            </a:r>
            <a:r>
              <a:rPr lang="en-US" b="0" dirty="0">
                <a:latin typeface="Lucida Sans Unicode" pitchFamily="34" charset="0"/>
                <a:ea typeface="Times New Roman" panose="02020603050405020304" pitchFamily="18" charset="0"/>
                <a:cs typeface="Lucida Sans Unicode" pitchFamily="34" charset="0"/>
              </a:rPr>
              <a:t>return false</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98d82a0-3183-4c61-b74f-c1f4ac84c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Model Binder</a:t>
            </a:r>
            <a:endParaRPr lang="en-US"/>
          </a:p>
        </p:txBody>
      </p:sp>
      <p:sp>
        <p:nvSpPr>
          <p:cNvPr id="4" name="Rectangle 3"/>
          <p:cNvSpPr/>
          <p:nvPr/>
        </p:nvSpPr>
        <p:spPr>
          <a:xfrm>
            <a:off x="278296" y="914400"/>
            <a:ext cx="8637104" cy="578619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CarModelBinder</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IModelBinder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object </a:t>
            </a:r>
            <a:r>
              <a:rPr lang="en-US" b="0" dirty="0" err="1">
                <a:latin typeface="Lucida Sans Unicode" pitchFamily="34" charset="0"/>
                <a:ea typeface="Times New Roman" panose="02020603050405020304" pitchFamily="18" charset="0"/>
                <a:cs typeface="Lucida Sans Unicode" pitchFamily="34" charset="0"/>
              </a:rPr>
              <a:t>BindModel</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ControllerContext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controllerContext</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ModelBindingContext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bindingContext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string </a:t>
            </a:r>
            <a:r>
              <a:rPr lang="en-US" b="0" dirty="0">
                <a:latin typeface="Lucida Sans Unicode" pitchFamily="34" charset="0"/>
                <a:ea typeface="Times New Roman" panose="02020603050405020304" pitchFamily="18" charset="0"/>
                <a:cs typeface="Lucida Sans Unicode" pitchFamily="34" charset="0"/>
              </a:rPr>
              <a:t>color =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controllerContext.HttpContext.Request.Form</a:t>
            </a:r>
            <a:r>
              <a:rPr lang="en-US" b="0" dirty="0">
                <a:latin typeface="Lucida Sans Unicode" pitchFamily="34" charset="0"/>
                <a:ea typeface="Times New Roman" panose="02020603050405020304" pitchFamily="18" charset="0"/>
                <a:cs typeface="Lucida Sans Unicode" pitchFamily="34" charset="0"/>
              </a:rPr>
              <a:t>["color"];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string brand = 	</a:t>
            </a:r>
            <a:r>
              <a:rPr lang="en-US" b="0" dirty="0" err="1" smtClean="0">
                <a:latin typeface="Lucida Sans Unicode" pitchFamily="34" charset="0"/>
                <a:ea typeface="Times New Roman" panose="02020603050405020304" pitchFamily="18" charset="0"/>
                <a:cs typeface="Lucida Sans Unicode" pitchFamily="34" charset="0"/>
              </a:rPr>
              <a:t>controllerContext.HttpContext.Request.Form</a:t>
            </a:r>
            <a:r>
              <a:rPr lang="en-US" b="0" dirty="0">
                <a:latin typeface="Lucida Sans Unicode" pitchFamily="34" charset="0"/>
                <a:ea typeface="Times New Roman" panose="02020603050405020304" pitchFamily="18" charset="0"/>
                <a:cs typeface="Lucida Sans Unicode" pitchFamily="34" charset="0"/>
              </a:rPr>
              <a:t>["brand"];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Car </a:t>
            </a:r>
            <a:r>
              <a:rPr lang="en-US" b="0" dirty="0" err="1">
                <a:latin typeface="Lucida Sans Unicode" pitchFamily="34" charset="0"/>
                <a:ea typeface="Times New Roman" panose="02020603050405020304" pitchFamily="18" charset="0"/>
                <a:cs typeface="Lucida Sans Unicode" pitchFamily="34" charset="0"/>
              </a:rPr>
              <a:t>newCar</a:t>
            </a:r>
            <a:r>
              <a:rPr lang="en-US" b="0" dirty="0">
                <a:latin typeface="Lucida Sans Unicode" pitchFamily="34" charset="0"/>
                <a:ea typeface="Times New Roman" panose="02020603050405020304" pitchFamily="18" charset="0"/>
                <a:cs typeface="Lucida Sans Unicode" pitchFamily="34" charset="0"/>
              </a:rPr>
              <a:t> = new Car();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newCar.color</a:t>
            </a:r>
            <a:r>
              <a:rPr lang="en-US" b="0" dirty="0">
                <a:latin typeface="Lucida Sans Unicode" pitchFamily="34" charset="0"/>
                <a:ea typeface="Times New Roman" panose="02020603050405020304" pitchFamily="18" charset="0"/>
                <a:cs typeface="Lucida Sans Unicode" pitchFamily="34" charset="0"/>
              </a:rPr>
              <a:t> = color;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newCar.brand</a:t>
            </a:r>
            <a:r>
              <a:rPr lang="en-US" b="0" dirty="0">
                <a:latin typeface="Lucida Sans Unicode" pitchFamily="34" charset="0"/>
                <a:ea typeface="Times New Roman" panose="02020603050405020304" pitchFamily="18" charset="0"/>
                <a:cs typeface="Lucida Sans Unicode" pitchFamily="34" charset="0"/>
              </a:rPr>
              <a:t> = brand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return </a:t>
            </a:r>
            <a:r>
              <a:rPr lang="en-US" b="0" dirty="0" err="1">
                <a:latin typeface="Lucida Sans Unicode" pitchFamily="34" charset="0"/>
                <a:ea typeface="Times New Roman" panose="02020603050405020304" pitchFamily="18" charset="0"/>
                <a:cs typeface="Lucida Sans Unicode" pitchFamily="34" charset="0"/>
              </a:rPr>
              <a:t>newCar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Model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ASP.NET MVC 4 web application.</a:t>
            </a:r>
          </a:p>
          <a:p>
            <a:pPr marL="746125" lvl="1" indent="-457200">
              <a:buFont typeface="+mj-lt"/>
              <a:buAutoNum type="arabicPeriod"/>
            </a:pPr>
            <a:r>
              <a:rPr lang="en-US" dirty="0" smtClean="0"/>
              <a:t>Add a new model class.</a:t>
            </a:r>
          </a:p>
          <a:p>
            <a:pPr marL="746125" lvl="1" indent="-457200">
              <a:buFont typeface="+mj-lt"/>
              <a:buAutoNum type="arabicPeriod"/>
            </a:pPr>
            <a:r>
              <a:rPr lang="en-US" dirty="0" smtClean="0"/>
              <a:t>Add properties to a model class.</a:t>
            </a:r>
          </a:p>
          <a:p>
            <a:pPr marL="746125" lvl="1" indent="-457200">
              <a:buFont typeface="+mj-lt"/>
              <a:buAutoNum type="arabicPeriod"/>
            </a:pPr>
            <a:r>
              <a:rPr lang="en-US" dirty="0" smtClean="0"/>
              <a:t>Add data annotations to a model class.</a:t>
            </a:r>
          </a:p>
          <a:p>
            <a:pPr marL="746125" lvl="1" indent="-457200">
              <a:buFont typeface="+mj-lt"/>
              <a:buAutoNum type="arabicPeriod"/>
            </a:pPr>
            <a:r>
              <a:rPr lang="en-US" dirty="0" smtClean="0"/>
              <a:t>Add and use a custom validator data annotation.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Working with Data</a:t>
            </a:r>
            <a:endParaRPr lang="en-US"/>
          </a:p>
        </p:txBody>
      </p:sp>
      <p:sp>
        <p:nvSpPr>
          <p:cNvPr id="3" name="Text Placeholder 2"/>
          <p:cNvSpPr>
            <a:spLocks noGrp="1"/>
          </p:cNvSpPr>
          <p:nvPr>
            <p:ph type="body" idx="1"/>
          </p:nvPr>
        </p:nvSpPr>
        <p:spPr/>
        <p:txBody>
          <a:bodyPr/>
          <a:lstStyle/>
          <a:p>
            <a:r>
              <a:rPr lang="en-US" smtClean="0"/>
              <a:t>Connecting to a Database
The Entity Framework
Using an Entity Framework Context
Using LINQ to Entities
Demonstration: How to Use Entity Framework Code
Data Access in Models and Repositories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a Database</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ADO.NET supports a wide range of databases by using different data providers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reference to the </a:t>
            </a:r>
            <a:r>
              <a:rPr kumimoji="0" lang="en-US" sz="2400" b="1"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System.Data</a:t>
            </a: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namespace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connection string to the </a:t>
            </a:r>
            <a:r>
              <a:rPr kumimoji="0" lang="en-US" sz="2400" b="1"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web.config</a:t>
            </a: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file</a:t>
            </a:r>
            <a:endPar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cd82903-09ec-42b1-b382-e374570d4a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Connection Strings</a:t>
            </a:r>
            <a:endParaRPr lang="en-US"/>
          </a:p>
        </p:txBody>
      </p:sp>
      <p:sp>
        <p:nvSpPr>
          <p:cNvPr id="4" name="Rectangle 3"/>
          <p:cNvSpPr/>
          <p:nvPr/>
        </p:nvSpPr>
        <p:spPr>
          <a:xfrm>
            <a:off x="990600" y="1371600"/>
            <a:ext cx="7812157" cy="183640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smtClean="0">
                <a:latin typeface="Lucida Sans Unicode" pitchFamily="34" charset="0"/>
                <a:ea typeface="Times New Roman" panose="02020603050405020304" pitchFamily="18" charset="0"/>
                <a:cs typeface="Lucida Sans Unicode" pitchFamily="34" charset="0"/>
              </a:rPr>
              <a:t>&gt;&lt;</a:t>
            </a:r>
            <a:r>
              <a:rPr lang="en-US" sz="1600" b="0" dirty="0">
                <a:latin typeface="Lucida Sans Unicode" pitchFamily="34" charset="0"/>
                <a:ea typeface="Times New Roman" panose="02020603050405020304" pitchFamily="18" charset="0"/>
                <a:cs typeface="Lucida Sans Unicode" pitchFamily="34" charset="0"/>
              </a:rPr>
              <a:t>add name="</a:t>
            </a:r>
            <a:r>
              <a:rPr lang="en-US" sz="1600" b="0" dirty="0" err="1" smtClean="0">
                <a:latin typeface="Lucida Sans Unicode" pitchFamily="34" charset="0"/>
                <a:ea typeface="Times New Roman" panose="02020603050405020304" pitchFamily="18" charset="0"/>
                <a:cs typeface="Lucida Sans Unicode" pitchFamily="34" charset="0"/>
              </a:rPr>
              <a:t>PhotoSharingDB</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GB" sz="1600" b="0" dirty="0">
                <a:latin typeface="Lucida Sans Unicode" pitchFamily="34" charset="0"/>
                <a:ea typeface="Times New Roman" panose="02020603050405020304" pitchFamily="18" charset="0"/>
                <a:cs typeface="Lucida Sans Unicode" pitchFamily="34" charset="0"/>
              </a:rPr>
              <a:t> </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connectionString</a:t>
            </a:r>
            <a:r>
              <a:rPr lang="en-US" sz="1600" b="0" dirty="0">
                <a:latin typeface="Lucida Sans Unicode" pitchFamily="34" charset="0"/>
                <a:ea typeface="Times New Roman" panose="02020603050405020304" pitchFamily="18" charset="0"/>
                <a:cs typeface="Lucida Sans Unicode" pitchFamily="34" charset="0"/>
              </a:rPr>
              <a:t>="Data Source=.\</a:t>
            </a:r>
            <a:r>
              <a:rPr lang="en-US" sz="1600" b="0" dirty="0" err="1" smtClean="0">
                <a:latin typeface="Lucida Sans Unicode" pitchFamily="34" charset="0"/>
                <a:ea typeface="Times New Roman" panose="02020603050405020304" pitchFamily="18" charset="0"/>
                <a:cs typeface="Lucida Sans Unicode" pitchFamily="34" charset="0"/>
              </a:rPr>
              <a:t>SQLEXPRESS;Initial</a:t>
            </a:r>
            <a:r>
              <a:rPr lang="en-US" sz="1600"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Catalog=</a:t>
            </a:r>
            <a:r>
              <a:rPr lang="en-US" sz="1600" b="0" dirty="0" err="1" smtClean="0">
                <a:latin typeface="Lucida Sans Unicode" pitchFamily="34" charset="0"/>
                <a:ea typeface="Times New Roman" panose="02020603050405020304" pitchFamily="18" charset="0"/>
                <a:cs typeface="Lucida Sans Unicode" pitchFamily="34" charset="0"/>
              </a:rPr>
              <a:t>PhotoSharingDB;Integrated</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Security=SSPI"</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013791" y="3645932"/>
            <a:ext cx="8328991" cy="295978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smtClean="0">
                <a:latin typeface="Lucida Sans Unicode" pitchFamily="34" charset="0"/>
                <a:ea typeface="Times New Roman" panose="02020603050405020304" pitchFamily="18" charset="0"/>
                <a:cs typeface="Lucida Sans Unicode" pitchFamily="34" charset="0"/>
              </a:rPr>
              <a:t>&gt;&lt;</a:t>
            </a:r>
            <a:r>
              <a:rPr lang="en-US" sz="1600" b="0" dirty="0">
                <a:latin typeface="Lucida Sans Unicode" pitchFamily="34" charset="0"/>
                <a:ea typeface="Times New Roman" panose="02020603050405020304" pitchFamily="18" charset="0"/>
                <a:cs typeface="Lucida Sans Unicode" pitchFamily="34" charset="0"/>
              </a:rPr>
              <a:t>add name="</a:t>
            </a:r>
            <a:r>
              <a:rPr lang="en-US" sz="1600" b="0" dirty="0" err="1" smtClean="0">
                <a:latin typeface="Lucida Sans Unicode" pitchFamily="34" charset="0"/>
                <a:ea typeface="Times New Roman" panose="02020603050405020304" pitchFamily="18" charset="0"/>
                <a:cs typeface="Lucida Sans Unicode" pitchFamily="34" charset="0"/>
              </a:rPr>
              <a:t>PhotoSharingDB</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connectionString</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"Server=tcp:example.database.windows.net,1433; </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Database=</a:t>
            </a:r>
            <a:r>
              <a:rPr lang="en-US" sz="1600" b="0" dirty="0" err="1" smtClean="0">
                <a:latin typeface="Lucida Sans Unicode" pitchFamily="34" charset="0"/>
                <a:ea typeface="Times New Roman" panose="02020603050405020304" pitchFamily="18" charset="0"/>
                <a:cs typeface="Lucida Sans Unicode" pitchFamily="34" charset="0"/>
              </a:rPr>
              <a:t>PhotoSharingDB;User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ID=</a:t>
            </a:r>
            <a:r>
              <a:rPr lang="en-US" sz="1600" b="0" dirty="0" err="1">
                <a:latin typeface="Lucida Sans Unicode" pitchFamily="34" charset="0"/>
                <a:ea typeface="Times New Roman" panose="02020603050405020304" pitchFamily="18" charset="0"/>
                <a:cs typeface="Lucida Sans Unicode" pitchFamily="34" charset="0"/>
              </a:rPr>
              <a:t>Admin@example</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Password=Pa</a:t>
            </a:r>
            <a:r>
              <a:rPr lang="en-US" sz="1600" b="0" dirty="0">
                <a:latin typeface="Lucida Sans Unicode" pitchFamily="34" charset="0"/>
                <a:ea typeface="Times New Roman" panose="02020603050405020304" pitchFamily="18" charset="0"/>
                <a:cs typeface="Lucida Sans Unicode" pitchFamily="34" charset="0"/>
              </a:rPr>
              <a:t>$$w0rd;Trusted_Connection=False</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Encrypt=</a:t>
            </a:r>
            <a:r>
              <a:rPr lang="en-US" sz="1600" b="0" dirty="0" err="1" smtClean="0">
                <a:latin typeface="Lucida Sans Unicode" pitchFamily="34" charset="0"/>
                <a:ea typeface="Times New Roman" panose="02020603050405020304" pitchFamily="18" charset="0"/>
                <a:cs typeface="Lucida Sans Unicode" pitchFamily="34" charset="0"/>
              </a:rPr>
              <a:t>True;Connection</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Timeout=30</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err="1" smtClean="0">
                <a:latin typeface="Lucida Sans Unicode" pitchFamily="34" charset="0"/>
                <a:ea typeface="Times New Roman" panose="02020603050405020304" pitchFamily="18" charset="0"/>
                <a:cs typeface="Lucida Sans Unicode" pitchFamily="34" charset="0"/>
              </a:rPr>
              <a:t>PersistSecurityInfo</a:t>
            </a:r>
            <a:r>
              <a:rPr lang="en-US" sz="1600" b="0" dirty="0" smtClean="0">
                <a:latin typeface="Lucida Sans Unicode" pitchFamily="34" charset="0"/>
                <a:ea typeface="Times New Roman" panose="02020603050405020304" pitchFamily="18" charset="0"/>
                <a:cs typeface="Lucida Sans Unicode" pitchFamily="34" charset="0"/>
              </a:rPr>
              <a:t>=true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
        <p:nvSpPr>
          <p:cNvPr id="6" name="TextBox 4"/>
          <p:cNvSpPr txBox="1"/>
          <p:nvPr/>
        </p:nvSpPr>
        <p:spPr>
          <a:xfrm>
            <a:off x="243840" y="940883"/>
            <a:ext cx="18774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SQL Express:</a:t>
            </a:r>
            <a:endParaRPr lang="en-GB" dirty="0"/>
          </a:p>
        </p:txBody>
      </p:sp>
      <p:sp>
        <p:nvSpPr>
          <p:cNvPr id="7" name="TextBox 5"/>
          <p:cNvSpPr txBox="1"/>
          <p:nvPr/>
        </p:nvSpPr>
        <p:spPr>
          <a:xfrm>
            <a:off x="243839" y="3276600"/>
            <a:ext cx="4169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Windows Azure SQL Database:</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Entity Framework</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Types of Entity Framework Workflows</a:t>
            </a:r>
          </a:p>
          <a:p>
            <a:pPr lvl="1"/>
            <a:r>
              <a:rPr lang="en-US" sz="2000" dirty="0" smtClean="0"/>
              <a:t>Database First</a:t>
            </a:r>
          </a:p>
          <a:p>
            <a:pPr lvl="1"/>
            <a:r>
              <a:rPr lang="en-US" sz="2000" dirty="0" smtClean="0"/>
              <a:t>Model First</a:t>
            </a:r>
          </a:p>
          <a:p>
            <a:pPr lvl="1"/>
            <a:r>
              <a:rPr lang="en-US" sz="2000" dirty="0" smtClean="0"/>
              <a:t>Code First</a:t>
            </a:r>
          </a:p>
          <a:p>
            <a:pPr>
              <a:buNone/>
            </a:pPr>
            <a:endParaRPr lang="en-US" dirty="0" smtClean="0"/>
          </a:p>
          <a:p>
            <a:r>
              <a:rPr lang="en-US" dirty="0" smtClean="0"/>
              <a:t>Adding an Entity Framework Context</a:t>
            </a:r>
          </a:p>
          <a:p>
            <a:pPr>
              <a:buNone/>
            </a:pPr>
            <a:endParaRPr lang="en-US" dirty="0" smtClean="0"/>
          </a:p>
          <a:p>
            <a:pPr marL="741363" lvl="1" indent="-457200">
              <a:buNone/>
            </a:pPr>
            <a:r>
              <a:rPr lang="en-US" sz="1800" dirty="0" smtClean="0">
                <a:latin typeface="Lucida Sans Unicode" pitchFamily="34" charset="0"/>
                <a:cs typeface="Lucida Sans Unicode" pitchFamily="34" charset="0"/>
              </a:rPr>
              <a:t>public class </a:t>
            </a:r>
            <a:r>
              <a:rPr lang="en-US" sz="1800" dirty="0" err="1" smtClean="0">
                <a:latin typeface="Lucida Sans Unicode" pitchFamily="34" charset="0"/>
                <a:cs typeface="Lucida Sans Unicode" pitchFamily="34" charset="0"/>
              </a:rPr>
              <a:t>PhotoSharingDB</a:t>
            </a:r>
            <a:r>
              <a:rPr lang="en-US" sz="1800" dirty="0" smtClean="0">
                <a:latin typeface="Lucida Sans Unicode" pitchFamily="34" charset="0"/>
                <a:cs typeface="Lucida Sans Unicode" pitchFamily="34" charset="0"/>
              </a:rPr>
              <a:t> : </a:t>
            </a:r>
            <a:r>
              <a:rPr lang="en-US" sz="1800" dirty="0" err="1" smtClean="0">
                <a:latin typeface="Lucida Sans Unicode" pitchFamily="34" charset="0"/>
                <a:cs typeface="Lucida Sans Unicode" pitchFamily="34" charset="0"/>
              </a:rPr>
              <a:t>DbContext</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&lt;Photo&gt; Photos { get; set; }</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&lt;Comment&gt; Comments { get; set; }</a:t>
            </a:r>
          </a:p>
          <a:p>
            <a:pPr marL="741363" lvl="1" indent="-457200">
              <a:buNone/>
            </a:pPr>
            <a:r>
              <a:rPr lang="en-US" sz="1800" dirty="0" smtClean="0">
                <a:latin typeface="Lucida Sans Unicode" pitchFamily="34" charset="0"/>
                <a:cs typeface="Lucida Sans Unicode" pitchFamily="34" charset="0"/>
              </a:rPr>
              <a:t>}</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MVC Models
Working with Data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Using the Entity Framework involves:</a:t>
            </a:r>
          </a:p>
          <a:p>
            <a:r>
              <a:rPr lang="en-US" dirty="0" smtClean="0"/>
              <a:t>Using </a:t>
            </a:r>
            <a:r>
              <a:rPr lang="en-US" dirty="0"/>
              <a:t>the Context in Controllers</a:t>
            </a:r>
          </a:p>
          <a:p>
            <a:pPr lvl="1"/>
            <a:r>
              <a:rPr lang="en-US" sz="2000" dirty="0"/>
              <a:t>After defining the Entity Framework context and model classes, you can use them in MVC controllers to pass data to views for display</a:t>
            </a:r>
          </a:p>
          <a:p>
            <a:r>
              <a:rPr lang="en-US" dirty="0"/>
              <a:t>Using Initializers to Populate Databases:</a:t>
            </a:r>
          </a:p>
          <a:p>
            <a:pPr lvl="1"/>
            <a:r>
              <a:rPr lang="en-US" sz="2000" dirty="0"/>
              <a:t>If you are using the code-first or model-first workflow, Entity Framework creates the database the first time you run the application and access data</a:t>
            </a: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0f98b4c-14ee-46fe-976e-9a02eba66e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 in Controllers</a:t>
            </a:r>
            <a:endParaRPr lang="en-US"/>
          </a:p>
        </p:txBody>
      </p:sp>
      <p:sp>
        <p:nvSpPr>
          <p:cNvPr id="4" name="Rectangle 3"/>
          <p:cNvSpPr/>
          <p:nvPr/>
        </p:nvSpPr>
        <p:spPr>
          <a:xfrm>
            <a:off x="460375" y="990600"/>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PhotoController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db</a:t>
            </a:r>
            <a:r>
              <a:rPr lang="en-US" b="0" dirty="0">
                <a:latin typeface="Lucida Sans Unicode" pitchFamily="34" charset="0"/>
                <a:ea typeface="Times New Roman" panose="02020603050405020304" pitchFamily="18" charset="0"/>
                <a:cs typeface="Lucida Sans Unicode" pitchFamily="34" charset="0"/>
              </a:rPr>
              <a:t> = new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Index()</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View("Index", </a:t>
            </a:r>
            <a:r>
              <a:rPr lang="en-US" b="0" dirty="0" err="1">
                <a:latin typeface="Lucida Sans Unicode" pitchFamily="34" charset="0"/>
                <a:ea typeface="Times New Roman" panose="02020603050405020304" pitchFamily="18" charset="0"/>
                <a:cs typeface="Lucida Sans Unicode" pitchFamily="34" charset="0"/>
              </a:rPr>
              <a:t>db.Photos.ToList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Details(</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id = 0)</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db.Photos.Find</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if </a:t>
            </a:r>
            <a:r>
              <a:rPr lang="en-US" b="0" dirty="0">
                <a:latin typeface="Lucida Sans Unicode" pitchFamily="34" charset="0"/>
                <a:ea typeface="Times New Roman" panose="02020603050405020304" pitchFamily="18" charset="0"/>
                <a:cs typeface="Lucida Sans Unicode" pitchFamily="34" charset="0"/>
              </a:rPr>
              <a:t>(photo == null</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photo</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b="0" dirty="0">
                <a:effectLst/>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LINQ to Entities</a:t>
            </a:r>
            <a:endParaRPr lang="en-US"/>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LINQ to Entities is the version of LINQ that works with Entity Framework</a:t>
            </a:r>
          </a:p>
          <a:p>
            <a:r>
              <a:rPr lang="en-US" dirty="0" smtClean="0"/>
              <a:t>Sample LINQ Query:</a:t>
            </a:r>
            <a:endParaRPr lang="en-US" dirty="0"/>
          </a:p>
        </p:txBody>
      </p:sp>
      <p:sp>
        <p:nvSpPr>
          <p:cNvPr id="5" name="Rectangle 4"/>
          <p:cNvSpPr/>
          <p:nvPr/>
        </p:nvSpPr>
        <p:spPr>
          <a:xfrm>
            <a:off x="1028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smtClean="0">
                <a:latin typeface="Lucida Sans Unicode" pitchFamily="34" charset="0"/>
                <a:ea typeface="Times New Roman" panose="02020603050405020304" pitchFamily="18" charset="0"/>
                <a:cs typeface="Lucida Sans Unicode" pitchFamily="34" charset="0"/>
              </a:rPr>
              <a:t>context.Photos</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orderby</a:t>
            </a: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p.CreatedDate</a:t>
            </a:r>
            <a:r>
              <a:rPr lang="en-US" sz="2000" b="0" dirty="0" smtClean="0">
                <a:latin typeface="Lucida Sans Unicode" pitchFamily="34" charset="0"/>
                <a:ea typeface="Times New Roman" panose="02020603050405020304" pitchFamily="18" charset="0"/>
                <a:cs typeface="Lucida Sans Unicode" pitchFamily="34" charset="0"/>
              </a:rPr>
              <a:t> descending</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select </a:t>
            </a:r>
            <a:r>
              <a:rPr lang="en-US" sz="2000" b="0" dirty="0">
                <a:latin typeface="Lucida Sans Unicode" pitchFamily="34" charset="0"/>
                <a:ea typeface="Times New Roman" panose="02020603050405020304" pitchFamily="18" charset="0"/>
                <a:cs typeface="Lucida Sans Unicode" pitchFamily="34" charset="0"/>
              </a:rPr>
              <a:t>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32c91f9-7107-4aec-9813-f007f81f6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Entity Framework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connection string in the </a:t>
            </a:r>
            <a:r>
              <a:rPr lang="en-US" dirty="0" err="1" smtClean="0"/>
              <a:t>Web.config</a:t>
            </a:r>
            <a:r>
              <a:rPr lang="en-US" dirty="0" smtClean="0"/>
              <a:t> file.</a:t>
            </a:r>
          </a:p>
          <a:p>
            <a:pPr marL="746125" lvl="1" indent="-457200">
              <a:buFont typeface="+mj-lt"/>
              <a:buAutoNum type="arabicPeriod"/>
            </a:pPr>
            <a:r>
              <a:rPr lang="en-US" dirty="0" smtClean="0"/>
              <a:t>Install Entity Framework in your project.</a:t>
            </a:r>
          </a:p>
          <a:p>
            <a:pPr marL="746125" lvl="1" indent="-457200">
              <a:buFont typeface="+mj-lt"/>
              <a:buAutoNum type="arabicPeriod"/>
            </a:pPr>
            <a:r>
              <a:rPr lang="en-US" dirty="0" smtClean="0"/>
              <a:t>Add an Entity Framework context to the model.</a:t>
            </a:r>
          </a:p>
          <a:p>
            <a:pPr marL="746125" lvl="1" indent="-457200">
              <a:buFont typeface="+mj-lt"/>
              <a:buAutoNum type="arabicPeriod"/>
            </a:pPr>
            <a:r>
              <a:rPr lang="en-US" dirty="0" smtClean="0"/>
              <a:t>Add an Entity Framework Initializer.</a:t>
            </a:r>
          </a:p>
          <a:p>
            <a:pPr marL="746125" lvl="1" indent="-457200">
              <a:buFont typeface="+mj-lt"/>
              <a:buAutoNum type="arabicPeriod"/>
            </a:pPr>
            <a:r>
              <a:rPr lang="en-US" dirty="0" smtClean="0"/>
              <a:t>Override the </a:t>
            </a:r>
            <a:r>
              <a:rPr lang="en-US" b="1" dirty="0" smtClean="0"/>
              <a:t>Seed</a:t>
            </a:r>
            <a:r>
              <a:rPr lang="en-US" dirty="0" smtClean="0"/>
              <a:t> method.</a:t>
            </a:r>
          </a:p>
          <a:p>
            <a:pPr marL="746125" lvl="1" indent="-457200">
              <a:buFont typeface="+mj-lt"/>
              <a:buAutoNum type="arabicPeriod"/>
            </a:pPr>
            <a:r>
              <a:rPr lang="en-US" dirty="0" smtClean="0"/>
              <a:t>Build the web application.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Access in Models and Repositories</a:t>
            </a:r>
            <a:endParaRPr lang="en-US"/>
          </a:p>
        </p:txBody>
      </p:sp>
      <p:pic>
        <p:nvPicPr>
          <p:cNvPr id="4" name="Content Placeholder 1"/>
          <p:cNvPicPr>
            <a:picLocks noGrp="1"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lc="http://schemas.openxmlformats.org/drawingml/2006/lockedCanvas" xmlns=""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Repository</a:t>
            </a:r>
            <a:endParaRPr lang="en-GB" dirty="0"/>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c86bc19-ecd8-45b5-b06a-36067e86d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Models</a:t>
            </a:r>
            <a:endParaRPr lang="en-US"/>
          </a:p>
        </p:txBody>
      </p:sp>
      <p:sp>
        <p:nvSpPr>
          <p:cNvPr id="3" name="Text Placeholder 2"/>
          <p:cNvSpPr>
            <a:spLocks noGrp="1"/>
          </p:cNvSpPr>
          <p:nvPr>
            <p:ph type="body" idx="1"/>
          </p:nvPr>
        </p:nvSpPr>
        <p:spPr/>
        <p:txBody>
          <a:bodyPr/>
          <a:lstStyle/>
          <a:p>
            <a:r>
              <a:rPr lang="en-US" sz="2400" dirty="0" smtClean="0"/>
              <a:t>Exercise 1: Creating an MVC Project and Adding a Model
Exercise 2: Adding Properties to MVC Models
Exercise 3: Using Data Annotations in MVC Models
Exercise 4: Creating a New Windows Azure SQL Database
Exercise 5: Testing the Model and Database</a:t>
            </a:r>
            <a:endParaRPr lang="en-US" sz="2400" dirty="0"/>
          </a:p>
        </p:txBody>
      </p:sp>
      <p:sp>
        <p:nvSpPr>
          <p:cNvPr id="4" name="TextBox 3"/>
          <p:cNvSpPr txBox="1"/>
          <p:nvPr/>
        </p:nvSpPr>
        <p:spPr>
          <a:xfrm>
            <a:off x="458787" y="32766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787676"/>
            <a:ext cx="8119156" cy="2308324"/>
          </a:xfrm>
          <a:prstGeom prst="rect">
            <a:avLst/>
          </a:prstGeom>
          <a:noFill/>
        </p:spPr>
        <p:txBody>
          <a:bodyPr vert="horz" rtlCol="0">
            <a:spAutoFit/>
          </a:bodyPr>
          <a:lstStyle/>
          <a:p>
            <a:r>
              <a:rPr lang="en-US" sz="2400" baseline="0" dirty="0" smtClean="0">
                <a:latin typeface="Segoe UI"/>
              </a:rPr>
              <a:t>Virtual Machine: </a:t>
            </a:r>
            <a:r>
              <a:rPr lang="en-US" sz="2400" b="1" baseline="0" dirty="0" smtClean="0">
                <a:latin typeface="Segoe UI"/>
              </a:rPr>
              <a:t>20486B-SEA-DEV11 </a:t>
            </a:r>
          </a:p>
          <a:p>
            <a:r>
              <a:rPr lang="en-US" sz="2400" baseline="0" dirty="0" smtClean="0">
                <a:latin typeface="Segoe UI"/>
              </a:rPr>
              <a:t>Username: </a:t>
            </a:r>
            <a:r>
              <a:rPr lang="en-US" sz="2400" b="1" baseline="0" dirty="0" smtClean="0">
                <a:latin typeface="Segoe UI"/>
              </a:rPr>
              <a:t>Admin</a:t>
            </a:r>
          </a:p>
          <a:p>
            <a:r>
              <a:rPr lang="en-US" sz="2400" baseline="0" dirty="0" smtClean="0">
                <a:latin typeface="Segoe UI"/>
              </a:rPr>
              <a:t>Password: </a:t>
            </a:r>
            <a:r>
              <a:rPr lang="en-US" sz="2400" b="1" baseline="0" dirty="0" smtClean="0">
                <a:latin typeface="Segoe UI"/>
              </a:rPr>
              <a:t>Pa$$w0rd</a:t>
            </a:r>
          </a:p>
          <a:p>
            <a:endParaRPr lang="en-US" sz="2400" baseline="0" dirty="0" smtClean="0">
              <a:latin typeface="Segoe UI"/>
            </a:endParaRPr>
          </a:p>
          <a:p>
            <a:r>
              <a:rPr lang="en-US" sz="2400" b="1" baseline="0" dirty="0" smtClean="0">
                <a:latin typeface="Segoe UI"/>
              </a:rPr>
              <a:t>Note: </a:t>
            </a:r>
            <a:r>
              <a:rPr lang="en-US" sz="2400" baseline="0" dirty="0" smtClean="0">
                <a:latin typeface="Segoe UI"/>
              </a:rPr>
              <a:t>In Hyper-V Manager, start the </a:t>
            </a:r>
            <a:r>
              <a:rPr lang="en-US" sz="2400" b="1" baseline="0" dirty="0" smtClean="0">
                <a:latin typeface="Segoe UI"/>
              </a:rPr>
              <a:t>MSL-TMG1 </a:t>
            </a:r>
            <a:r>
              <a:rPr lang="en-US" sz="2400" baseline="0" dirty="0" smtClean="0">
                <a:latin typeface="Segoe UI"/>
              </a:rPr>
              <a:t>virtual machine if it is not already running.</a:t>
            </a:r>
            <a:endParaRPr lang="en-US" sz="2400" dirty="0">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30 minutes</a:t>
            </a:r>
            <a:endParaRPr lang="en-US" sz="2800">
              <a:latin typeface="Segoe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MVC Models</a:t>
            </a:r>
            <a:endParaRPr lang="en-US"/>
          </a:p>
        </p:txBody>
      </p:sp>
      <p:sp>
        <p:nvSpPr>
          <p:cNvPr id="3" name="Text Placeholder 2"/>
          <p:cNvSpPr>
            <a:spLocks noGrp="1"/>
          </p:cNvSpPr>
          <p:nvPr>
            <p:ph type="body" idx="1"/>
          </p:nvPr>
        </p:nvSpPr>
        <p:spPr/>
        <p:txBody>
          <a:bodyPr/>
          <a:lstStyle/>
          <a:p>
            <a:r>
              <a:rPr lang="en-US" smtClean="0"/>
              <a:t>Developing Models
Using Display and Edit Data Annotations on Properties
Validating User Input with Data Annotations
What Are Model Binders?
Model Extensibility
Demonstration: How to Add a Model</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401205"/>
          </a:xfrm>
          <a:prstGeom prst="rect">
            <a:avLst/>
          </a:prstGeom>
          <a:noFill/>
        </p:spPr>
        <p:txBody>
          <a:bodyPr vert="horz" wrap="square" rtlCol="0">
            <a:spAutoFit/>
          </a:bodyPr>
          <a:lstStyle/>
          <a:p>
            <a:r>
              <a:rPr lang="en-US" sz="2800" dirty="0" smtClean="0">
                <a:latin typeface="Segoe UI"/>
                <a:ea typeface="Arial Unicode MS"/>
                <a:cs typeface="Times New Roman"/>
              </a:rPr>
              <a:t>You are planning to create and code an MVC model that implements your plan for photos and comments in the Adventure Works photo sharing application. The model must store data in a Windows Azure SQL database and include properties that describe photos, comments, and their content. The model must enable the application to store uploaded photos, edit their properties, and delete them in response to user requests.</a:t>
            </a:r>
            <a:endParaRPr lang="en-US" sz="2800" dirty="0">
              <a:latin typeface="Segoe U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8e18814-c17a-4826-89f5-99fd7588b9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You are building a site that collects information from customers for their accounts. You want to ensure that customers enter a valid email address in the Email property. How would you do this?
You have been asked to create an intranet site that publishes a customer database, created by the sales department, to all employees within your company. How would you create the model with Entity Framework?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a:t>
            </a:r>
            <a:endParaRPr lang="en-US"/>
          </a:p>
        </p:txBody>
      </p:sp>
      <p:sp>
        <p:nvSpPr>
          <p:cNvPr id="4" name="Rectangle 3"/>
          <p:cNvSpPr/>
          <p:nvPr/>
        </p:nvSpPr>
        <p:spPr>
          <a:xfrm>
            <a:off x="681910" y="3585527"/>
            <a:ext cx="8327402" cy="31393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Title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byte</a:t>
            </a:r>
            <a:r>
              <a:rPr lang="en-GB" b="0" dirty="0" smtClean="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Description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a:t>
            </a:r>
            <a:r>
              <a:rPr lang="en-GB" b="0" dirty="0" smtClean="0">
                <a:highlight>
                  <a:srgbClr val="FFFFFF"/>
                </a:highlight>
                <a:latin typeface="Lucida Sans Unicode" pitchFamily="34" charset="0"/>
                <a:cs typeface="Lucida Sans Unicode" pitchFamily="34" charset="0"/>
              </a:rPr>
              <a:t>Owner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virtual </a:t>
            </a:r>
            <a:r>
              <a:rPr lang="en-GB" b="0" dirty="0" err="1">
                <a:highlight>
                  <a:srgbClr val="FFFFFF"/>
                </a:highlight>
                <a:latin typeface="Lucida Sans Unicode" pitchFamily="34" charset="0"/>
                <a:cs typeface="Lucida Sans Unicode" pitchFamily="34" charset="0"/>
              </a:rPr>
              <a:t>ICollection</a:t>
            </a:r>
            <a:r>
              <a:rPr lang="en-GB" b="0" dirty="0">
                <a:highlight>
                  <a:srgbClr val="FFFFFF"/>
                </a:highlight>
                <a:latin typeface="Lucida Sans Unicode" pitchFamily="34" charset="0"/>
                <a:cs typeface="Lucida Sans Unicode" pitchFamily="34" charset="0"/>
              </a:rPr>
              <a:t>&lt;Comment&gt; </a:t>
            </a:r>
            <a:r>
              <a:rPr lang="en-GB" b="0" dirty="0" smtClean="0">
                <a:highlight>
                  <a:srgbClr val="FFFFFF"/>
                </a:highlight>
                <a:latin typeface="Lucida Sans Unicode" pitchFamily="34" charset="0"/>
                <a:cs typeface="Lucida Sans Unicode" pitchFamily="34" charset="0"/>
              </a:rPr>
              <a:t/>
            </a:r>
            <a:br>
              <a:rPr lang="en-GB" b="0" dirty="0" smtClean="0">
                <a:highlight>
                  <a:srgbClr val="FFFFFF"/>
                </a:highlight>
                <a:latin typeface="Lucida Sans Unicode" pitchFamily="34" charset="0"/>
                <a:cs typeface="Lucida Sans Unicode" pitchFamily="34" charset="0"/>
              </a:rPr>
            </a:br>
            <a:r>
              <a:rPr lang="en-GB" b="0" dirty="0" smtClean="0">
                <a:highlight>
                  <a:srgbClr val="FFFFFF"/>
                </a:highlight>
                <a:latin typeface="Lucida Sans Unicode" pitchFamily="34" charset="0"/>
                <a:cs typeface="Lucida Sans Unicode" pitchFamily="34" charset="0"/>
              </a:rPr>
              <a:t>      Comments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p:txBody>
      </p:sp>
      <p:pic>
        <p:nvPicPr>
          <p:cNvPr id="5" name="Picture 4"/>
          <p:cNvPicPr>
            <a:picLocks noChangeAspect="1"/>
          </p:cNvPicPr>
          <p:nvPr/>
        </p:nvPicPr>
        <p:blipFill>
          <a:blip r:embed="rId3" cstate="print"/>
          <a:stretch>
            <a:fillRect/>
          </a:stretch>
        </p:blipFill>
        <p:spPr>
          <a:xfrm>
            <a:off x="720820" y="1201303"/>
            <a:ext cx="7469869" cy="21698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b6fd68b-c4bf-44cb-b77a-7428f1ff8c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 (Continued)</a:t>
            </a:r>
            <a:endParaRPr lang="en-US"/>
          </a:p>
        </p:txBody>
      </p:sp>
      <p:sp>
        <p:nvSpPr>
          <p:cNvPr id="4" name="Rectangle 3"/>
          <p:cNvSpPr/>
          <p:nvPr/>
        </p:nvSpPr>
        <p:spPr>
          <a:xfrm>
            <a:off x="894521"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smtClean="0">
                <a:latin typeface="Lucida Sans Unicode" pitchFamily="34" charset="0"/>
                <a:ea typeface="Times New Roman" panose="02020603050405020304" pitchFamily="18" charset="0"/>
                <a:cs typeface="Lucida Sans Unicode" pitchFamily="34" charset="0"/>
              </a:rPr>
              <a:t>Comment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400974" y="4815091"/>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Comment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new </a:t>
            </a:r>
            <a:r>
              <a:rPr lang="en-US" b="0" dirty="0" smtClean="0">
                <a:latin typeface="Lucida Sans Unicode" pitchFamily="34" charset="0"/>
                <a:ea typeface="Times New Roman" panose="02020603050405020304" pitchFamily="18" charset="0"/>
                <a:cs typeface="Lucida Sans Unicode" pitchFamily="34" charset="0"/>
              </a:rPr>
              <a:t>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newComment.UserName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User.Identity.Name</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newComment.Subject</a:t>
            </a:r>
            <a:r>
              <a:rPr lang="en-US" b="0" dirty="0" smtClean="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return </a:t>
            </a:r>
            <a:r>
              <a:rPr lang="en-US" b="0" dirty="0">
                <a:latin typeface="Lucida Sans Unicode" pitchFamily="34" charset="0"/>
                <a:ea typeface="Times New Roman" panose="02020603050405020304" pitchFamily="18" charset="0"/>
                <a:cs typeface="Lucida Sans Unicode" pitchFamily="34" charset="0"/>
              </a:rPr>
              <a:t>View("</a:t>
            </a:r>
            <a:r>
              <a:rPr lang="en-US" b="0" dirty="0" smtClean="0">
                <a:latin typeface="Lucida Sans Unicode" pitchFamily="34" charset="0"/>
                <a:ea typeface="Times New Roman" panose="02020603050405020304" pitchFamily="18" charset="0"/>
                <a:cs typeface="Lucida Sans Unicode" pitchFamily="34" charset="0"/>
              </a:rPr>
              <a:t>Display",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and Edit Data Annotations on Properties</a:t>
            </a:r>
            <a:endParaRPr lang="en-US"/>
          </a:p>
        </p:txBody>
      </p:sp>
      <p:sp>
        <p:nvSpPr>
          <p:cNvPr id="4" name="Rectangle 3"/>
          <p:cNvSpPr/>
          <p:nvPr/>
        </p:nvSpPr>
        <p:spPr>
          <a:xfrm>
            <a:off x="602166" y="1177384"/>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string Title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string Description { get; set; }</a:t>
            </a:r>
          </a:p>
          <a:p>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DataType</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a:t>
            </a:r>
            <a:r>
              <a:rPr lang="en-GB" sz="2000" b="0" dirty="0" smtClean="0">
                <a:highlight>
                  <a:srgbClr val="FFFFFF"/>
                </a:highlight>
                <a:latin typeface="Lucida Sans Unicode" pitchFamily="34" charset="0"/>
                <a:cs typeface="Lucida Sans Unicode" pitchFamily="34" charset="0"/>
              </a:rPr>
              <a:t>0:MM/</a:t>
            </a:r>
            <a:r>
              <a:rPr lang="en-GB" sz="2000" b="0" dirty="0" err="1" smtClean="0">
                <a:highlight>
                  <a:srgbClr val="FFFFFF"/>
                </a:highlight>
                <a:latin typeface="Lucida Sans Unicode" pitchFamily="34" charset="0"/>
                <a:cs typeface="Lucida Sans Unicode" pitchFamily="34" charset="0"/>
              </a:rPr>
              <a:t>dd</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yy</a:t>
            </a:r>
            <a:r>
              <a:rPr lang="en-GB" sz="2000" b="0" dirty="0" smtClean="0">
                <a:highlight>
                  <a:srgbClr val="FFFFFF"/>
                </a:highlight>
                <a:latin typeface="Lucida Sans Unicode" pitchFamily="34" charset="0"/>
                <a:cs typeface="Lucida Sans Unicode" pitchFamily="34" charset="0"/>
              </a:rPr>
              <a:t>}",</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ApplyFormatInEditMode</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true)]</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string </a:t>
            </a:r>
            <a:r>
              <a:rPr lang="en-GB" sz="2000" b="0" dirty="0" err="1" smtClean="0">
                <a:highlight>
                  <a:srgbClr val="FFFFFF"/>
                </a:highlight>
                <a:latin typeface="Lucida Sans Unicode" pitchFamily="34" charset="0"/>
                <a:cs typeface="Lucida Sans Unicode" pitchFamily="34" charset="0"/>
              </a:rPr>
              <a:t>UserName</a:t>
            </a:r>
            <a:r>
              <a:rPr lang="en-GB" sz="2000" b="0" dirty="0" smtClean="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r>
              <a:rPr lang="en-GB" sz="2000" b="0" dirty="0" smtClean="0">
                <a:highlight>
                  <a:srgbClr val="FFFFFF"/>
                </a:highlight>
                <a:latin typeface="Lucida Sans Unicode" pitchFamily="34" charset="0"/>
                <a:cs typeface="Lucida Sans Unicode" pitchFamily="34" charset="0"/>
              </a:rPr>
              <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Comments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Validating User Input with Data Annotations</a:t>
            </a:r>
            <a:endParaRPr lang="en-US"/>
          </a:p>
        </p:txBody>
      </p:sp>
      <p:sp>
        <p:nvSpPr>
          <p:cNvPr id="4" name="Rectangle 3"/>
          <p:cNvSpPr/>
          <p:nvPr/>
        </p:nvSpPr>
        <p:spPr>
          <a:xfrm>
            <a:off x="934278" y="1219200"/>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class </a:t>
            </a:r>
            <a:r>
              <a:rPr lang="en-GB" sz="2000" b="0" dirty="0" smtClean="0">
                <a:highlight>
                  <a:srgbClr val="FFFFFF"/>
                </a:highlight>
                <a:latin typeface="Lucida Sans Unicode" pitchFamily="34" charset="0"/>
                <a:cs typeface="Lucida Sans Unicode" pitchFamily="34" charset="0"/>
              </a:rPr>
              <a:t>Person</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PersonID</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p>
          <a:p>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Required(</a:t>
            </a:r>
            <a:r>
              <a:rPr lang="en-GB" sz="2000" b="0" dirty="0" err="1" smtClean="0">
                <a:highlight>
                  <a:srgbClr val="FFFFFF"/>
                </a:highlight>
                <a:latin typeface="Lucida Sans Unicode" pitchFamily="34" charset="0"/>
                <a:cs typeface="Lucida Sans Unicode" pitchFamily="34" charset="0"/>
              </a:rPr>
              <a:t>ErrorMessage</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Please enter a name.")]</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string </a:t>
            </a:r>
            <a:r>
              <a:rPr lang="en-GB" sz="2000" b="0" dirty="0" smtClean="0">
                <a:highlight>
                  <a:srgbClr val="FFFFFF"/>
                </a:highlight>
                <a:latin typeface="Lucida Sans Unicode" pitchFamily="34" charset="0"/>
                <a:cs typeface="Lucida Sans Unicode" pitchFamily="34" charset="0"/>
              </a:rPr>
              <a:t>Name </a:t>
            </a:r>
            <a:r>
              <a:rPr lang="en-GB" sz="2000" b="0" dirty="0">
                <a:highlight>
                  <a:srgbClr val="FFFFFF"/>
                </a:highlight>
                <a:latin typeface="Lucida Sans Unicode" pitchFamily="34" charset="0"/>
                <a:cs typeface="Lucida Sans Unicode" pitchFamily="34" charset="0"/>
              </a:rPr>
              <a:t>{ get; set; }</a:t>
            </a:r>
          </a:p>
          <a:p>
            <a:endParaRPr lang="en-GB" sz="2000" b="0" dirty="0" smtClean="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[Range(0, 400)]</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smtClean="0">
                <a:highlight>
                  <a:srgbClr val="FFFFFF"/>
                </a:highlight>
                <a:latin typeface="Lucida Sans Unicode" pitchFamily="34" charset="0"/>
                <a:cs typeface="Lucida Sans Unicode" pitchFamily="34" charset="0"/>
              </a:rPr>
              <a:t>int</a:t>
            </a:r>
            <a:r>
              <a:rPr lang="en-GB" sz="2000" b="0" dirty="0" smtClean="0">
                <a:highlight>
                  <a:srgbClr val="FFFFFF"/>
                </a:highlight>
                <a:latin typeface="Lucida Sans Unicode" pitchFamily="34" charset="0"/>
                <a:cs typeface="Lucida Sans Unicode" pitchFamily="34" charset="0"/>
              </a:rPr>
              <a:t> Height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Required</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RegularExpression</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public </a:t>
            </a:r>
            <a:r>
              <a:rPr lang="en-GB" sz="2000" b="0" dirty="0" smtClean="0">
                <a:highlight>
                  <a:srgbClr val="FFFFFF"/>
                </a:highlight>
                <a:latin typeface="Lucida Sans Unicode" pitchFamily="34" charset="0"/>
                <a:cs typeface="Lucida Sans Unicode" pitchFamily="34" charset="0"/>
              </a:rPr>
              <a:t>string </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   </a:t>
            </a:r>
          </a:p>
          <a:p>
            <a:r>
              <a:rPr lang="en-GB" sz="2000" b="0" dirty="0" smtClean="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Model Binders?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Controller Action Invoker uses model binders to determine how parameters are passed to actions</a:t>
            </a:r>
          </a:p>
          <a:p>
            <a:r>
              <a:rPr lang="en-US" dirty="0" smtClean="0"/>
              <a:t>The Default Model Binder passes parameters by using the following logic:</a:t>
            </a:r>
          </a:p>
          <a:p>
            <a:pPr lvl="1"/>
            <a:r>
              <a:rPr lang="en-US" dirty="0" smtClean="0"/>
              <a:t>The binder examines the definition of the action that it must pass parameters to</a:t>
            </a:r>
          </a:p>
          <a:p>
            <a:pPr lvl="1"/>
            <a:r>
              <a:rPr lang="en-US" dirty="0" smtClean="0"/>
              <a:t>The binder searches for values in the request that can be passed as parameters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Extensibility</a:t>
            </a:r>
            <a:endParaRPr lang="en-US"/>
          </a:p>
        </p:txBody>
      </p:sp>
      <p:sp>
        <p:nvSpPr>
          <p:cNvPr id="4" name="Content Placeholder 2"/>
          <p:cNvSpPr>
            <a:spLocks noGrp="1"/>
          </p:cNvSpPr>
          <p:nvPr/>
        </p:nvSpPr>
        <p:spPr bwMode="auto">
          <a:xfrm>
            <a:off x="458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smtClean="0"/>
              <a:t>Custom validation data annotations can be used to indicate to MVC how to validate the data a user enters in a form or passes in query strings</a:t>
            </a:r>
          </a:p>
          <a:p>
            <a:pPr marL="171450" indent="-171450"/>
            <a:r>
              <a:rPr lang="en-US" dirty="0" smtClean="0"/>
              <a:t>There are four built-in validation attributes:</a:t>
            </a:r>
          </a:p>
          <a:p>
            <a:pPr lvl="1"/>
            <a:r>
              <a:rPr lang="en-US" sz="2000" dirty="0" smtClean="0"/>
              <a:t>Required</a:t>
            </a:r>
          </a:p>
          <a:p>
            <a:pPr lvl="1"/>
            <a:r>
              <a:rPr lang="en-US" sz="2000" dirty="0" smtClean="0"/>
              <a:t>Range</a:t>
            </a:r>
          </a:p>
          <a:p>
            <a:pPr lvl="1"/>
            <a:r>
              <a:rPr lang="en-US" sz="2000" dirty="0" err="1" smtClean="0"/>
              <a:t>StringLength</a:t>
            </a:r>
            <a:endParaRPr lang="en-US" sz="2000" dirty="0" smtClean="0"/>
          </a:p>
          <a:p>
            <a:pPr lvl="1"/>
            <a:r>
              <a:rPr lang="en-US" sz="2000" dirty="0" err="1" smtClean="0"/>
              <a:t>RegularExpression</a:t>
            </a:r>
            <a:endParaRPr lang="en-US" dirty="0" smtClean="0"/>
          </a:p>
          <a:p>
            <a:pPr marL="171450" indent="-171450"/>
            <a:r>
              <a:rPr lang="en-US" dirty="0" smtClean="0"/>
              <a:t>A custom model binder ensures that it identifies parameters in a request and passes all of them to the right parameters on the action</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96</TotalTime>
  <Words>4903</Words>
  <Application>Microsoft Office PowerPoint</Application>
  <PresentationFormat>On-screen Show (4:3)</PresentationFormat>
  <Paragraphs>521</Paragraphs>
  <Slides>33</Slides>
  <Notes>33</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Segoe Light</vt:lpstr>
      <vt:lpstr>Segoe UI</vt:lpstr>
      <vt:lpstr>Wingdings</vt:lpstr>
      <vt:lpstr>Lucida Sans Unicode</vt:lpstr>
      <vt:lpstr>Times New Roman</vt:lpstr>
      <vt:lpstr>Verdana</vt:lpstr>
      <vt:lpstr>Arial Unicode MS</vt:lpstr>
      <vt:lpstr>Calibri</vt:lpstr>
      <vt:lpstr>Courier New</vt:lpstr>
      <vt:lpstr>Segoe UI Light</vt:lpstr>
      <vt:lpstr>Presentation1</vt:lpstr>
      <vt:lpstr>Module03</vt:lpstr>
      <vt:lpstr>Module Overview</vt:lpstr>
      <vt:lpstr>Lesson 1: Creating MVC Models</vt:lpstr>
      <vt:lpstr>Developing Models</vt:lpstr>
      <vt:lpstr>Developing Models (Continued)</vt:lpstr>
      <vt:lpstr>Using Display and Edit Data Annotations on Properties</vt:lpstr>
      <vt:lpstr>Validating User Input with Data Annotations</vt:lpstr>
      <vt:lpstr>What Are Model Binders?</vt:lpstr>
      <vt:lpstr>Model Extensibility</vt:lpstr>
      <vt:lpstr>A Custom Validation Data Annotation</vt:lpstr>
      <vt:lpstr>A Custom Model Binder</vt:lpstr>
      <vt:lpstr>Demonstration: How to Add a Model</vt:lpstr>
      <vt:lpstr>Slide 13</vt:lpstr>
      <vt:lpstr>Slide 14</vt:lpstr>
      <vt:lpstr>Slide 15</vt:lpstr>
      <vt:lpstr>Lesson 2: Working with Data</vt:lpstr>
      <vt:lpstr>Connecting to a Database</vt:lpstr>
      <vt:lpstr>Example Connection Strings</vt:lpstr>
      <vt:lpstr>The Entity Framework</vt:lpstr>
      <vt:lpstr>Using an Entity Framework Context</vt:lpstr>
      <vt:lpstr>Using an Entity Framework Context in Controllers</vt:lpstr>
      <vt:lpstr>Using LINQ to Entities</vt:lpstr>
      <vt:lpstr>Demonstration: How to Use Entity Framework Code</vt:lpstr>
      <vt:lpstr>Slide 24</vt:lpstr>
      <vt:lpstr>Slide 25</vt:lpstr>
      <vt:lpstr>Slide 26</vt:lpstr>
      <vt:lpstr>Slide 27</vt:lpstr>
      <vt:lpstr>Data Access in Models and Repositories</vt:lpstr>
      <vt:lpstr>Lab: Developing ASP.NET MVC 4 Models</vt:lpstr>
      <vt:lpstr>Slide 30</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karthi</dc:creator>
  <cp:lastModifiedBy>karthi</cp:lastModifiedBy>
  <cp:revision>13</cp:revision>
  <dcterms:created xsi:type="dcterms:W3CDTF">2013-05-23T06:11:41Z</dcterms:created>
  <dcterms:modified xsi:type="dcterms:W3CDTF">2013-06-03T09:46:56Z</dcterms:modified>
</cp:coreProperties>
</file>