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80" r:id="rId15"/>
    <p:sldId id="267" r:id="rId16"/>
    <p:sldId id="268" r:id="rId17"/>
    <p:sldId id="269" r:id="rId18"/>
    <p:sldId id="270" r:id="rId19"/>
    <p:sldId id="271" r:id="rId20"/>
    <p:sldId id="272" r:id="rId21"/>
    <p:sldId id="273" r:id="rId22"/>
    <p:sldId id="274" r:id="rId23"/>
    <p:sldId id="281" r:id="rId24"/>
    <p:sldId id="275" r:id="rId25"/>
    <p:sldId id="276" r:id="rId26"/>
    <p:sldId id="277" r:id="rId27"/>
    <p:sldId id="282" r:id="rId28"/>
  </p:sldIdLst>
  <p:sldSz cx="9144000" cy="6858000" type="screen4x3"/>
  <p:notesSz cx="6858000" cy="9144000"/>
  <p:embeddedFontLst>
    <p:embeddedFont>
      <p:font typeface="Segoe UI" pitchFamily="34" charset="0"/>
      <p:regular r:id="rId30"/>
      <p:bold r:id="rId31"/>
      <p:italic r:id="rId32"/>
      <p:boldItalic r:id="rId33"/>
    </p:embeddedFont>
    <p:embeddedFont>
      <p:font typeface="Lucida Sans Unicode" pitchFamily="34" charset="0"/>
      <p:regular r:id="rId34"/>
    </p:embeddedFont>
    <p:embeddedFont>
      <p:font typeface="Verdana" pitchFamily="34" charset="0"/>
      <p:regular r:id="rId35"/>
      <p:bold r:id="rId36"/>
      <p:italic r:id="rId37"/>
      <p:boldItalic r:id="rId38"/>
    </p:embeddedFont>
    <p:embeddedFont>
      <p:font typeface="Calibri" pitchFamily="34" charset="0"/>
      <p:regular r:id="rId39"/>
      <p:bold r:id="rId40"/>
      <p:italic r:id="rId41"/>
      <p:boldItalic r:id="rId42"/>
    </p:embeddedFont>
    <p:embeddedFont>
      <p:font typeface="Segoe UI Light" pitchFamily="34" charset="0"/>
      <p:regular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722" autoAdjust="0"/>
  </p:normalViewPr>
  <p:slideViewPr>
    <p:cSldViewPr>
      <p:cViewPr>
        <p:scale>
          <a:sx n="50" d="100"/>
          <a:sy n="50" d="100"/>
        </p:scale>
        <p:origin x="-1650" y="-270"/>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AFFE3-1BDF-46CF-BF58-24443CCA3965}" type="datetimeFigureOut">
              <a:rPr lang="en-US" smtClean="0"/>
              <a:pPr/>
              <a:t>6/3/2013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D7E0DF-9DD2-4155-94FA-223B9514D6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GB" sz="1000" dirty="0">
                <a:latin typeface="Arial"/>
                <a:ea typeface="Calibri"/>
                <a:cs typeface="Times New Roman"/>
              </a:rPr>
              <a:t>This extra slide shows how to use two constructors: one without a parameter for the web application project and one with a context parameter for the unit test project.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In this demonstration, the students will see a simple test that checks the name of the view returned by the </a:t>
            </a:r>
            <a:r>
              <a:rPr lang="en-US" sz="1000" b="1" dirty="0" err="1">
                <a:latin typeface="Arial"/>
                <a:ea typeface="Calibri"/>
                <a:cs typeface="Times New Roman"/>
              </a:rPr>
              <a:t>HomeController</a:t>
            </a:r>
            <a:r>
              <a:rPr lang="en-US" sz="1000" b="1" dirty="0">
                <a:latin typeface="Arial"/>
                <a:ea typeface="Calibri"/>
                <a:cs typeface="Times New Roman"/>
              </a:rPr>
              <a:t> Index</a:t>
            </a:r>
            <a:r>
              <a:rPr lang="en-US" sz="1000" dirty="0">
                <a:latin typeface="Arial"/>
                <a:ea typeface="Calibri"/>
                <a:cs typeface="Segoe UI"/>
              </a:rPr>
              <a:t> action. No inversion of control or mocking is set up. Students will see how to write loosely-coupled controllers and test them with test doubles in the lab.</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\Mod06\</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Segoe UI"/>
              </a:rPr>
              <a:t>window</a:t>
            </a:r>
            <a:r>
              <a:rPr lang="en-US" sz="1000" dirty="0" smtClean="0">
                <a:latin typeface="Arial"/>
                <a:ea typeface="Times New Roman"/>
                <a:cs typeface="Times New Roman"/>
              </a:rPr>
              <a:t>, right-click </a:t>
            </a:r>
            <a:r>
              <a:rPr lang="en-US" sz="1000" b="1" dirty="0" smtClean="0">
                <a:latin typeface="Arial"/>
                <a:ea typeface="Times New Roman"/>
                <a:cs typeface="Times New Roman"/>
              </a:rPr>
              <a:t>Solution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(1 project)</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New Project</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navigation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under Installed,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Test</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result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Unit Test Project</a:t>
            </a:r>
            <a:r>
              <a:rPr lang="en-US" sz="1000" dirty="0" smtClean="0">
                <a:latin typeface="Arial"/>
                <a:ea typeface="Times New Roman"/>
                <a:cs typeface="Times New Roman"/>
              </a:rPr>
              <a:t>,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Times New Roman"/>
              </a:rPr>
              <a:t>	type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Solution</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select the check box corresponding to </a:t>
            </a:r>
            <a:r>
              <a:rPr lang="en-US" sz="1000" dirty="0" err="1">
                <a:solidFill>
                  <a:prstClr val="black"/>
                </a:solidFill>
                <a:latin typeface="Arial"/>
                <a:ea typeface="Times New Roman"/>
                <a:cs typeface="Segoe UI"/>
              </a:rPr>
              <a:t>OperasWebSite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Assemblies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Segoe UI"/>
              </a:rPr>
              <a:t> with version number </a:t>
            </a:r>
            <a:r>
              <a:rPr lang="en-US" sz="1000" b="1" dirty="0">
                <a:solidFill>
                  <a:prstClr val="black"/>
                </a:solidFill>
                <a:latin typeface="Arial"/>
                <a:ea typeface="Times New Roman"/>
                <a:cs typeface="Times New Roman"/>
              </a:rPr>
              <a:t>4.0.0.0</a:t>
            </a:r>
            <a:r>
              <a:rPr lang="en-US" sz="1000" dirty="0">
                <a:solidFill>
                  <a:prstClr val="black"/>
                </a:solidFill>
                <a:latin typeface="Arial"/>
                <a:ea typeface="Times New Roman"/>
                <a:cs typeface="Segoe UI"/>
              </a:rPr>
              <a:t>, select the corresponding check box,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UnitTest1.cs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Rename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replace </a:t>
            </a:r>
            <a:r>
              <a:rPr lang="en-US" sz="1000" b="1" dirty="0">
                <a:solidFill>
                  <a:prstClr val="black"/>
                </a:solidFill>
                <a:latin typeface="Arial"/>
                <a:ea typeface="Times New Roman"/>
                <a:cs typeface="Times New Roman"/>
              </a:rPr>
              <a:t>UnitTest1</a:t>
            </a:r>
            <a:r>
              <a:rPr lang="en-US" sz="1000" dirty="0">
                <a:solidFill>
                  <a:prstClr val="black"/>
                </a:solidFill>
                <a:latin typeface="Arial"/>
                <a:ea typeface="Times New Roman"/>
                <a:cs typeface="Segoe UI"/>
              </a:rPr>
              <a:t> with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public </a:t>
            </a:r>
            <a:r>
              <a:rPr lang="en-US" sz="1000" dirty="0">
                <a:solidFill>
                  <a:prstClr val="black"/>
                </a:solidFill>
                <a:latin typeface="Arial"/>
                <a:ea typeface="Times New Roman"/>
                <a:cs typeface="Times New Roman"/>
              </a:rPr>
              <a:t>void TestMethod1()</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a:solidFill>
                  <a:prstClr val="black"/>
                </a:solidFill>
                <a:latin typeface="Arial"/>
                <a:ea typeface="Times New Roman"/>
                <a:cs typeface="Times New Roman"/>
              </a:rPr>
              <a:t>void </a:t>
            </a:r>
            <a:r>
              <a:rPr lang="en-US" sz="1000"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dirty="0" err="1">
                <a:solidFill>
                  <a:prstClr val="black"/>
                </a:solidFill>
                <a:latin typeface="Arial"/>
                <a:ea typeface="Times New Roman"/>
                <a:cs typeface="Times New Roman"/>
              </a:rPr>
              <a:t>Microsoft.VisualStudio.TestTools.UnitTesting</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OperasWebSite.Controllers</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code block,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controller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result = </a:t>
            </a:r>
            <a:r>
              <a:rPr lang="en-US" sz="1000" dirty="0" err="1">
                <a:solidFill>
                  <a:prstClr val="black"/>
                </a:solidFill>
                <a:latin typeface="Arial"/>
                <a:ea typeface="Times New Roman"/>
                <a:cs typeface="Times New Roman"/>
              </a:rPr>
              <a:t>controller.Index</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as </a:t>
            </a:r>
            <a:r>
              <a:rPr lang="en-US" sz="1000" dirty="0" err="1">
                <a:solidFill>
                  <a:prstClr val="black"/>
                </a:solidFill>
                <a:latin typeface="Arial"/>
                <a:ea typeface="Times New Roman"/>
                <a:cs typeface="Times New Roman"/>
              </a:rPr>
              <a:t>ViewResult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test is created to show the students a failing test.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Failed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19. In </a:t>
            </a:r>
            <a:r>
              <a:rPr lang="en-US" sz="1000" dirty="0">
                <a:solidFill>
                  <a:srgbClr val="000000"/>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At </a:t>
            </a:r>
            <a:r>
              <a:rPr lang="en-US" sz="1000" dirty="0">
                <a:solidFill>
                  <a:prstClr val="black"/>
                </a:solidFill>
                <a:latin typeface="Arial"/>
                <a:ea typeface="Times New Roman"/>
                <a:cs typeface="Times New Roman"/>
              </a:rPr>
              <a:t>the lower part of the Test Explorer pane, drag the separator upward, and then view the test results.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23. In </a:t>
            </a:r>
            <a:r>
              <a:rPr lang="en-US" sz="1000" dirty="0">
                <a:solidFill>
                  <a:srgbClr val="000000"/>
                </a:solidFill>
                <a:latin typeface="Arial"/>
                <a:ea typeface="Times New Roman"/>
                <a:cs typeface="Segoe UI"/>
              </a:rPr>
              <a:t>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a:t>
            </a:r>
            <a:r>
              <a:rPr lang="en-US" sz="1000" dirty="0">
                <a:solidFill>
                  <a:srgbClr val="000000"/>
                </a:solidFill>
                <a:latin typeface="Arial"/>
                <a:ea typeface="Times New Roman"/>
                <a:cs typeface="Segoe UI"/>
              </a:rPr>
              <a:t>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Passed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27. In </a:t>
            </a:r>
            <a:r>
              <a:rPr lang="en-US" sz="1000" dirty="0">
                <a:solidFill>
                  <a:prstClr val="black"/>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and then, in the lower part of the Test Explorer pane, view the test results.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28. In </a:t>
            </a:r>
            <a:r>
              <a:rPr lang="en-US" sz="1000" dirty="0">
                <a:solidFill>
                  <a:prstClr val="black"/>
                </a:solidFill>
                <a:latin typeface="Arial"/>
                <a:ea typeface="Times New Roman"/>
                <a:cs typeface="Segoe UI"/>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Segoe UI"/>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is the difference between an </a:t>
            </a:r>
            <a:r>
              <a:rPr lang="en-US" sz="1000" dirty="0" err="1">
                <a:latin typeface="Arial"/>
                <a:ea typeface="Calibri"/>
                <a:cs typeface="Segoe UI"/>
              </a:rPr>
              <a:t>IoC</a:t>
            </a:r>
            <a:r>
              <a:rPr lang="en-US" sz="1000" dirty="0">
                <a:latin typeface="Arial"/>
                <a:ea typeface="Calibri"/>
                <a:cs typeface="Segoe UI"/>
              </a:rPr>
              <a:t> container and a mocking framework?</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An </a:t>
            </a:r>
            <a:r>
              <a:rPr lang="en-US" sz="1000" dirty="0" err="1">
                <a:latin typeface="Arial"/>
                <a:ea typeface="Calibri"/>
                <a:cs typeface="Segoe UI"/>
              </a:rPr>
              <a:t>IoC</a:t>
            </a:r>
            <a:r>
              <a:rPr lang="en-US" sz="1000" dirty="0">
                <a:latin typeface="Arial"/>
                <a:ea typeface="Calibri"/>
                <a:cs typeface="Segoe UI"/>
              </a:rPr>
              <a:t> container ensures that the correct classes are created and injected for each dependency when the web application runs. By contrast, a mocking framework ensures that test doubles or mock objects are created and used during tests.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Your students should be familiar with exceptions and exception handling techniques from their previous .NET Framework experience. Introduce this topic by presenting a quick reminder about exceptions, but do not dwell on them in depth.</a:t>
            </a:r>
          </a:p>
          <a:p>
            <a:pPr>
              <a:lnSpc>
                <a:spcPct val="115000"/>
              </a:lnSpc>
              <a:spcAft>
                <a:spcPts val="1000"/>
              </a:spcAft>
            </a:pPr>
            <a:r>
              <a:rPr lang="en-US" sz="1000" dirty="0">
                <a:latin typeface="Arial"/>
                <a:ea typeface="Calibri"/>
                <a:cs typeface="Times New Roman"/>
              </a:rPr>
              <a:t>The code on the slide shows how to use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annotation to catch errors in a controller action. In practice,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is less helpful than other error handling techniques because less information is passed to the Error page.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are using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annotation to catch exceptions in your web application. However, you realize that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catches all exceptions, making it difficult for you to isolate a specific issue. What can you do to narrow down the exceptions that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annotation is catching?</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To narrow down the exceptions, you can use the </a:t>
            </a:r>
            <a:r>
              <a:rPr lang="en-US" sz="1000" b="1" dirty="0" err="1">
                <a:latin typeface="Arial"/>
                <a:ea typeface="Calibri"/>
                <a:cs typeface="Times New Roman"/>
              </a:rPr>
              <a:t>ExceptionType</a:t>
            </a:r>
            <a:r>
              <a:rPr lang="en-US" sz="1000" dirty="0">
                <a:latin typeface="Arial"/>
                <a:ea typeface="Calibri"/>
                <a:cs typeface="Times New Roman"/>
              </a:rPr>
              <a:t> property, so that only exceptions of a specific type are caught. Alternatively, use </a:t>
            </a:r>
            <a:r>
              <a:rPr lang="en-US" sz="1000" b="1" dirty="0">
                <a:latin typeface="Arial"/>
                <a:ea typeface="Calibri"/>
                <a:cs typeface="Times New Roman"/>
              </a:rPr>
              <a:t>try/catch</a:t>
            </a:r>
            <a:r>
              <a:rPr lang="en-US" sz="1000" dirty="0">
                <a:latin typeface="Arial"/>
                <a:ea typeface="Calibri"/>
                <a:cs typeface="Times New Roman"/>
              </a:rPr>
              <a:t> blocks to intercept errors at the method level.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 </a:t>
            </a:r>
            <a:r>
              <a:rPr lang="en-US" sz="1000" dirty="0">
                <a:latin typeface="Arial"/>
                <a:ea typeface="Calibri"/>
                <a:cs typeface="Times New Roman"/>
              </a:rPr>
              <a:t>annotation only handles any errors not intercepted by a </a:t>
            </a:r>
            <a:r>
              <a:rPr lang="en-US" sz="1000" b="1" dirty="0">
                <a:latin typeface="Arial"/>
                <a:ea typeface="Calibri"/>
                <a:cs typeface="Times New Roman"/>
              </a:rPr>
              <a:t>try/catch </a:t>
            </a:r>
            <a:r>
              <a:rPr lang="en-US" sz="1000" dirty="0">
                <a:latin typeface="Arial"/>
                <a:ea typeface="Calibri"/>
                <a:cs typeface="Times New Roman"/>
              </a:rPr>
              <a:t>block.</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Any student with experience of ASP.NET Web Forms or Web Pages may have used </a:t>
            </a:r>
            <a:r>
              <a:rPr lang="en-US" sz="1000" dirty="0" err="1">
                <a:latin typeface="Arial"/>
                <a:ea typeface="Calibri"/>
                <a:cs typeface="Times New Roman"/>
              </a:rPr>
              <a:t>Web.config</a:t>
            </a:r>
            <a:r>
              <a:rPr lang="en-US" sz="1000" dirty="0">
                <a:latin typeface="Arial"/>
                <a:ea typeface="Calibri"/>
                <a:cs typeface="Times New Roman"/>
              </a:rPr>
              <a:t> to configure error handling before. </a:t>
            </a:r>
          </a:p>
          <a:p>
            <a:pPr>
              <a:lnSpc>
                <a:spcPct val="115000"/>
              </a:lnSpc>
              <a:spcAft>
                <a:spcPts val="1000"/>
              </a:spcAft>
            </a:pPr>
            <a:r>
              <a:rPr lang="en-US" sz="1000" b="1" dirty="0">
                <a:latin typeface="Arial"/>
                <a:ea typeface="Calibri"/>
                <a:cs typeface="Times New Roman"/>
              </a:rPr>
              <a:t>Question:</a:t>
            </a:r>
            <a:r>
              <a:rPr lang="en-US" sz="1000" dirty="0">
                <a:solidFill>
                  <a:srgbClr val="000000"/>
                </a:solidFill>
                <a:latin typeface="Arial"/>
                <a:ea typeface="Calibri"/>
                <a:cs typeface="Times New Roman"/>
              </a:rPr>
              <a:t> You have switched off custom errors in the </a:t>
            </a:r>
            <a:r>
              <a:rPr lang="en-US" sz="1000" dirty="0" err="1">
                <a:solidFill>
                  <a:srgbClr val="000000"/>
                </a:solidFill>
                <a:latin typeface="Arial"/>
                <a:ea typeface="Calibri"/>
                <a:cs typeface="Times New Roman"/>
              </a:rPr>
              <a:t>Web.config</a:t>
            </a:r>
            <a:r>
              <a:rPr lang="en-US" sz="1000" dirty="0">
                <a:solidFill>
                  <a:srgbClr val="000000"/>
                </a:solidFill>
                <a:latin typeface="Arial"/>
                <a:ea typeface="Calibri"/>
                <a:cs typeface="Times New Roman"/>
              </a:rPr>
              <a:t> file. When you run your application without debugging, an exception is thrown in a </a:t>
            </a:r>
            <a:r>
              <a:rPr lang="en-US" sz="1000" b="1" dirty="0">
                <a:latin typeface="Arial"/>
                <a:ea typeface="Calibri"/>
                <a:cs typeface="Times New Roman"/>
              </a:rPr>
              <a:t>try/catch</a:t>
            </a:r>
            <a:r>
              <a:rPr lang="en-US" sz="1000" dirty="0">
                <a:solidFill>
                  <a:srgbClr val="000000"/>
                </a:solidFill>
                <a:latin typeface="Arial"/>
                <a:ea typeface="Calibri"/>
                <a:cs typeface="Times New Roman"/>
              </a:rPr>
              <a:t> block. What page displays the exception to the user?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Because the exception is thrown in a </a:t>
            </a:r>
            <a:r>
              <a:rPr lang="en-US" sz="1000" b="1" dirty="0">
                <a:latin typeface="Arial"/>
                <a:ea typeface="Calibri"/>
                <a:cs typeface="Times New Roman"/>
              </a:rPr>
              <a:t>try/catch</a:t>
            </a:r>
            <a:r>
              <a:rPr lang="en-US" sz="1000" dirty="0">
                <a:solidFill>
                  <a:srgbClr val="000000"/>
                </a:solidFill>
                <a:latin typeface="Arial"/>
                <a:ea typeface="Calibri"/>
                <a:cs typeface="Times New Roman"/>
              </a:rPr>
              <a:t> block, it is probably handled and no error page is displayed to the user.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IntelliTrace is a feature added to Visual Studio 2010, some of your students may already be familiar with it and use it regularly. You can retain these students’ interest by asking them to explain IntelliTrace to students who have not used it.</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are looking at IntelliTrace events and suspect that the error originated in a class written by a colleague who works in another country. How can you help the colleague to see the events that you can see in IntelliTrace after you close Visual Studio?</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can save the IntelliTrace file before you close Visual Studio, and send the file with an email message to your colleague.</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developers can review exception details that arise during debugging. How should you approach error logging code?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Developers can already review exception details during debugging by using </a:t>
            </a:r>
            <a:r>
              <a:rPr lang="en-US" sz="1000" dirty="0" err="1">
                <a:latin typeface="Arial"/>
                <a:ea typeface="Calibri"/>
                <a:cs typeface="Segoe UI"/>
              </a:rPr>
              <a:t>IntelliTrace</a:t>
            </a:r>
            <a:r>
              <a:rPr lang="en-US" sz="1000" dirty="0">
                <a:latin typeface="Arial"/>
                <a:ea typeface="Calibri"/>
                <a:cs typeface="Segoe UI"/>
              </a:rPr>
              <a:t> and the other debugging tools in Visual Studio. You do not need to add your own error logging code to enable this. Custom error logging code is usually added for recording exceptions that arise in a production web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Health monitoring provides a closely-related service to ELMAH and other exception logging tools. However, you can record a wider range of information with health monitoring.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After using your recently-developed web application, several users are facing failed logon attempts. As a result, to track these exceptions, you have decided to set up a monitoring system that will send an email message to a specified email address. Which health monitoring provider will you use to fix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To receive automatic email messages every time there is a failed logon attempt, you can use </a:t>
            </a:r>
            <a:r>
              <a:rPr lang="en-US" sz="1000" b="1">
                <a:latin typeface="Arial"/>
                <a:ea typeface="Calibri"/>
                <a:cs typeface="Times New Roman"/>
              </a:rPr>
              <a:t>SimpleMailWebEventProvider </a:t>
            </a:r>
            <a:r>
              <a:rPr lang="en-US" sz="1000">
                <a:latin typeface="Arial"/>
                <a:ea typeface="Calibri"/>
                <a:cs typeface="Times New Roman"/>
              </a:rPr>
              <a:t>or</a:t>
            </a:r>
            <a:r>
              <a:rPr lang="en-US" sz="1000" b="1">
                <a:latin typeface="Arial"/>
                <a:ea typeface="Calibri"/>
                <a:cs typeface="Times New Roman"/>
              </a:rPr>
              <a:t> TemplatedMailWebEventProvider</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Exercise 1: Performing Unit Tests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test project and write the following tests.</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Test_Index_Return_View</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Index action returns a view named Index.</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Test_PhotoGallery_Model_Type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passes an enumerable list of </a:t>
            </a:r>
            <a:r>
              <a:rPr lang="en-US" sz="1000" b="1" dirty="0" smtClean="0">
                <a:latin typeface="Arial"/>
                <a:ea typeface="Times New Roman"/>
                <a:cs typeface="Times New Roman"/>
              </a:rPr>
              <a:t>Photo</a:t>
            </a:r>
            <a:r>
              <a:rPr lang="en-US" sz="1000" dirty="0" smtClean="0">
                <a:latin typeface="Arial"/>
                <a:ea typeface="Times New Roman"/>
                <a:cs typeface="Times New Roman"/>
              </a:rPr>
              <a:t> objects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Test_GetImage_Return_Type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returns a file and not a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Test_PhotoGallery_No_Parameter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a:t>
            </a:r>
            <a:r>
              <a:rPr lang="en-US" sz="1000" b="1" dirty="0" smtClean="0">
                <a:latin typeface="Arial"/>
                <a:ea typeface="Times New Roman"/>
                <a:cs typeface="Times New Roman"/>
              </a:rPr>
              <a:t>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without any parameters, the action passes all the photos in the context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Test_PhotoGallery_Int_Parameter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 an </a:t>
            </a:r>
            <a:r>
              <a:rPr lang="en-US" sz="1000" b="1" dirty="0" smtClean="0">
                <a:latin typeface="Arial"/>
                <a:ea typeface="Times New Roman"/>
                <a:cs typeface="Times New Roman"/>
              </a:rPr>
              <a:t>integer</a:t>
            </a:r>
            <a:r>
              <a:rPr lang="en-US" sz="1000" dirty="0" smtClean="0">
                <a:latin typeface="Arial"/>
                <a:ea typeface="Times New Roman"/>
                <a:cs typeface="Times New Roman"/>
              </a:rPr>
              <a:t> parameter, the action passes the corresponding number of photos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to use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tests to use a mock repository.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tests you add to the solution in this exercise will improve the quality of code and prevent bugs as development proceeds. However, this exercise does not conform to the principles of TDD because the </a:t>
            </a:r>
            <a:r>
              <a:rPr lang="en-US" sz="1000" dirty="0" err="1">
                <a:latin typeface="Arial"/>
                <a:ea typeface="Calibri"/>
                <a:cs typeface="Times New Roman"/>
              </a:rPr>
              <a:t>PhotoController</a:t>
            </a:r>
            <a:r>
              <a:rPr lang="en-US" sz="1000" dirty="0">
                <a:latin typeface="Arial"/>
                <a:ea typeface="Calibri"/>
                <a:cs typeface="Times New Roman"/>
              </a:rPr>
              <a:t> class already exists. In TDD, you would create these and other tests first, and then create a </a:t>
            </a:r>
            <a:r>
              <a:rPr lang="en-US" sz="1000" dirty="0" err="1">
                <a:latin typeface="Arial"/>
                <a:ea typeface="Calibri"/>
                <a:cs typeface="Times New Roman"/>
              </a:rPr>
              <a:t>PhotoController</a:t>
            </a:r>
            <a:r>
              <a:rPr lang="en-US" sz="1000" dirty="0">
                <a:latin typeface="Arial"/>
                <a:ea typeface="Calibri"/>
                <a:cs typeface="Times New Roman"/>
              </a:rPr>
              <a:t> class that passes the tests.</a:t>
            </a:r>
          </a:p>
          <a:p>
            <a:pPr>
              <a:lnSpc>
                <a:spcPct val="115000"/>
              </a:lnSpc>
              <a:spcAft>
                <a:spcPts val="1000"/>
              </a:spcAft>
            </a:pPr>
            <a:r>
              <a:rPr lang="en-US" sz="1000" dirty="0" smtClean="0">
                <a:latin typeface="Arial"/>
                <a:ea typeface="Times New Roman"/>
                <a:cs typeface="Times New Roman"/>
              </a:rPr>
              <a:t>Instructor Note: There are many other tests that can be created for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This exercise includes a range of tests that are helpful when programming MVC applications. You can also encourage the students who finish the exercise faster to add their own custom tests to the </a:t>
            </a:r>
            <a:r>
              <a:rPr lang="en-US" sz="1000" dirty="0" err="1" smtClean="0">
                <a:latin typeface="Arial"/>
                <a:ea typeface="Times New Roman"/>
                <a:cs typeface="Times New Roman"/>
              </a:rPr>
              <a:t>PhotoControllerTests</a:t>
            </a:r>
            <a:r>
              <a:rPr lang="en-US" sz="1000" dirty="0" smtClean="0">
                <a:latin typeface="Arial"/>
                <a:ea typeface="Times New Roman"/>
                <a:cs typeface="Times New Roman"/>
              </a:rPr>
              <a:t> class.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solidFill>
                  <a:srgbClr val="000000"/>
                </a:solidFill>
                <a:latin typeface="Arial"/>
                <a:ea typeface="Times New Roman"/>
                <a:cs typeface="Times New Roman"/>
              </a:rPr>
              <a:t>Exercise 2: Optional—Configuring</a:t>
            </a:r>
            <a:r>
              <a:rPr lang="en-GB" sz="1000" dirty="0" smtClean="0">
                <a:latin typeface="Arial"/>
                <a:ea typeface="Times New Roman"/>
                <a:cs typeface="Times New Roman"/>
              </a:rPr>
              <a:t> Exception Handling</a:t>
            </a:r>
            <a:endParaRPr lang="en-US" sz="1000" dirty="0" smtClean="0">
              <a:latin typeface="Arial"/>
              <a:ea typeface="Times New Roman"/>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Now </a:t>
            </a:r>
            <a:r>
              <a:rPr lang="en-US" sz="1000" dirty="0">
                <a:solidFill>
                  <a:prstClr val="black"/>
                </a:solidFill>
                <a:latin typeface="Arial"/>
                <a:ea typeface="Calibri"/>
                <a:cs typeface="Times New Roman"/>
              </a:rPr>
              <a:t>that you have developed unit tests for the Photo Sharing application, you need to configure an exception handling strategy for the MVC web application. This would ensure that when exceptions occur in the development phase of the </a:t>
            </a:r>
            <a:r>
              <a:rPr lang="en-US" sz="1000" dirty="0" err="1">
                <a:solidFill>
                  <a:prstClr val="black"/>
                </a:solidFill>
                <a:latin typeface="Arial"/>
                <a:ea typeface="Calibri"/>
                <a:cs typeface="Times New Roman"/>
              </a:rPr>
              <a:t>PhotoSharingApplication</a:t>
            </a:r>
            <a:r>
              <a:rPr lang="en-US" sz="1000" dirty="0">
                <a:solidFill>
                  <a:prstClr val="black"/>
                </a:solidFill>
                <a:latin typeface="Arial"/>
                <a:ea typeface="Calibri"/>
                <a:cs typeface="Times New Roman"/>
              </a:rPr>
              <a:t> project, the controller, action, and exception messages are displayed in a custom MVC error view. You also need to implement a placeholder action for the </a:t>
            </a:r>
            <a:r>
              <a:rPr lang="en-US" sz="1000" dirty="0" err="1">
                <a:solidFill>
                  <a:prstClr val="black"/>
                </a:solidFill>
                <a:latin typeface="Arial"/>
                <a:ea typeface="Calibri"/>
                <a:cs typeface="Times New Roman"/>
              </a:rPr>
              <a:t>SlideShow</a:t>
            </a:r>
            <a:r>
              <a:rPr lang="en-US" sz="1000" dirty="0">
                <a:solidFill>
                  <a:prstClr val="black"/>
                </a:solidFill>
                <a:latin typeface="Arial"/>
                <a:ea typeface="Calibri"/>
                <a:cs typeface="Times New Roman"/>
              </a:rPr>
              <a:t> action in the </a:t>
            </a:r>
            <a:r>
              <a:rPr lang="en-US" sz="1000"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view. This action will be completed during a later iteration of the project.</a:t>
            </a:r>
            <a:r>
              <a:rPr lang="en-US" sz="1000" dirty="0">
                <a:solidFill>
                  <a:srgbClr val="000000"/>
                </a:solidFill>
                <a:latin typeface="Arial"/>
                <a:ea typeface="Calibri"/>
                <a:cs typeface="Times New Roman"/>
              </a:rPr>
              <a:t>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Complete this exercise if time permits.</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ran the tests for the first time in Exercise 1, why did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pass, while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failed?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the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tests failed because the test project was not connected to the database. The </a:t>
            </a:r>
            <a:r>
              <a:rPr lang="en-US" sz="1000" b="1" dirty="0" smtClean="0">
                <a:latin typeface="Arial"/>
                <a:ea typeface="Times New Roman"/>
                <a:cs typeface="Times New Roman"/>
              </a:rPr>
              <a:t>Index</a:t>
            </a:r>
            <a:r>
              <a:rPr lang="en-US" sz="1000" dirty="0" smtClean="0">
                <a:latin typeface="Arial"/>
                <a:ea typeface="Times New Roman"/>
                <a:cs typeface="Times New Roman"/>
              </a:rPr>
              <a:t> action does not call the database, so the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test passed.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In Exercise 1, why did all the tests pass during the second run?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All three tests used a mock repository to test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actions. The mock repository does not connect to any database, but uses in-memory data. It can test the controller without making a database connection.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81200"/>
            <a:ext cx="6153911" cy="6821425"/>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dirty="0" err="1">
                <a:latin typeface="Arial"/>
                <a:ea typeface="Calibri"/>
                <a:cs typeface="Times New Roman"/>
              </a:rPr>
              <a:t>PhotoController</a:t>
            </a:r>
            <a:r>
              <a:rPr lang="en-US" sz="1000" dirty="0">
                <a:latin typeface="Arial"/>
                <a:ea typeface="Calibri"/>
                <a:cs typeface="Times New Roman"/>
              </a:rPr>
              <a:t> object passes a single Photo object to the Display view, when a user calls the </a:t>
            </a:r>
            <a:r>
              <a:rPr lang="en-US" sz="1000" b="1" dirty="0">
                <a:latin typeface="Arial"/>
                <a:ea typeface="Calibri"/>
                <a:cs typeface="Times New Roman"/>
              </a:rPr>
              <a:t>Search</a:t>
            </a:r>
            <a:r>
              <a:rPr lang="en-US" sz="1000" dirty="0">
                <a:latin typeface="Arial"/>
                <a:ea typeface="Calibri"/>
                <a:cs typeface="Times New Roman"/>
              </a:rPr>
              <a:t> action for an existing photo title. What unit tests should you create to check this functionality?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unit test should assert only a single fact. Therefore, you should create a unit test that calls the </a:t>
            </a:r>
            <a:r>
              <a:rPr lang="en-US" sz="1000" b="1" dirty="0">
                <a:latin typeface="Arial"/>
                <a:ea typeface="Calibri"/>
                <a:cs typeface="Times New Roman"/>
              </a:rPr>
              <a:t>Search</a:t>
            </a:r>
            <a:r>
              <a:rPr lang="en-US" sz="1000" dirty="0">
                <a:latin typeface="Arial"/>
                <a:ea typeface="Calibri"/>
                <a:cs typeface="Times New Roman"/>
              </a:rPr>
              <a:t> action and asserts that the </a:t>
            </a:r>
            <a:r>
              <a:rPr lang="en-US" sz="1000" b="1" dirty="0" err="1">
                <a:latin typeface="Arial"/>
                <a:ea typeface="Calibri"/>
                <a:cs typeface="Times New Roman"/>
              </a:rPr>
              <a:t>ActionResult</a:t>
            </a:r>
            <a:r>
              <a:rPr lang="en-US" sz="1000" dirty="0">
                <a:latin typeface="Arial"/>
                <a:ea typeface="Calibri"/>
                <a:cs typeface="Times New Roman"/>
              </a:rPr>
              <a:t> has a </a:t>
            </a:r>
            <a:r>
              <a:rPr lang="en-US" sz="1000" b="1" dirty="0" err="1">
                <a:latin typeface="Arial"/>
                <a:ea typeface="Calibri"/>
                <a:cs typeface="Times New Roman"/>
              </a:rPr>
              <a:t>ViewName</a:t>
            </a:r>
            <a:r>
              <a:rPr lang="en-US" sz="1000" dirty="0">
                <a:latin typeface="Arial"/>
                <a:ea typeface="Calibri"/>
                <a:cs typeface="Times New Roman"/>
              </a:rPr>
              <a:t> of Display. Create a second unit test. In the Arrange phase, add multiple </a:t>
            </a:r>
            <a:r>
              <a:rPr lang="en-US" sz="1000" b="1" dirty="0">
                <a:latin typeface="Arial"/>
                <a:ea typeface="Calibri"/>
                <a:cs typeface="Times New Roman"/>
              </a:rPr>
              <a:t>Photo</a:t>
            </a:r>
            <a:r>
              <a:rPr lang="en-US" sz="1000" dirty="0">
                <a:latin typeface="Arial"/>
                <a:ea typeface="Calibri"/>
                <a:cs typeface="Times New Roman"/>
              </a:rPr>
              <a:t> objects to test double context, with different titles. Call the </a:t>
            </a:r>
            <a:r>
              <a:rPr lang="en-US" sz="1000" b="1" dirty="0">
                <a:latin typeface="Arial"/>
                <a:ea typeface="Calibri"/>
                <a:cs typeface="Times New Roman"/>
              </a:rPr>
              <a:t>Search</a:t>
            </a:r>
            <a:r>
              <a:rPr lang="en-US" sz="1000" dirty="0">
                <a:latin typeface="Arial"/>
                <a:ea typeface="Calibri"/>
                <a:cs typeface="Times New Roman"/>
              </a:rPr>
              <a:t> action, passing a title that exists, and assert that the right </a:t>
            </a:r>
            <a:r>
              <a:rPr lang="en-US" sz="1000" b="1" dirty="0">
                <a:latin typeface="Arial"/>
                <a:ea typeface="Calibri"/>
                <a:cs typeface="Times New Roman"/>
              </a:rPr>
              <a:t>Photo</a:t>
            </a:r>
            <a:r>
              <a:rPr lang="en-US" sz="1000" dirty="0">
                <a:latin typeface="Arial"/>
                <a:ea typeface="Calibri"/>
                <a:cs typeface="Times New Roman"/>
              </a:rPr>
              <a:t> is returned. Create a third unit test, but this time, call the </a:t>
            </a:r>
            <a:r>
              <a:rPr lang="en-US" sz="1000" b="1" dirty="0">
                <a:latin typeface="Arial"/>
                <a:ea typeface="Calibri"/>
                <a:cs typeface="Times New Roman"/>
              </a:rPr>
              <a:t>Search </a:t>
            </a:r>
            <a:r>
              <a:rPr lang="en-US" sz="1000" dirty="0">
                <a:latin typeface="Arial"/>
                <a:ea typeface="Calibri"/>
                <a:cs typeface="Times New Roman"/>
              </a:rPr>
              <a:t>action with a non-existent title. Assert that </a:t>
            </a:r>
            <a:r>
              <a:rPr lang="en-US" sz="1000" b="1" dirty="0">
                <a:latin typeface="Arial"/>
                <a:ea typeface="Calibri"/>
                <a:cs typeface="Times New Roman"/>
              </a:rPr>
              <a:t>null</a:t>
            </a:r>
            <a:r>
              <a:rPr lang="en-US" sz="1000" dirty="0">
                <a:latin typeface="Arial"/>
                <a:ea typeface="Calibri"/>
                <a:cs typeface="Times New Roman"/>
              </a:rPr>
              <a:t> is returned. </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i="1" dirty="0" err="1">
                <a:latin typeface="Arial"/>
                <a:ea typeface="Calibri"/>
                <a:cs typeface="Times New Roman"/>
              </a:rPr>
              <a:t>NinJect</a:t>
            </a:r>
            <a:r>
              <a:rPr lang="en-US" sz="1000" i="1" dirty="0">
                <a:latin typeface="Arial"/>
                <a:ea typeface="Calibri"/>
                <a:cs typeface="Times New Roman"/>
              </a:rPr>
              <a:t>, </a:t>
            </a:r>
            <a:r>
              <a:rPr lang="en-US" sz="1000" i="1" dirty="0" err="1">
                <a:latin typeface="Arial"/>
                <a:ea typeface="Calibri"/>
                <a:cs typeface="Times New Roman"/>
              </a:rPr>
              <a:t>StructureMap</a:t>
            </a:r>
            <a:r>
              <a:rPr lang="en-US" sz="1000" dirty="0">
                <a:latin typeface="Arial"/>
                <a:ea typeface="Calibri"/>
                <a:cs typeface="Times New Roman"/>
              </a:rPr>
              <a:t>. These are Inversion of Control (</a:t>
            </a:r>
            <a:r>
              <a:rPr lang="en-US" sz="1000" dirty="0" err="1">
                <a:latin typeface="Arial"/>
                <a:ea typeface="Calibri"/>
                <a:cs typeface="Times New Roman"/>
              </a:rPr>
              <a:t>IoC</a:t>
            </a:r>
            <a:r>
              <a:rPr lang="en-US" sz="1000" dirty="0">
                <a:latin typeface="Arial"/>
                <a:ea typeface="Calibri"/>
                <a:cs typeface="Times New Roman"/>
              </a:rPr>
              <a:t>) containers, also known as Dependency Injection (DI) frameworks. They create non-test implementations of interfaces in your web application.</a:t>
            </a:r>
          </a:p>
          <a:p>
            <a:pPr>
              <a:lnSpc>
                <a:spcPct val="115000"/>
              </a:lnSpc>
              <a:spcAft>
                <a:spcPts val="1000"/>
              </a:spcAft>
            </a:pPr>
            <a:r>
              <a:rPr lang="en-US" sz="1000" i="1" dirty="0" err="1">
                <a:latin typeface="Arial"/>
                <a:ea typeface="Calibri"/>
                <a:cs typeface="Times New Roman"/>
              </a:rPr>
              <a:t>Moq</a:t>
            </a:r>
            <a:r>
              <a:rPr lang="en-US" sz="1000" i="1" dirty="0">
                <a:latin typeface="Arial"/>
                <a:ea typeface="Calibri"/>
                <a:cs typeface="Times New Roman"/>
              </a:rPr>
              <a:t>, </a:t>
            </a:r>
            <a:r>
              <a:rPr lang="en-US" sz="1000" i="1" dirty="0" err="1">
                <a:latin typeface="Arial"/>
                <a:ea typeface="Calibri"/>
                <a:cs typeface="Times New Roman"/>
              </a:rPr>
              <a:t>RhinoMocks</a:t>
            </a:r>
            <a:r>
              <a:rPr lang="en-US" sz="1000" i="1" dirty="0">
                <a:latin typeface="Arial"/>
                <a:ea typeface="Calibri"/>
                <a:cs typeface="Times New Roman"/>
              </a:rPr>
              <a:t>, </a:t>
            </a:r>
            <a:r>
              <a:rPr lang="en-US" sz="1000" i="1" dirty="0" err="1">
                <a:latin typeface="Arial"/>
                <a:ea typeface="Calibri"/>
                <a:cs typeface="Times New Roman"/>
              </a:rPr>
              <a:t>NSubstitute</a:t>
            </a:r>
            <a:r>
              <a:rPr lang="en-US" sz="1000" dirty="0">
                <a:latin typeface="Arial"/>
                <a:ea typeface="Calibri"/>
                <a:cs typeface="Times New Roman"/>
              </a:rPr>
              <a:t>. These are mocking frameworks. They automate the creation of test doubles for unit tests.</a:t>
            </a:r>
          </a:p>
          <a:p>
            <a:pPr>
              <a:lnSpc>
                <a:spcPct val="115000"/>
              </a:lnSpc>
              <a:spcAft>
                <a:spcPts val="1000"/>
              </a:spcAft>
            </a:pPr>
            <a:r>
              <a:rPr lang="en-US" sz="1000" i="1" dirty="0" err="1">
                <a:latin typeface="Arial"/>
                <a:ea typeface="Calibri"/>
                <a:cs typeface="Times New Roman"/>
              </a:rPr>
              <a:t>IntelliTrace</a:t>
            </a:r>
            <a:r>
              <a:rPr lang="en-US" sz="1000" dirty="0">
                <a:latin typeface="Arial"/>
                <a:ea typeface="Calibri"/>
                <a:cs typeface="Times New Roman"/>
              </a:rPr>
              <a:t>. This is a part of Visual Studio that displays application state at the point of an exception or break, and at earlier times.</a:t>
            </a:r>
          </a:p>
          <a:p>
            <a:pPr>
              <a:lnSpc>
                <a:spcPct val="115000"/>
              </a:lnSpc>
              <a:spcAft>
                <a:spcPts val="1000"/>
              </a:spcAft>
            </a:pPr>
            <a:r>
              <a:rPr lang="en-US" sz="1000" i="1" dirty="0">
                <a:latin typeface="Arial"/>
                <a:ea typeface="Calibri"/>
                <a:cs typeface="Times New Roman"/>
              </a:rPr>
              <a:t>Health Monitoring</a:t>
            </a:r>
            <a:r>
              <a:rPr lang="en-US" sz="1000" dirty="0">
                <a:latin typeface="Arial"/>
                <a:ea typeface="Calibri"/>
                <a:cs typeface="Times New Roman"/>
              </a:rPr>
              <a:t>. This part of ASP.NET can store health events in a database, log, or other locations for later analysis.</a:t>
            </a:r>
          </a:p>
          <a:p>
            <a:pPr>
              <a:lnSpc>
                <a:spcPct val="115000"/>
              </a:lnSpc>
              <a:spcAft>
                <a:spcPts val="1000"/>
              </a:spcAft>
            </a:pPr>
            <a:r>
              <a:rPr lang="en-US" sz="1000" i="1" dirty="0">
                <a:latin typeface="Arial"/>
                <a:ea typeface="Calibri"/>
                <a:cs typeface="Times New Roman"/>
              </a:rPr>
              <a:t>ELMAH</a:t>
            </a:r>
            <a:r>
              <a:rPr lang="en-US" sz="1000" dirty="0">
                <a:latin typeface="Arial"/>
                <a:ea typeface="Calibri"/>
                <a:cs typeface="Times New Roman"/>
              </a:rPr>
              <a:t>.</a:t>
            </a:r>
            <a:r>
              <a:rPr lang="en-US" sz="1000" i="1" dirty="0">
                <a:latin typeface="Arial"/>
                <a:ea typeface="Calibri"/>
                <a:cs typeface="Times New Roman"/>
              </a:rPr>
              <a:t> </a:t>
            </a:r>
            <a:r>
              <a:rPr lang="en-US" sz="1000" dirty="0">
                <a:latin typeface="Arial"/>
                <a:ea typeface="Calibri"/>
                <a:cs typeface="Times New Roman"/>
              </a:rPr>
              <a:t>This exception logging tool can store exceptions in database tables, XML files, and elsewhere, and enable administrators to view exception details on a webpage.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are using TDD or Extreme Programming, define each test before you write the code that implements a requirement. Use the test as a full specification that your code must satisfy. This requires a full understanding of the design.</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Best Practice: </a:t>
            </a:r>
            <a:r>
              <a:rPr lang="en-US" sz="1000" dirty="0">
                <a:latin typeface="Arial"/>
                <a:ea typeface="Calibri"/>
                <a:cs typeface="Times New Roman"/>
              </a:rPr>
              <a:t>Investigate and choose a mocking framework to help you create test double objects for </a:t>
            </a:r>
            <a:r>
              <a:rPr lang="en-US" sz="1000" dirty="0" smtClean="0">
                <a:latin typeface="Arial"/>
                <a:ea typeface="Calibri"/>
                <a:cs typeface="Times New Roman"/>
              </a:rPr>
              <a:t>use </a:t>
            </a:r>
            <a:r>
              <a:rPr lang="en-US" sz="1000" dirty="0" smtClean="0">
                <a:solidFill>
                  <a:prstClr val="black"/>
                </a:solidFill>
                <a:latin typeface="Arial"/>
                <a:ea typeface="Calibri"/>
                <a:cs typeface="Times New Roman"/>
              </a:rPr>
              <a:t>in unit tests. Though it may take time to select the best framework and to learn how to code mock objects, your time investment will be worth it over the life of the project.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smtClean="0">
                <a:solidFill>
                  <a:prstClr val="black"/>
                </a:solidFill>
                <a:latin typeface="Arial"/>
                <a:ea typeface="Calibri"/>
                <a:cs typeface="Times New Roman"/>
              </a:rPr>
              <a:t>Best </a:t>
            </a:r>
            <a:r>
              <a:rPr lang="en-US" sz="1000" b="1" dirty="0">
                <a:solidFill>
                  <a:prstClr val="black"/>
                </a:solidFill>
                <a:latin typeface="Arial"/>
                <a:ea typeface="Calibri"/>
                <a:cs typeface="Times New Roman"/>
              </a:rPr>
              <a:t>Practice: </a:t>
            </a:r>
            <a:r>
              <a:rPr lang="en-US" sz="1000" dirty="0">
                <a:solidFill>
                  <a:prstClr val="black"/>
                </a:solidFill>
                <a:latin typeface="Arial"/>
                <a:ea typeface="Calibri"/>
                <a:cs typeface="Times New Roman"/>
              </a:rPr>
              <a:t>Do not be tempted to skip unit tests when under time pressure. Doing so can introduce bugs and errors into your system and result in more time being spent debugging.</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No information appears in the </a:t>
            </a:r>
            <a:r>
              <a:rPr lang="en-US" sz="1000" dirty="0" err="1">
                <a:solidFill>
                  <a:prstClr val="black"/>
                </a:solidFill>
                <a:latin typeface="Arial"/>
                <a:ea typeface="Times New Roman"/>
                <a:cs typeface="Times New Roman"/>
              </a:rPr>
              <a:t>IntelliTrace</a:t>
            </a:r>
            <a:r>
              <a:rPr lang="en-US" sz="1000" dirty="0">
                <a:solidFill>
                  <a:prstClr val="black"/>
                </a:solidFill>
                <a:latin typeface="Arial"/>
                <a:ea typeface="Times New Roman"/>
                <a:cs typeface="Times New Roman"/>
              </a:rPr>
              <a:t> window.</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files store data during a debugging session and are destroyed when Visual Studio exits. If there is no information in 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window, it is often because you have not entered the debugging mode in the current Visual Studio session. If this is not the problem, check that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is enabled.</a:t>
            </a: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A unit test takes a long time to run or returns an error connecting to a database.</a:t>
            </a:r>
          </a:p>
          <a:p>
            <a:pPr lvl="0">
              <a:lnSpc>
                <a:spcPct val="115000"/>
              </a:lnSpc>
              <a:spcAft>
                <a:spcPts val="1000"/>
              </a:spcAft>
            </a:pPr>
            <a:r>
              <a:rPr lang="en-US" sz="1000" b="1" dirty="0" smtClean="0">
                <a:solidFill>
                  <a:prstClr val="black"/>
                </a:solidFill>
                <a:latin typeface="Arial"/>
                <a:ea typeface="Calibri"/>
                <a:cs typeface="Times New Roman"/>
              </a:rPr>
              <a:t>Troubleshooting </a:t>
            </a:r>
            <a:r>
              <a:rPr lang="en-US" sz="1000" b="1" dirty="0">
                <a:solidFill>
                  <a:prstClr val="black"/>
                </a:solidFill>
                <a:latin typeface="Arial"/>
                <a:ea typeface="Calibri"/>
                <a:cs typeface="Times New Roman"/>
              </a:rPr>
              <a:t>Tip: </a:t>
            </a:r>
            <a:r>
              <a:rPr lang="en-US" sz="1000" dirty="0">
                <a:solidFill>
                  <a:prstClr val="black"/>
                </a:solidFill>
                <a:latin typeface="Arial"/>
                <a:ea typeface="Calibri"/>
                <a:cs typeface="Times New Roman"/>
              </a:rPr>
              <a:t>When you design unit tests, you should test the smallest and simplest operation possible. For example, you should test a single method. Also create unit tests that do not rely on infrastructure such as databases and network connections. Use test doubles to create in-memory objects that simulate data objects such as Entity Framework context objects. Unit tests should test your code, and not the infrastructure.</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dirty="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Board members want you to ensure that your web application correctly calculates sales tax on every product in the catalog. Is this an example of a unit test, an integration test, or an acceptance test?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In this example, the code that calculates sales tax is most likely to be a method in the </a:t>
            </a:r>
            <a:r>
              <a:rPr lang="en-US" sz="1000" b="1" dirty="0">
                <a:latin typeface="Arial"/>
                <a:ea typeface="Calibri"/>
                <a:cs typeface="Times New Roman"/>
              </a:rPr>
              <a:t>Product </a:t>
            </a:r>
            <a:r>
              <a:rPr lang="en-US" sz="1000" dirty="0">
                <a:latin typeface="Arial"/>
                <a:ea typeface="Calibri"/>
                <a:cs typeface="Times New Roman"/>
              </a:rPr>
              <a:t>class. You can test this code in isolation by instantiating a </a:t>
            </a:r>
            <a:r>
              <a:rPr lang="en-US" sz="1000" b="1" dirty="0">
                <a:latin typeface="Arial"/>
                <a:ea typeface="Calibri"/>
                <a:cs typeface="Times New Roman"/>
              </a:rPr>
              <a:t>Product </a:t>
            </a:r>
            <a:r>
              <a:rPr lang="en-US" sz="1000" dirty="0">
                <a:latin typeface="Arial"/>
                <a:ea typeface="Calibri"/>
                <a:cs typeface="Times New Roman"/>
              </a:rPr>
              <a:t>object and calling the sales tax method with test data. No query to the database is necessary for this test. Therefore, it is an example of a unit test rather than an integration test. It is also an example of an acceptance test, because the board will not accept the application unless the calculation is performed correctly.</a:t>
            </a:r>
          </a:p>
        </p:txBody>
      </p:sp>
      <p:sp>
        <p:nvSpPr>
          <p:cNvPr id="4" name="Slide Number Placeholder 3"/>
          <p:cNvSpPr>
            <a:spLocks noGrp="1"/>
          </p:cNvSpPr>
          <p:nvPr>
            <p:ph type="sldNum" sz="quarter" idx="10"/>
          </p:nvPr>
        </p:nvSpPr>
        <p:spPr/>
        <p:txBody>
          <a:bodyPr/>
          <a:lstStyle/>
          <a:p>
            <a:fld id="{98D7E0DF-9DD2-4155-94FA-223B9514D6C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You have written a controller for the </a:t>
            </a:r>
            <a:r>
              <a:rPr lang="en-US" sz="1000" b="1" dirty="0">
                <a:latin typeface="Arial"/>
                <a:ea typeface="Calibri"/>
                <a:cs typeface="Times New Roman"/>
              </a:rPr>
              <a:t>Comment </a:t>
            </a:r>
            <a:r>
              <a:rPr lang="en-US" sz="1000" dirty="0">
                <a:latin typeface="Arial"/>
                <a:ea typeface="Calibri"/>
                <a:cs typeface="Times New Roman"/>
              </a:rPr>
              <a:t>model class. You write a unit test that checks that the </a:t>
            </a:r>
            <a:r>
              <a:rPr lang="en-US" sz="1000" b="1" dirty="0">
                <a:latin typeface="Arial"/>
                <a:ea typeface="Calibri"/>
                <a:cs typeface="Times New Roman"/>
              </a:rPr>
              <a:t>Index</a:t>
            </a:r>
            <a:r>
              <a:rPr lang="en-US" sz="1000" dirty="0">
                <a:latin typeface="Arial"/>
                <a:ea typeface="Calibri"/>
                <a:cs typeface="Times New Roman"/>
              </a:rPr>
              <a:t> action returns a collection of </a:t>
            </a:r>
            <a:r>
              <a:rPr lang="en-US" sz="1000" b="1" dirty="0">
                <a:latin typeface="Arial"/>
                <a:ea typeface="Calibri"/>
                <a:cs typeface="Times New Roman"/>
              </a:rPr>
              <a:t>Comment </a:t>
            </a:r>
            <a:r>
              <a:rPr lang="en-US" sz="1000" dirty="0">
                <a:latin typeface="Arial"/>
                <a:ea typeface="Calibri"/>
                <a:cs typeface="Times New Roman"/>
              </a:rPr>
              <a:t>objects. Have you conformed to </a:t>
            </a:r>
            <a:r>
              <a:rPr lang="en-US" sz="1000" dirty="0" err="1">
                <a:latin typeface="Arial"/>
                <a:ea typeface="Calibri"/>
                <a:cs typeface="Times New Roman"/>
              </a:rPr>
              <a:t>TDD</a:t>
            </a:r>
            <a:r>
              <a:rPr lang="en-US" sz="1000" dirty="0">
                <a:latin typeface="Arial"/>
                <a:ea typeface="Calibri"/>
                <a:cs typeface="Times New Roman"/>
              </a:rPr>
              <a:t> principles?</a:t>
            </a:r>
          </a:p>
          <a:p>
            <a:pPr>
              <a:lnSpc>
                <a:spcPct val="115000"/>
              </a:lnSpc>
              <a:spcAft>
                <a:spcPts val="1000"/>
              </a:spcAft>
            </a:pPr>
            <a:r>
              <a:rPr lang="en-US" sz="1000" b="1" dirty="0" smtClean="0">
                <a:latin typeface="Arial"/>
                <a:ea typeface="Times New Roman"/>
                <a:cs typeface="Times New Roman"/>
              </a:rPr>
              <a:t>Answer:</a:t>
            </a:r>
            <a:r>
              <a:rPr lang="en-US" sz="1000" dirty="0" smtClean="0">
                <a:latin typeface="Arial"/>
                <a:ea typeface="Times New Roman"/>
                <a:cs typeface="Times New Roman"/>
              </a:rPr>
              <a:t> This is not an example of </a:t>
            </a:r>
            <a:r>
              <a:rPr lang="en-US" sz="1000" dirty="0" err="1" smtClean="0">
                <a:latin typeface="Arial"/>
                <a:ea typeface="Times New Roman"/>
                <a:cs typeface="Times New Roman"/>
              </a:rPr>
              <a:t>TDD</a:t>
            </a:r>
            <a:r>
              <a:rPr lang="en-US" sz="1000" dirty="0" smtClean="0">
                <a:latin typeface="Arial"/>
                <a:ea typeface="Times New Roman"/>
                <a:cs typeface="Times New Roman"/>
              </a:rPr>
              <a:t> because the </a:t>
            </a:r>
            <a:r>
              <a:rPr lang="en-US" sz="1000" b="1" dirty="0" err="1" smtClean="0">
                <a:latin typeface="Arial"/>
                <a:ea typeface="Times New Roman"/>
                <a:cs typeface="Times New Roman"/>
              </a:rPr>
              <a:t>CommentController</a:t>
            </a:r>
            <a:r>
              <a:rPr lang="en-US" sz="1000" dirty="0" smtClean="0">
                <a:latin typeface="Arial"/>
                <a:ea typeface="Times New Roman"/>
                <a:cs typeface="Times New Roman"/>
              </a:rPr>
              <a:t> was created before the unit test. In </a:t>
            </a:r>
            <a:r>
              <a:rPr lang="en-US" sz="1000" dirty="0" err="1" smtClean="0">
                <a:latin typeface="Arial"/>
                <a:ea typeface="Times New Roman"/>
                <a:cs typeface="Times New Roman"/>
              </a:rPr>
              <a:t>TDD</a:t>
            </a:r>
            <a:r>
              <a:rPr lang="en-US" sz="1000" dirty="0" smtClean="0">
                <a:latin typeface="Arial"/>
                <a:ea typeface="Times New Roman"/>
                <a:cs typeface="Times New Roman"/>
              </a:rPr>
              <a:t>, the first step in each iteration is the creation of a test.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a:t>
            </a:r>
            <a:r>
              <a:rPr lang="en-US" sz="1000" dirty="0">
                <a:solidFill>
                  <a:srgbClr val="000000"/>
                </a:solidFill>
                <a:latin typeface="Arial"/>
                <a:ea typeface="Calibri"/>
                <a:cs typeface="Segoe UI"/>
              </a:rPr>
              <a:t>For what purpose would you use a fake repository when you write unit tests against an </a:t>
            </a:r>
            <a:r>
              <a:rPr lang="en-US" sz="1000" dirty="0" err="1">
                <a:solidFill>
                  <a:srgbClr val="000000"/>
                </a:solidFill>
                <a:latin typeface="Arial"/>
                <a:ea typeface="Calibri"/>
                <a:cs typeface="Segoe UI"/>
              </a:rPr>
              <a:t>MVC</a:t>
            </a:r>
            <a:r>
              <a:rPr lang="en-US" sz="1000" dirty="0">
                <a:solidFill>
                  <a:srgbClr val="000000"/>
                </a:solidFill>
                <a:latin typeface="Arial"/>
                <a:ea typeface="Calibri"/>
                <a:cs typeface="Segoe UI"/>
              </a:rPr>
              <a:t> controller?</a:t>
            </a:r>
            <a:endParaRPr lang="en-US" sz="1000" dirty="0">
              <a:latin typeface="Arial"/>
              <a:ea typeface="Calibri"/>
              <a:cs typeface="Times New Roman"/>
            </a:endParaRPr>
          </a:p>
          <a:p>
            <a:pPr>
              <a:lnSpc>
                <a:spcPct val="115000"/>
              </a:lnSpc>
              <a:spcAft>
                <a:spcPts val="1000"/>
              </a:spcAft>
            </a:pPr>
            <a:r>
              <a:rPr lang="en-US" sz="1000" b="1" dirty="0" smtClean="0">
                <a:latin typeface="Arial"/>
                <a:ea typeface="Times New Roman"/>
                <a:cs typeface="Segoe UI"/>
              </a:rPr>
              <a:t>Answer: </a:t>
            </a:r>
            <a:r>
              <a:rPr lang="en-US" sz="1000" dirty="0" smtClean="0">
                <a:latin typeface="Arial"/>
                <a:ea typeface="Times New Roman"/>
                <a:cs typeface="Segoe UI"/>
              </a:rPr>
              <a:t>You can use a fake repository to create an object that behaves like an Entity Framework context, but works with in-memory data, instead of a database.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This extra slide shows how to write a unit test that uses a test double for the Entity Framework context. By using this technique, you can test business logic without relying on database connections and other infrastructure.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Which approach is more loosely-coupled: using constructors to specify the context, or using </a:t>
            </a:r>
            <a:r>
              <a:rPr lang="en-US" sz="1000" dirty="0" err="1">
                <a:latin typeface="Arial"/>
                <a:ea typeface="Calibri"/>
                <a:cs typeface="Segoe UI"/>
              </a:rPr>
              <a:t>IoC</a:t>
            </a:r>
            <a:r>
              <a:rPr lang="en-US" sz="1000" dirty="0">
                <a:latin typeface="Arial"/>
                <a:ea typeface="Calibri"/>
                <a:cs typeface="Segoe UI"/>
              </a:rPr>
              <a:t> containers to specify the context?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more loosely-coupled approach is to use an </a:t>
            </a:r>
            <a:r>
              <a:rPr lang="en-US" sz="1000" dirty="0" err="1">
                <a:latin typeface="Arial"/>
                <a:ea typeface="Calibri"/>
                <a:cs typeface="Segoe UI"/>
              </a:rPr>
              <a:t>IoC</a:t>
            </a:r>
            <a:r>
              <a:rPr lang="en-US" sz="1000" dirty="0">
                <a:latin typeface="Arial"/>
                <a:ea typeface="Calibri"/>
                <a:cs typeface="Segoe UI"/>
              </a:rPr>
              <a:t> container. If you wanted to change the implementation of the repository, you could do so simply by changing the configuration of the </a:t>
            </a:r>
            <a:r>
              <a:rPr lang="en-US" sz="1000" dirty="0" err="1">
                <a:latin typeface="Arial"/>
                <a:ea typeface="Calibri"/>
                <a:cs typeface="Segoe UI"/>
              </a:rPr>
              <a:t>IoC</a:t>
            </a:r>
            <a:r>
              <a:rPr lang="en-US" sz="1000" dirty="0">
                <a:latin typeface="Arial"/>
                <a:ea typeface="Calibri"/>
                <a:cs typeface="Segoe UI"/>
              </a:rPr>
              <a:t> container. You need not alter any code in the controller.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Module06</a:t>
            </a:r>
            <a:endParaRPr lang="en-US" sz="2600"/>
          </a:p>
        </p:txBody>
      </p:sp>
      <p:sp>
        <p:nvSpPr>
          <p:cNvPr id="3" name="Subtitle 2"/>
          <p:cNvSpPr>
            <a:spLocks noGrp="1"/>
          </p:cNvSpPr>
          <p:nvPr>
            <p:ph type="subTitle" sz="quarter" idx="1"/>
          </p:nvPr>
        </p:nvSpPr>
        <p:spPr/>
        <p:txBody>
          <a:bodyPr/>
          <a:lstStyle/>
          <a:p>
            <a:r>
              <a:rPr lang="en-US" dirty="0" smtClean="0"/>
              <a:t>Testing and Debugging ASP.NET MVC 4 Web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9a7d693-c452-4c5d-875e-448b50fe1a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Constructors to Specify Repositories</a:t>
            </a:r>
            <a:endParaRPr lang="en-US"/>
          </a:p>
        </p:txBody>
      </p:sp>
      <p:sp>
        <p:nvSpPr>
          <p:cNvPr id="4" name="Rectangle 3"/>
          <p:cNvSpPr/>
          <p:nvPr/>
        </p:nvSpPr>
        <p:spPr>
          <a:xfrm>
            <a:off x="1371600" y="1143000"/>
            <a:ext cx="7086600"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context </a:t>
            </a:r>
            <a:r>
              <a:rPr lang="en-US" b="0" dirty="0">
                <a:latin typeface="Lucida Sans Unicode" pitchFamily="34" charset="0"/>
                <a:ea typeface="Times New Roman" panose="02020603050405020304" pitchFamily="18" charset="0"/>
                <a:cs typeface="Lucida Sans Unicode" pitchFamily="34" charset="0"/>
              </a:rPr>
              <a:t>= new </a:t>
            </a:r>
            <a:r>
              <a:rPr lang="en-US" b="0" dirty="0" err="1">
                <a:latin typeface="Lucida Sans Unicode" pitchFamily="34" charset="0"/>
                <a:ea typeface="Times New Roman" panose="02020603050405020304" pitchFamily="18" charset="0"/>
                <a:cs typeface="Lucida Sans Unicode" pitchFamily="34" charset="0"/>
              </a:rPr>
              <a:t>WebStoreContext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context </a:t>
            </a:r>
            <a:r>
              <a:rPr lang="en-US" b="0" dirty="0">
                <a:latin typeface="Lucida Sans Unicode" pitchFamily="34" charset="0"/>
                <a:ea typeface="Times New Roman" panose="02020603050405020304" pitchFamily="18" charset="0"/>
                <a:cs typeface="Lucida Sans Unicode" pitchFamily="34" charset="0"/>
              </a:rPr>
              <a:t>= Context;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//Add action methods here</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Run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new test project,</a:t>
            </a:r>
            <a:r>
              <a:rPr lang="en-US" b="1" dirty="0" smtClean="0"/>
              <a:t> </a:t>
            </a:r>
            <a:r>
              <a:rPr lang="en-US" dirty="0" err="1" smtClean="0"/>
              <a:t>OperasWebSiteTests</a:t>
            </a:r>
            <a:r>
              <a:rPr lang="en-US" dirty="0" smtClean="0"/>
              <a:t>, to an existing MVC web application solution</a:t>
            </a:r>
          </a:p>
          <a:p>
            <a:pPr marL="746125" lvl="1" indent="-457200">
              <a:buFont typeface="+mj-lt"/>
              <a:buAutoNum type="arabicPeriod"/>
            </a:pPr>
            <a:r>
              <a:rPr lang="en-US" dirty="0" smtClean="0"/>
              <a:t>Create code for a simple unit test</a:t>
            </a:r>
          </a:p>
          <a:p>
            <a:pPr marL="746125" lvl="1" indent="-457200">
              <a:buFont typeface="+mj-lt"/>
              <a:buAutoNum type="arabicPeriod"/>
            </a:pPr>
            <a:r>
              <a:rPr lang="en-US" dirty="0" smtClean="0"/>
              <a:t>Observe the results of a failed test</a:t>
            </a:r>
          </a:p>
          <a:p>
            <a:pPr marL="746125" lvl="1" indent="-457200">
              <a:buFont typeface="+mj-lt"/>
              <a:buAutoNum type="arabicPeriod"/>
            </a:pPr>
            <a:r>
              <a:rPr lang="en-US" dirty="0" smtClean="0"/>
              <a:t>Observe the results of a passed test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Mocking Frameworks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mocking framework automates the creation of mock objects during tests</a:t>
            </a:r>
          </a:p>
          <a:p>
            <a:pPr lvl="1"/>
            <a:r>
              <a:rPr lang="en-US" dirty="0" smtClean="0"/>
              <a:t>You can automate the creation of a single object</a:t>
            </a:r>
          </a:p>
          <a:p>
            <a:pPr lvl="1"/>
            <a:r>
              <a:rPr lang="en-US" dirty="0" smtClean="0"/>
              <a:t>You can automate the creation of multiple objects of the same type</a:t>
            </a:r>
          </a:p>
          <a:p>
            <a:pPr lvl="1"/>
            <a:r>
              <a:rPr lang="en-US" dirty="0" smtClean="0"/>
              <a:t>You can automate the creation of multiple objects that implement different interfaces</a:t>
            </a:r>
          </a:p>
          <a:p>
            <a:pPr lvl="1">
              <a:buNone/>
            </a:pPr>
            <a:endParaRPr lang="en-US" dirty="0" smtClean="0"/>
          </a:p>
          <a:p>
            <a:r>
              <a:rPr lang="en-US" dirty="0" smtClean="0"/>
              <a:t>The mocking framework saves time when writing unit tests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an Exception Handling Strategy</a:t>
            </a:r>
            <a:endParaRPr lang="en-US"/>
          </a:p>
        </p:txBody>
      </p:sp>
      <p:sp>
        <p:nvSpPr>
          <p:cNvPr id="3" name="Text Placeholder 2"/>
          <p:cNvSpPr>
            <a:spLocks noGrp="1"/>
          </p:cNvSpPr>
          <p:nvPr>
            <p:ph type="body" idx="1"/>
          </p:nvPr>
        </p:nvSpPr>
        <p:spPr/>
        <p:txBody>
          <a:bodyPr/>
          <a:lstStyle/>
          <a:p>
            <a:r>
              <a:rPr lang="en-US" smtClean="0"/>
              <a:t>Raising and Catching Exceptions
Configuring Exception Handling
Using Visual Studio IntelliTrace in MVC
Logging Exceptions
Health Monitoring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Raising and Catching Exceptions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most common method to catch an exception is to use the </a:t>
            </a:r>
            <a:r>
              <a:rPr lang="en-US" b="1" dirty="0" smtClean="0"/>
              <a:t>try/catch</a:t>
            </a:r>
            <a:r>
              <a:rPr lang="en-US" dirty="0" smtClean="0"/>
              <a:t> block</a:t>
            </a:r>
          </a:p>
          <a:p>
            <a:r>
              <a:rPr lang="en-US" dirty="0" smtClean="0"/>
              <a:t>You can also override the </a:t>
            </a:r>
            <a:r>
              <a:rPr lang="en-US" dirty="0" err="1" smtClean="0"/>
              <a:t>OnException</a:t>
            </a:r>
            <a:r>
              <a:rPr lang="en-US" dirty="0" smtClean="0"/>
              <a:t> method</a:t>
            </a:r>
          </a:p>
          <a:p>
            <a:r>
              <a:rPr lang="en-US" dirty="0" smtClean="0"/>
              <a:t>You can also catch exceptions by using the </a:t>
            </a:r>
            <a:r>
              <a:rPr lang="en-US" b="1" dirty="0" smtClean="0"/>
              <a:t>[</a:t>
            </a:r>
            <a:r>
              <a:rPr lang="en-US" b="1" dirty="0" err="1" smtClean="0"/>
              <a:t>HandleError</a:t>
            </a:r>
            <a:r>
              <a:rPr lang="en-US" b="1" dirty="0" smtClean="0"/>
              <a:t>] </a:t>
            </a:r>
            <a:r>
              <a:rPr lang="en-US" dirty="0" smtClean="0"/>
              <a:t>annotation</a:t>
            </a:r>
            <a:endParaRPr lang="en-US" dirty="0"/>
          </a:p>
        </p:txBody>
      </p:sp>
      <p:sp>
        <p:nvSpPr>
          <p:cNvPr id="5" name="Rectangle 4"/>
          <p:cNvSpPr/>
          <p:nvPr/>
        </p:nvSpPr>
        <p:spPr>
          <a:xfrm>
            <a:off x="1763225" y="3433488"/>
            <a:ext cx="6483238" cy="327153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HandleError</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ExceptionType</a:t>
            </a:r>
            <a:r>
              <a:rPr lang="en-US" b="0" dirty="0" smtClean="0">
                <a:latin typeface="Lucida Sans Unicode" pitchFamily="34" charset="0"/>
                <a:ea typeface="Times New Roman" panose="02020603050405020304" pitchFamily="18" charset="0"/>
                <a:cs typeface="Lucida Sans Unicode" pitchFamily="34" charset="0"/>
              </a:rPr>
              <a:t>=</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typeof</a:t>
            </a:r>
            <a:r>
              <a:rPr lang="en-US" b="0" dirty="0" smtClean="0">
                <a:latin typeface="Lucida Sans Unicode" pitchFamily="34" charset="0"/>
                <a:ea typeface="Times New Roman" panose="02020603050405020304" pitchFamily="18" charset="0"/>
                <a:cs typeface="Lucida Sans Unicode" pitchFamily="34" charset="0"/>
              </a:rPr>
              <a:t>(</a:t>
            </a:r>
            <a:r>
              <a:rPr lang="en-US" b="0" dirty="0" err="1" smtClean="0">
                <a:latin typeface="Lucida Sans Unicode" pitchFamily="34" charset="0"/>
                <a:ea typeface="Times New Roman" panose="02020603050405020304" pitchFamily="18" charset="0"/>
                <a:cs typeface="Lucida Sans Unicode" pitchFamily="34" charset="0"/>
              </a:rPr>
              <a:t>NotImplementedException</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View</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NotImplemented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HandleError</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Index()</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//Place action code here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Exception Handling</a:t>
            </a:r>
            <a:endParaRPr lang="en-US"/>
          </a:p>
        </p:txBody>
      </p:sp>
      <p:sp>
        <p:nvSpPr>
          <p:cNvPr id="4" name="Content Placeholder 2"/>
          <p:cNvSpPr>
            <a:spLocks noGrp="1"/>
          </p:cNvSpPr>
          <p:nvPr/>
        </p:nvSpPr>
        <p:spPr bwMode="auto">
          <a:xfrm>
            <a:off x="458788" y="1021215"/>
            <a:ext cx="8119156" cy="2166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configure custom error messages by:</a:t>
            </a:r>
          </a:p>
          <a:p>
            <a:endParaRPr lang="en-US" dirty="0" smtClean="0"/>
          </a:p>
          <a:p>
            <a:pPr lvl="1"/>
            <a:r>
              <a:rPr lang="en-US" dirty="0" smtClean="0"/>
              <a:t>Configuring custom errors in </a:t>
            </a:r>
            <a:r>
              <a:rPr lang="en-US" dirty="0" err="1" smtClean="0"/>
              <a:t>Web.config</a:t>
            </a:r>
            <a:endParaRPr lang="en-US" dirty="0" smtClean="0"/>
          </a:p>
          <a:p>
            <a:pPr>
              <a:buNone/>
            </a:pPr>
            <a:endParaRPr lang="en-US" dirty="0" smtClean="0"/>
          </a:p>
          <a:p>
            <a:pPr lvl="1"/>
            <a:r>
              <a:rPr lang="en-US" dirty="0" smtClean="0"/>
              <a:t>Using the &lt;customError&gt; element to specify a custom view for unhandled errors</a:t>
            </a:r>
          </a:p>
          <a:p>
            <a:endParaRPr lang="en-US" dirty="0" smtClean="0"/>
          </a:p>
          <a:p>
            <a:pPr lvl="1"/>
            <a:r>
              <a:rPr lang="en-US" dirty="0" smtClean="0"/>
              <a:t>Using the &lt;error&gt; element to handle HTTP error codes</a:t>
            </a:r>
            <a:endParaRPr lang="en-US" dirty="0"/>
          </a:p>
        </p:txBody>
      </p:sp>
      <p:sp>
        <p:nvSpPr>
          <p:cNvPr id="5" name="Rectangle 4"/>
          <p:cNvSpPr/>
          <p:nvPr/>
        </p:nvSpPr>
        <p:spPr>
          <a:xfrm>
            <a:off x="1562100" y="4820350"/>
            <a:ext cx="65786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t>
            </a:r>
            <a:r>
              <a:rPr lang="en-US" b="0" dirty="0" err="1">
                <a:latin typeface="Lucida Sans Unicode" pitchFamily="34" charset="0"/>
                <a:ea typeface="Times New Roman" panose="02020603050405020304" pitchFamily="18" charset="0"/>
                <a:cs typeface="Lucida Sans Unicode" pitchFamily="34" charset="0"/>
              </a:rPr>
              <a:t>customErrors</a:t>
            </a:r>
            <a:r>
              <a:rPr lang="en-US" b="0" dirty="0">
                <a:latin typeface="Lucida Sans Unicode" pitchFamily="34" charset="0"/>
                <a:ea typeface="Times New Roman" panose="02020603050405020304" pitchFamily="18" charset="0"/>
                <a:cs typeface="Lucida Sans Unicode" pitchFamily="34" charset="0"/>
              </a:rPr>
              <a:t> mode="On" </a:t>
            </a:r>
            <a:r>
              <a:rPr lang="en-US" b="0" dirty="0" err="1">
                <a:latin typeface="Lucida Sans Unicode" pitchFamily="34" charset="0"/>
                <a:ea typeface="Times New Roman" panose="02020603050405020304" pitchFamily="18" charset="0"/>
                <a:cs typeface="Lucida Sans Unicode" pitchFamily="34" charset="0"/>
              </a:rPr>
              <a:t>defaultRedirect</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CustomError</a:t>
            </a:r>
            <a:r>
              <a:rPr lang="en-US" b="0" dirty="0">
                <a:latin typeface="Lucida Sans Unicode" pitchFamily="34" charset="0"/>
                <a:ea typeface="Times New Roman" panose="02020603050405020304" pitchFamily="18" charset="0"/>
                <a:cs typeface="Lucida Sans Unicode" pitchFamily="34" charset="0"/>
              </a:rPr>
              <a:t>" /&gt;</a:t>
            </a:r>
            <a:endParaRPr lang="en-GB" b="0" dirty="0">
              <a:latin typeface="Lucida Sans Unicode" pitchFamily="34" charset="0"/>
              <a:cs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c06955c-d73d-409e-9a4e-01d946b92c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Visual Studio IntelliTrace in MVC</a:t>
            </a:r>
            <a:endParaRPr lang="en-US"/>
          </a:p>
        </p:txBody>
      </p:sp>
      <p:sp>
        <p:nvSpPr>
          <p:cNvPr id="4" name="Content Placeholder 2"/>
          <p:cNvSpPr>
            <a:spLocks noGrp="1"/>
          </p:cNvSpPr>
          <p:nvPr/>
        </p:nvSpPr>
        <p:spPr bwMode="auto">
          <a:xfrm>
            <a:off x="458788" y="1021215"/>
            <a:ext cx="463930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IN" dirty="0" smtClean="0"/>
              <a:t>You can use IntelliTrace to:</a:t>
            </a:r>
          </a:p>
          <a:p>
            <a:endParaRPr lang="en-IN" dirty="0" smtClean="0"/>
          </a:p>
          <a:p>
            <a:pPr lvl="1"/>
            <a:r>
              <a:rPr lang="en-IN" dirty="0" smtClean="0"/>
              <a:t>Improve the debugging workflow by recording a timeline of code execution</a:t>
            </a:r>
          </a:p>
          <a:p>
            <a:pPr lvl="1"/>
            <a:endParaRPr lang="en-IN" dirty="0" smtClean="0"/>
          </a:p>
          <a:p>
            <a:pPr lvl="1"/>
            <a:r>
              <a:rPr lang="en-IN" dirty="0" smtClean="0"/>
              <a:t>Review events that happened </a:t>
            </a:r>
            <a:r>
              <a:rPr lang="en-IN" i="1" dirty="0" smtClean="0"/>
              <a:t>before</a:t>
            </a:r>
            <a:r>
              <a:rPr lang="en-IN" dirty="0" smtClean="0"/>
              <a:t> the current execution point</a:t>
            </a:r>
          </a:p>
          <a:p>
            <a:pPr>
              <a:buNone/>
            </a:pPr>
            <a:endParaRPr lang="en-IN" dirty="0" smtClean="0"/>
          </a:p>
          <a:p>
            <a:pPr lvl="1"/>
            <a:r>
              <a:rPr lang="en-US" dirty="0" smtClean="0"/>
              <a:t>Save events in an IntelliTrace file when you enter debug mode</a:t>
            </a:r>
            <a:endParaRPr lang="en-US" dirty="0"/>
          </a:p>
        </p:txBody>
      </p:sp>
      <p:pic>
        <p:nvPicPr>
          <p:cNvPr id="5" name="Picture 4"/>
          <p:cNvPicPr>
            <a:picLocks noChangeAspect="1"/>
          </p:cNvPicPr>
          <p:nvPr/>
        </p:nvPicPr>
        <p:blipFill>
          <a:blip r:embed="rId3" cstate="print"/>
          <a:stretch>
            <a:fillRect/>
          </a:stretch>
        </p:blipFill>
        <p:spPr>
          <a:xfrm>
            <a:off x="5335892" y="1208892"/>
            <a:ext cx="3457575" cy="5467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Unit Testing MVC Components
Implementing an Exception Handling Strategy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Exceptions</a:t>
            </a:r>
            <a:endParaRPr lang="en-US"/>
          </a:p>
        </p:txBody>
      </p:sp>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xmlns:lc="http://schemas.openxmlformats.org/drawingml/2006/lockedCanvas" val="0"/>
              </a:ext>
            </a:extLst>
          </a:blip>
          <a:stretch>
            <a:fillRect/>
          </a:stretch>
        </p:blipFill>
        <p:spPr>
          <a:xfrm>
            <a:off x="1397587" y="1202512"/>
            <a:ext cx="1191728" cy="1228243"/>
          </a:xfrm>
          <a:prstGeom prst="rect">
            <a:avLst/>
          </a:prstGeom>
        </p:spPr>
      </p:pic>
      <p:pic>
        <p:nvPicPr>
          <p:cNvPr id="7" name="Content Placeholder 1"/>
          <p:cNvPicPr>
            <a:picLocks noGrp="1" noChangeAspect="1"/>
          </p:cNvPicPr>
          <p:nvPr/>
        </p:nvPicPr>
        <p:blipFill>
          <a:blip r:embed="rId5" cstate="print">
            <a:extLst>
              <a:ext uri="{28A0092B-C50C-407E-A947-70E740481C1C}">
                <a14:useLocalDpi xmlns:a14="http://schemas.microsoft.com/office/drawing/2010/main" xmlns="" xmlns:lc="http://schemas.openxmlformats.org/drawingml/2006/lockedCanvas" val="0"/>
              </a:ext>
            </a:extLst>
          </a:blip>
          <a:stretch>
            <a:fillRect/>
          </a:stretch>
        </p:blipFill>
        <p:spPr bwMode="auto">
          <a:xfrm>
            <a:off x="5701127" y="3679734"/>
            <a:ext cx="1426346" cy="938706"/>
          </a:xfrm>
          <a:prstGeom prst="rect">
            <a:avLst/>
          </a:prstGeom>
          <a:noFill/>
          <a:ln w="9525">
            <a:noFill/>
            <a:miter lim="800000"/>
            <a:headEnd/>
            <a:tailEnd/>
          </a:ln>
        </p:spPr>
      </p:pic>
      <p:pic>
        <p:nvPicPr>
          <p:cNvPr id="8" name="Picture 7"/>
          <p:cNvPicPr>
            <a:picLocks noChangeAspect="1"/>
          </p:cNvPicPr>
          <p:nvPr/>
        </p:nvPicPr>
        <p:blipFill>
          <a:blip r:embed="rId6" cstate="print">
            <a:extLst>
              <a:ext uri="{28A0092B-C50C-407E-A947-70E740481C1C}">
                <a14:useLocalDpi xmlns:a14="http://schemas.microsoft.com/office/drawing/2010/main" xmlns="" xmlns:lc="http://schemas.openxmlformats.org/drawingml/2006/lockedCanvas"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xmlns="" xmlns:lc="http://schemas.openxmlformats.org/drawingml/2006/lockedCanvas"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xmlns="" xmlns:lc="http://schemas.openxmlformats.org/drawingml/2006/lockedCanvas"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Live Web </a:t>
            </a:r>
          </a:p>
          <a:p>
            <a:pPr algn="ctr"/>
            <a:r>
              <a:rPr lang="en-GB" b="0" dirty="0" smtClean="0">
                <a:latin typeface="Segoe UI" pitchFamily="34" charset="0"/>
                <a:ea typeface="Segoe UI" pitchFamily="34" charset="0"/>
                <a:cs typeface="Segoe UI" pitchFamily="34" charset="0"/>
              </a:rPr>
              <a:t>Application</a:t>
            </a:r>
            <a:endParaRPr lang="en-GB" b="0" dirty="0">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Error</a:t>
            </a:r>
            <a:endParaRPr lang="en-GB" b="0" dirty="0">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Database</a:t>
            </a:r>
            <a:endParaRPr lang="en-GB" b="0" dirty="0">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Administrator</a:t>
            </a:r>
            <a:endParaRPr lang="en-GB" b="0" dirty="0">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xmlns:lc="http://schemas.openxmlformats.org/drawingml/2006/lockedCanvas"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User</a:t>
            </a:r>
            <a:endParaRPr lang="en-GB" b="0" dirty="0">
              <a:latin typeface="Segoe UI" pitchFamily="34" charset="0"/>
              <a:ea typeface="Segoe UI" pitchFamily="34" charset="0"/>
              <a:cs typeface="Segoe UI" pitchFamily="34" charset="0"/>
            </a:endParaRPr>
          </a:p>
        </p:txBody>
      </p:sp>
      <p:sp>
        <p:nvSpPr>
          <p:cNvPr id="18" name="Rectangle 17"/>
          <p:cNvSpPr/>
          <p:nvPr/>
        </p:nvSpPr>
        <p:spPr>
          <a:xfrm>
            <a:off x="555172" y="5147492"/>
            <a:ext cx="7837713"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endParaRPr lang="en-US" b="0" dirty="0">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xmlns="" xmlns:lc="http://schemas.openxmlformats.org/drawingml/2006/lockedCanvas" val="0"/>
              </a:ext>
            </a:extLst>
          </a:blip>
          <a:stretch>
            <a:fillRect/>
          </a:stretch>
        </p:blipFill>
        <p:spPr>
          <a:xfrm rot="1785938">
            <a:off x="4444144" y="2104513"/>
            <a:ext cx="918669" cy="92665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d573b7b-8d7a-47ee-b1b1-bb92cff535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Health Monitoring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use the following health monitoring features to monitor your web application:</a:t>
            </a:r>
          </a:p>
          <a:p>
            <a:pPr lvl="1"/>
            <a:r>
              <a:rPr lang="en-US" dirty="0" smtClean="0"/>
              <a:t>Event Categories help you customize the category of events that health monitoring records</a:t>
            </a:r>
          </a:p>
          <a:p>
            <a:pPr lvl="1"/>
            <a:r>
              <a:rPr lang="en-US" dirty="0" smtClean="0"/>
              <a:t>Health Providers customize the location where health monitoring stores event details</a:t>
            </a:r>
          </a:p>
          <a:p>
            <a:pPr lvl="1"/>
            <a:endParaRPr lang="en-US" dirty="0" smtClean="0"/>
          </a:p>
          <a:p>
            <a:r>
              <a:rPr lang="en-US" dirty="0" smtClean="0"/>
              <a:t>To configure health monitoring, you can use the </a:t>
            </a:r>
            <a:r>
              <a:rPr lang="en-US" b="1" dirty="0" smtClean="0"/>
              <a:t>&lt;healthMonitoring&gt; </a:t>
            </a:r>
            <a:r>
              <a:rPr lang="en-US" dirty="0" smtClean="0"/>
              <a:t>element in </a:t>
            </a:r>
            <a:r>
              <a:rPr lang="en-US" dirty="0" err="1" smtClean="0"/>
              <a:t>Web.config</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Testing and Debugging ASP.NET MVC 4 Web Applications</a:t>
            </a:r>
            <a:endParaRPr lang="en-US"/>
          </a:p>
        </p:txBody>
      </p:sp>
      <p:sp>
        <p:nvSpPr>
          <p:cNvPr id="3" name="Text Placeholder 2"/>
          <p:cNvSpPr>
            <a:spLocks noGrp="1"/>
          </p:cNvSpPr>
          <p:nvPr>
            <p:ph type="body" idx="1"/>
          </p:nvPr>
        </p:nvSpPr>
        <p:spPr/>
        <p:txBody>
          <a:bodyPr/>
          <a:lstStyle/>
          <a:p>
            <a:r>
              <a:rPr lang="en-US" smtClean="0"/>
              <a:t>Exercise 1: Performing Unit Tests
Exercise 2: Optional—Configuring Exception Handling</a:t>
            </a:r>
            <a:endParaRPr lang="en-US"/>
          </a:p>
        </p:txBody>
      </p:sp>
      <p:sp>
        <p:nvSpPr>
          <p:cNvPr id="4" name="TextBox 3"/>
          <p:cNvSpPr txBox="1"/>
          <p:nvPr/>
        </p:nvSpPr>
        <p:spPr>
          <a:xfrm>
            <a:off x="458787" y="25146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113544"/>
            <a:ext cx="8119156" cy="2677656"/>
          </a:xfrm>
          <a:prstGeom prst="rect">
            <a:avLst/>
          </a:prstGeom>
          <a:noFill/>
        </p:spPr>
        <p:txBody>
          <a:bodyPr vert="horz" rtlCol="0">
            <a:spAutoFit/>
          </a:bodyPr>
          <a:lstStyle/>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	</a:t>
            </a:r>
          </a:p>
          <a:p>
            <a:endParaRPr lang="en-US" sz="2800" baseline="0" dirty="0" smtClean="0">
              <a:latin typeface="Segoe UI"/>
            </a:endParaRPr>
          </a:p>
          <a:p>
            <a:r>
              <a:rPr lang="en-US" sz="2800" b="1"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14157"/>
          </a:xfrm>
          <a:prstGeom prst="rect">
            <a:avLst/>
          </a:prstGeom>
          <a:noFill/>
        </p:spPr>
        <p:txBody>
          <a:bodyPr vert="horz" wrap="square" rtlCol="0">
            <a:spAutoFit/>
          </a:bodyPr>
          <a:lstStyle/>
          <a:p>
            <a:pPr>
              <a:lnSpc>
                <a:spcPct val="115000"/>
              </a:lnSpc>
              <a:spcAft>
                <a:spcPts val="1000"/>
              </a:spcAft>
            </a:pPr>
            <a:r>
              <a:rPr lang="en-US" sz="2600" dirty="0" smtClean="0">
                <a:latin typeface="Segoe UI"/>
                <a:ea typeface="Times New Roman"/>
                <a:cs typeface="Times New Roman"/>
              </a:rPr>
              <a:t>The Photo Sharing application is in the early stages of development. However, frequent errors are hindering the productivity of the development team. The senior developer advises that you intercept exceptions and other flaws as early as possible. You have been asked to perform unit tests of the </a:t>
            </a:r>
            <a:r>
              <a:rPr lang="en-US" sz="2600" dirty="0" err="1" smtClean="0">
                <a:latin typeface="Segoe UI"/>
                <a:ea typeface="Times New Roman"/>
                <a:cs typeface="Times New Roman"/>
              </a:rPr>
              <a:t>PhotoController</a:t>
            </a:r>
            <a:r>
              <a:rPr lang="en-US" sz="2600" dirty="0" smtClean="0">
                <a:latin typeface="Segoe UI"/>
                <a:ea typeface="Times New Roman"/>
                <a:cs typeface="Times New Roman"/>
              </a:rPr>
              <a:t> to ensure that all scenarios work as expected and to avoid problems later in the web application development life cycle. You have also been asked to ensure that when critical errors occur, developers can obtain helpful technical information.  </a:t>
            </a:r>
            <a:endParaRPr lang="en-US" sz="2600" dirty="0">
              <a:latin typeface="Segoe UI"/>
              <a:ea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When you ran the tests for the first time in Exercise 1, why did Test_Index_Return_View pass, while Test_GetImage_Return_Type and Test_PhotoGallery_Model_Type failed?
In Exercise 1, why did all the tests pass during the second run?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Unit Testing MVC Components</a:t>
            </a:r>
            <a:endParaRPr lang="en-US"/>
          </a:p>
        </p:txBody>
      </p:sp>
      <p:sp>
        <p:nvSpPr>
          <p:cNvPr id="3" name="Text Placeholder 2"/>
          <p:cNvSpPr>
            <a:spLocks noGrp="1"/>
          </p:cNvSpPr>
          <p:nvPr>
            <p:ph type="body" idx="1"/>
          </p:nvPr>
        </p:nvSpPr>
        <p:spPr/>
        <p:txBody>
          <a:bodyPr/>
          <a:lstStyle/>
          <a:p>
            <a:r>
              <a:rPr lang="en-US" smtClean="0"/>
              <a:t>Why Perform Unit Tests?
Principles of Test Driven Development
Writing Loosely Coupled MVC Components
Writing Unit Tests for MVC Components
Specifying the Correct Context
Demonstration: How to Run Unit Tests
Using Mocking Frameworks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Perform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Types of Tests:</a:t>
            </a:r>
          </a:p>
          <a:p>
            <a:pPr lvl="1"/>
            <a:r>
              <a:rPr lang="en-US" sz="1900" dirty="0" smtClean="0"/>
              <a:t>Unit Tests</a:t>
            </a:r>
          </a:p>
          <a:p>
            <a:pPr lvl="1"/>
            <a:r>
              <a:rPr lang="en-US" sz="1900" dirty="0" smtClean="0"/>
              <a:t>Integration Tests</a:t>
            </a:r>
          </a:p>
          <a:p>
            <a:pPr lvl="1"/>
            <a:r>
              <a:rPr lang="en-US" sz="1900" dirty="0" smtClean="0"/>
              <a:t>Acceptance Tests</a:t>
            </a:r>
            <a:endParaRPr lang="en-US" sz="2300" dirty="0" smtClean="0"/>
          </a:p>
          <a:p>
            <a:r>
              <a:rPr lang="en-US" sz="2300" dirty="0" smtClean="0"/>
              <a:t>Unit tests verify that small units of functionality work as designed</a:t>
            </a:r>
          </a:p>
          <a:p>
            <a:pPr lvl="1"/>
            <a:r>
              <a:rPr lang="en-US" sz="1900" dirty="0" smtClean="0"/>
              <a:t>Arrange: This phase of a unit test arranges data to run the test on</a:t>
            </a:r>
          </a:p>
          <a:p>
            <a:pPr lvl="1"/>
            <a:r>
              <a:rPr lang="en-US" sz="1900" dirty="0" smtClean="0"/>
              <a:t>Act: This phase of the unit test calls the methods you want to test</a:t>
            </a:r>
          </a:p>
          <a:p>
            <a:pPr lvl="1"/>
            <a:r>
              <a:rPr lang="en-US" sz="1900" dirty="0" smtClean="0"/>
              <a:t>Assert: This phase of the unit test checks that the results are as expected</a:t>
            </a:r>
          </a:p>
          <a:p>
            <a:r>
              <a:rPr lang="en-US" sz="2300" dirty="0" smtClean="0"/>
              <a:t>Any unit test that fails is highlighted in Visual Studio whenever you run the test or debug the application</a:t>
            </a:r>
          </a:p>
          <a:p>
            <a:r>
              <a:rPr lang="en-US" sz="2300" dirty="0" smtClean="0"/>
              <a:t>Once defined, unit tests run throughout development and highlight any changes that cause them to fail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Principles of Test Driven Development</a:t>
            </a:r>
            <a:endParaRPr lang="en-US"/>
          </a:p>
        </p:txBody>
      </p:sp>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Write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Understand the problem</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Specify the desired behavior</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fails</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Pass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Write application code</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Refactor</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Loosely Coupled MVC Components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Loose coupling means that each component in a system requires few or no internal details of the other components in the system</a:t>
            </a:r>
          </a:p>
          <a:p>
            <a:endParaRPr lang="en-US" sz="2300" dirty="0" smtClean="0"/>
          </a:p>
          <a:p>
            <a:r>
              <a:rPr lang="en-US" sz="2300" dirty="0" smtClean="0"/>
              <a:t>A loosely-coupled application is easy to test because it is easier to replace a fully functional instance of a class with a simplified instance that is specifically designed for the test</a:t>
            </a:r>
          </a:p>
          <a:p>
            <a:endParaRPr lang="en-US" sz="2300" dirty="0" smtClean="0"/>
          </a:p>
          <a:p>
            <a:r>
              <a:rPr lang="en-US" sz="2300" dirty="0" smtClean="0"/>
              <a:t>Loose coupling makes it easier to replace simple components with more sophisticated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Unit Tests for MVC Components</a:t>
            </a:r>
            <a:endParaRPr lang="en-US"/>
          </a:p>
        </p:txBody>
      </p:sp>
      <p:sp>
        <p:nvSpPr>
          <p:cNvPr id="4" name="Content Placeholder 2"/>
          <p:cNvSpPr>
            <a:spLocks noGrp="1"/>
          </p:cNvSpPr>
          <p:nvPr/>
        </p:nvSpPr>
        <p:spPr bwMode="auto">
          <a:xfrm>
            <a:off x="458788" y="1021215"/>
            <a:ext cx="8119156" cy="5303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test an MVC web application project by adding a new project to the solution</a:t>
            </a:r>
          </a:p>
          <a:p>
            <a:r>
              <a:rPr lang="en-US" sz="2600" dirty="0" smtClean="0"/>
              <a:t> </a:t>
            </a:r>
            <a:r>
              <a:rPr lang="en-IN" sz="2600" dirty="0" smtClean="0"/>
              <a:t>Model classes can be tested by instantiating them in-memory, arranging their property values, acting on them by calling a method, and asserting that the result was as expected</a:t>
            </a:r>
          </a:p>
          <a:p>
            <a:r>
              <a:rPr lang="en-US" sz="2600" dirty="0" smtClean="0"/>
              <a:t>You can test a controller by:</a:t>
            </a:r>
          </a:p>
          <a:p>
            <a:pPr lvl="1"/>
            <a:r>
              <a:rPr lang="en-US" dirty="0" smtClean="0"/>
              <a:t>Creating a repository interface</a:t>
            </a:r>
          </a:p>
          <a:p>
            <a:pPr lvl="1"/>
            <a:r>
              <a:rPr lang="en-US" dirty="0" smtClean="0"/>
              <a:t>Implementing and using a repository in the application</a:t>
            </a:r>
          </a:p>
          <a:p>
            <a:pPr lvl="1"/>
            <a:r>
              <a:rPr lang="en-US" dirty="0" smtClean="0"/>
              <a:t>Implementing a test double repository</a:t>
            </a:r>
          </a:p>
          <a:p>
            <a:pPr lvl="1"/>
            <a:r>
              <a:rPr lang="en-US" dirty="0" smtClean="0"/>
              <a:t>Using a test double to test a controller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 Test Double in a Unit Test</a:t>
            </a:r>
            <a:endParaRPr lang="en-US"/>
          </a:p>
        </p:txBody>
      </p:sp>
      <p:sp>
        <p:nvSpPr>
          <p:cNvPr id="4" name="Rectangle 3"/>
          <p:cNvSpPr/>
          <p:nvPr/>
        </p:nvSpPr>
        <p:spPr>
          <a:xfrm>
            <a:off x="767556" y="990600"/>
            <a:ext cx="7843044" cy="57723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TestMethod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void </a:t>
            </a:r>
            <a:r>
              <a:rPr lang="en-US" b="0" dirty="0" err="1">
                <a:latin typeface="Lucida Sans Unicode" pitchFamily="34" charset="0"/>
                <a:ea typeface="Times New Roman" panose="02020603050405020304" pitchFamily="18" charset="0"/>
                <a:cs typeface="Lucida Sans Unicode" pitchFamily="34" charset="0"/>
              </a:rPr>
              <a:t>Test_Index_Model_Type</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context = new </a:t>
            </a:r>
            <a:r>
              <a:rPr lang="en-US" b="0" dirty="0" err="1">
                <a:latin typeface="Lucida Sans Unicode" pitchFamily="34" charset="0"/>
                <a:ea typeface="Times New Roman" panose="02020603050405020304" pitchFamily="18" charset="0"/>
                <a:cs typeface="Lucida Sans Unicode" pitchFamily="34" charset="0"/>
              </a:rPr>
              <a:t>FakeWebStoreContext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context.Products</a:t>
            </a:r>
            <a:r>
              <a:rPr lang="en-US" b="0" dirty="0">
                <a:latin typeface="Lucida Sans Unicode" pitchFamily="34" charset="0"/>
                <a:ea typeface="Times New Roman" panose="02020603050405020304" pitchFamily="18" charset="0"/>
                <a:cs typeface="Lucida Sans Unicode" pitchFamily="34" charset="0"/>
              </a:rPr>
              <a:t> = new[]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new Product(),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new Product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AsQueryable</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controller = new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(context);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result = </a:t>
            </a:r>
            <a:r>
              <a:rPr lang="en-US" b="0" dirty="0" err="1">
                <a:latin typeface="Lucida Sans Unicode" pitchFamily="34" charset="0"/>
                <a:ea typeface="Times New Roman" panose="02020603050405020304" pitchFamily="18" charset="0"/>
                <a:cs typeface="Lucida Sans Unicode" pitchFamily="34" charset="0"/>
              </a:rPr>
              <a:t>controller.Index</a:t>
            </a:r>
            <a:r>
              <a:rPr lang="en-US" b="0" dirty="0">
                <a:latin typeface="Lucida Sans Unicode" pitchFamily="34" charset="0"/>
                <a:ea typeface="Times New Roman" panose="02020603050405020304" pitchFamily="18" charset="0"/>
                <a:cs typeface="Lucida Sans Unicode" pitchFamily="34" charset="0"/>
              </a:rPr>
              <a:t>() as </a:t>
            </a:r>
            <a:r>
              <a:rPr lang="en-US" b="0" dirty="0" err="1">
                <a:latin typeface="Lucida Sans Unicode" pitchFamily="34" charset="0"/>
                <a:ea typeface="Times New Roman" panose="02020603050405020304" pitchFamily="18" charset="0"/>
                <a:cs typeface="Lucida Sans Unicode" pitchFamily="34" charset="0"/>
              </a:rPr>
              <a:t>ViewResult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Assert.AreEqual</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typeof</a:t>
            </a:r>
            <a:r>
              <a:rPr lang="en-US" b="0" dirty="0">
                <a:latin typeface="Lucida Sans Unicode" pitchFamily="34" charset="0"/>
                <a:ea typeface="Times New Roman" panose="02020603050405020304" pitchFamily="18" charset="0"/>
                <a:cs typeface="Lucida Sans Unicode" pitchFamily="34" charset="0"/>
              </a:rPr>
              <a:t>(List&lt;Product&gt;),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result.Model.GetType</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a6c7c44-91cf-4031-b37f-22717628e4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the Correct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set the correct context while testing:</a:t>
            </a:r>
          </a:p>
          <a:p>
            <a:pPr>
              <a:buNone/>
            </a:pPr>
            <a:endParaRPr lang="en-US" dirty="0" smtClean="0"/>
          </a:p>
          <a:p>
            <a:r>
              <a:rPr lang="en-US" sz="2500" dirty="0" smtClean="0"/>
              <a:t>Use a test double context in unit tests</a:t>
            </a:r>
          </a:p>
          <a:p>
            <a:r>
              <a:rPr lang="en-US" sz="2500" dirty="0" smtClean="0"/>
              <a:t>Use an Entity Framework context at other times</a:t>
            </a:r>
          </a:p>
          <a:p>
            <a:r>
              <a:rPr lang="en-US" sz="2500" dirty="0" smtClean="0"/>
              <a:t>Use constructors to specify the context</a:t>
            </a:r>
          </a:p>
          <a:p>
            <a:r>
              <a:rPr lang="en-US" sz="2500" dirty="0" smtClean="0"/>
              <a:t>Use IoC containers to specify the context</a:t>
            </a:r>
            <a:endParaRPr lang="en-US" sz="25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1038</TotalTime>
  <Words>4245</Words>
  <Application>Microsoft Office PowerPoint</Application>
  <PresentationFormat>On-screen Show (4:3)</PresentationFormat>
  <Paragraphs>372</Paragraphs>
  <Slides>27</Slides>
  <Notes>27</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Segoe Light</vt:lpstr>
      <vt:lpstr>Segoe UI</vt:lpstr>
      <vt:lpstr>Wingdings</vt:lpstr>
      <vt:lpstr>Lucida Sans Unicode</vt:lpstr>
      <vt:lpstr>Times New Roman</vt:lpstr>
      <vt:lpstr>Verdana</vt:lpstr>
      <vt:lpstr>Calibri</vt:lpstr>
      <vt:lpstr>Symbol</vt:lpstr>
      <vt:lpstr>Courier New</vt:lpstr>
      <vt:lpstr>Segoe UI Light</vt:lpstr>
      <vt:lpstr>Presentation1</vt:lpstr>
      <vt:lpstr>Module06</vt:lpstr>
      <vt:lpstr>Module Overview</vt:lpstr>
      <vt:lpstr>Lesson 1: Unit Testing MVC Components</vt:lpstr>
      <vt:lpstr>Why Perform Unit Tests?</vt:lpstr>
      <vt:lpstr>Principles of Test Driven Development</vt:lpstr>
      <vt:lpstr>Writing Loosely Coupled MVC Components</vt:lpstr>
      <vt:lpstr>Writing Unit Tests for MVC Components</vt:lpstr>
      <vt:lpstr>Using a Test Double in a Unit Test</vt:lpstr>
      <vt:lpstr>Specifying the Correct Context</vt:lpstr>
      <vt:lpstr>Using Constructors to Specify Repositories</vt:lpstr>
      <vt:lpstr>Demonstration: How to Run Unit Tests</vt:lpstr>
      <vt:lpstr>Slide 12</vt:lpstr>
      <vt:lpstr>Slide 13</vt:lpstr>
      <vt:lpstr>Slide 14</vt:lpstr>
      <vt:lpstr>Using Mocking Frameworks</vt:lpstr>
      <vt:lpstr>Lesson 2: Implementing an Exception Handling Strategy</vt:lpstr>
      <vt:lpstr>Raising and Catching Exceptions</vt:lpstr>
      <vt:lpstr>Configuring Exception Handling</vt:lpstr>
      <vt:lpstr>Using Visual Studio IntelliTrace in MVC</vt:lpstr>
      <vt:lpstr>Logging Exceptions</vt:lpstr>
      <vt:lpstr>Health Monitoring</vt:lpstr>
      <vt:lpstr>Lab: Testing and Debugging ASP.NET MVC 4 Web Applications</vt:lpstr>
      <vt:lpstr>Slide 23</vt:lpstr>
      <vt:lpstr>Lab Scenario</vt:lpstr>
      <vt:lpstr>Lab Review</vt:lpstr>
      <vt:lpstr>Module Review and Takeaways</vt:lpstr>
      <vt:lpstr>Slide 27</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karthi</dc:creator>
  <cp:lastModifiedBy>karthi</cp:lastModifiedBy>
  <cp:revision>6</cp:revision>
  <dcterms:created xsi:type="dcterms:W3CDTF">2013-05-20T12:36:54Z</dcterms:created>
  <dcterms:modified xsi:type="dcterms:W3CDTF">2013-06-03T09:20:12Z</dcterms:modified>
</cp:coreProperties>
</file>