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69" r:id="rId18"/>
    <p:sldId id="270" r:id="rId19"/>
    <p:sldId id="271" r:id="rId20"/>
    <p:sldId id="272" r:id="rId21"/>
  </p:sldIdLst>
  <p:sldSz cx="9144000" cy="6858000" type="screen4x3"/>
  <p:notesSz cx="6858000" cy="9144000"/>
  <p:embeddedFontLst>
    <p:embeddedFont>
      <p:font typeface="Segoe Light" pitchFamily="34" charset="0"/>
      <p:regular r:id="rId23"/>
      <p:italic r:id="rId24"/>
    </p:embeddedFont>
    <p:embeddedFont>
      <p:font typeface="Segoe UI" pitchFamily="34" charset="0"/>
      <p:regular r:id="rId25"/>
      <p:bold r:id="rId26"/>
      <p:italic r:id="rId27"/>
      <p:boldItalic r:id="rId28"/>
    </p:embeddedFont>
    <p:embeddedFont>
      <p:font typeface="Lucida Sans Unicode" pitchFamily="34" charset="0"/>
      <p:regular r:id="rId29"/>
    </p:embeddedFont>
    <p:embeddedFont>
      <p:font typeface="Verdana" pitchFamily="34" charset="0"/>
      <p:regular r:id="rId30"/>
      <p:bold r:id="rId31"/>
      <p:italic r:id="rId32"/>
      <p:boldItalic r:id="rId33"/>
    </p:embeddedFont>
    <p:embeddedFont>
      <p:font typeface="Arial Unicode MS" pitchFamily="34" charset="-128"/>
      <p:regular r:id="rId34"/>
    </p:embeddedFont>
    <p:embeddedFont>
      <p:font typeface="Calibri" pitchFamily="34" charset="0"/>
      <p:regular r:id="rId35"/>
      <p:bold r:id="rId36"/>
      <p:italic r:id="rId37"/>
      <p:boldItalic r:id="rId38"/>
    </p:embeddedFont>
    <p:embeddedFont>
      <p:font typeface="Segoe UI Light" pitchFamily="34" charset="0"/>
      <p:regular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94" autoAdjust="0"/>
  </p:normalViewPr>
  <p:slideViewPr>
    <p:cSldViewPr>
      <p:cViewPr varScale="1">
        <p:scale>
          <a:sx n="62" d="100"/>
          <a:sy n="62" d="100"/>
        </p:scale>
        <p:origin x="-1290" y="-72"/>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17AE-6828-4907-A07E-C27C111EB839}" type="datetimeFigureOut">
              <a:rPr lang="en-US" smtClean="0"/>
              <a:pPr/>
              <a:t>5/30/2013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808F61-F499-4FF9-8A05-8224F12BF6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implementing data caching in MVC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Data caching helps reduce the need to query the database every time an application receives a request. It also helps to reduce the workload on a database.</a:t>
            </a:r>
          </a:p>
          <a:p>
            <a:pPr>
              <a:lnSpc>
                <a:spcPct val="115000"/>
              </a:lnSpc>
              <a:spcAft>
                <a:spcPts val="1000"/>
              </a:spcAft>
            </a:pPr>
            <a:r>
              <a:rPr lang="en-US" sz="1000">
                <a:solidFill>
                  <a:srgbClr val="000000"/>
                </a:solidFill>
                <a:latin typeface="Arial"/>
                <a:ea typeface="Calibri"/>
                <a:cs typeface="Times New Roman"/>
              </a:rPr>
              <a:t>You can emphasize how the </a:t>
            </a:r>
            <a:r>
              <a:rPr lang="en-US" sz="1000" b="1">
                <a:latin typeface="Arial"/>
                <a:ea typeface="Calibri"/>
                <a:cs typeface="Times New Roman"/>
              </a:rPr>
              <a:t>MemoryCache</a:t>
            </a:r>
            <a:r>
              <a:rPr lang="en-US" sz="1000">
                <a:solidFill>
                  <a:srgbClr val="000000"/>
                </a:solidFill>
                <a:latin typeface="Arial"/>
                <a:ea typeface="Calibri"/>
                <a:cs typeface="Times New Roman"/>
              </a:rPr>
              <a:t> object helps reduce the need to query the backend database, and thereby improves the performance of the web application.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difference between HTTP cache and output cache?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web browsers and the server infrastructure implement the HTTP cache. Developers usually do not control the HTTP cache. The output cache is on a web server and developers can control the output cache. </a:t>
            </a:r>
          </a:p>
          <a:p>
            <a:pPr>
              <a:lnSpc>
                <a:spcPct val="115000"/>
              </a:lnSpc>
              <a:spcAft>
                <a:spcPts val="1000"/>
              </a:spcAft>
            </a:pPr>
            <a:r>
              <a:rPr lang="en-US" sz="1000">
                <a:latin typeface="Arial"/>
                <a:ea typeface="Calibri"/>
                <a:cs typeface="Times New Roman"/>
              </a:rPr>
              <a:t>You can describe the real-world significance of using the browser cache and the proxy cache. You can encourage students to discuss which type of HTTP cache they would use in their web applications.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scenarios would require you to prevent caching for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an application involves frequent content updates, the use of caching prevents users from viewing these content updates. Therefore, for such applications, you should prevent caching. </a:t>
            </a:r>
          </a:p>
          <a:p>
            <a:pPr>
              <a:lnSpc>
                <a:spcPct val="115000"/>
              </a:lnSpc>
              <a:spcAft>
                <a:spcPts val="1000"/>
              </a:spcAft>
            </a:pPr>
            <a:r>
              <a:rPr lang="en-US" sz="1000" dirty="0">
                <a:solidFill>
                  <a:srgbClr val="000000"/>
                </a:solidFill>
                <a:latin typeface="Arial"/>
                <a:ea typeface="Calibri"/>
                <a:cs typeface="Times New Roman"/>
              </a:rPr>
              <a:t>You can elaborate how developers code HTTP applications to not cache content. You can also provide some real-time scenarios when developers prevent caching in their web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output cache is not configured the first time you run the application in this demonstration. Therefore, the timings you record in steps 3 and 4 cannot benefit from the cache. Additionally, when you run the application after configuring the output cache, the All Operas page is not available in the cache by default. The page will not be available until you request for it once. Therefore, the time you record in step 11 should be almost the same as the time you recorded in step 3. However, the time you record in step 13 should be significantly less because the page is cached at this step. In short, when you have configured the output cache, and a page is stored in the cache, it can be delivered to browsers faster.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\Mod09\</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a:t>
            </a:r>
            <a:r>
              <a:rPr lang="en-US" sz="1000" dirty="0" smtClean="0">
                <a:latin typeface="Arial"/>
                <a:ea typeface="Times New Roman"/>
                <a:cs typeface="Times New Roman"/>
              </a:rPr>
              <a:t>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On </a:t>
            </a:r>
            <a:r>
              <a:rPr lang="en-US" sz="1000" dirty="0" smtClean="0">
                <a:latin typeface="Arial"/>
                <a:ea typeface="Times New Roman"/>
                <a:cs typeface="Times New Roman"/>
              </a:rPr>
              <a:t>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a:t>
            </a:r>
            <a:r>
              <a:rPr lang="en-US" sz="1000" b="1" baseline="0" dirty="0" smtClean="0">
                <a:latin typeface="Arial"/>
                <a:ea typeface="Times New Roman"/>
                <a:cs typeface="Times New Roman"/>
              </a:rPr>
              <a:t> </a:t>
            </a:r>
            <a:r>
              <a:rPr lang="en-US" sz="1000" b="1" dirty="0" smtClean="0">
                <a:solidFill>
                  <a:prstClr val="black"/>
                </a:solidFill>
                <a:latin typeface="Arial"/>
                <a:ea typeface="Times New Roman"/>
                <a:cs typeface="Times New Roman"/>
              </a:rPr>
              <a:t>Debugging</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F12 developer tools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of the developer window,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When </a:t>
            </a:r>
            <a:r>
              <a:rPr lang="en-US" sz="1000" dirty="0">
                <a:solidFill>
                  <a:prstClr val="black"/>
                </a:solidFill>
                <a:latin typeface="Arial"/>
                <a:ea typeface="Times New Roman"/>
                <a:cs typeface="Times New Roman"/>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URL section of the developer window, click </a:t>
            </a:r>
            <a:r>
              <a:rPr lang="en-US" sz="1000" b="1" dirty="0">
                <a:solidFill>
                  <a:prstClr val="black"/>
                </a:solidFill>
                <a:latin typeface="Arial"/>
                <a:ea typeface="Times New Roman"/>
                <a:cs typeface="Times New Roman"/>
              </a:rPr>
              <a:t>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similar to the time taken by the server in the first instance. The page is not cached.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a:t>
            </a:r>
            <a:r>
              <a:rPr lang="en-US" sz="1000" dirty="0">
                <a:solidFill>
                  <a:prstClr val="black"/>
                </a:solidFill>
                <a:latin typeface="Arial"/>
                <a:ea typeface="Times New Roman"/>
                <a:cs typeface="Segoe UI"/>
              </a:rPr>
              <a:t>,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Place </a:t>
            </a:r>
            <a:r>
              <a:rPr lang="en-US" sz="1000" dirty="0">
                <a:solidFill>
                  <a:prstClr val="black"/>
                </a:solidFill>
                <a:latin typeface="Arial"/>
                <a:ea typeface="Times New Roman"/>
                <a:cs typeface="Times New Roman"/>
              </a:rPr>
              <a:t>the mouse cursor at the end of the located code,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System.Web.UI</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Place </a:t>
            </a:r>
            <a:r>
              <a:rPr lang="en-US" sz="1000" dirty="0">
                <a:solidFill>
                  <a:prstClr val="black"/>
                </a:solidFill>
                <a:latin typeface="Arial"/>
                <a:ea typeface="Times New Roman"/>
                <a:cs typeface="Times New Roman"/>
              </a:rPr>
              <a:t>the mouse cursor immediately before the located code, press Enter, and then type the following code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OutputCache</a:t>
            </a:r>
            <a:r>
              <a:rPr lang="en-US" sz="1000" dirty="0" smtClean="0">
                <a:solidFill>
                  <a:prstClr val="black"/>
                </a:solidFill>
                <a:latin typeface="Arial"/>
                <a:ea typeface="Times New Roman"/>
                <a:cs typeface="Times New Roman"/>
              </a:rPr>
              <a:t>(Duration=600, Location=</a:t>
            </a:r>
            <a:r>
              <a:rPr lang="en-US" sz="1000" dirty="0" err="1" smtClean="0">
                <a:solidFill>
                  <a:prstClr val="black"/>
                </a:solidFill>
                <a:latin typeface="Arial"/>
                <a:ea typeface="Times New Roman"/>
                <a:cs typeface="Times New Roman"/>
              </a:rPr>
              <a:t>OutputCacheLocation.Server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VaryByParam</a:t>
            </a:r>
            <a:r>
              <a:rPr lang="en-US" sz="1000" dirty="0" smtClean="0">
                <a:solidFill>
                  <a:prstClr val="black"/>
                </a:solidFill>
                <a:latin typeface="Arial"/>
                <a:ea typeface="Times New Roman"/>
                <a:cs typeface="Times New Roman"/>
              </a:rPr>
              <a:t>="none")]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DEBUG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a:t>
            </a:r>
            <a:r>
              <a:rPr lang="en-US" sz="1000" b="1" dirty="0">
                <a:solidFill>
                  <a:prstClr val="black"/>
                </a:solidFill>
                <a:latin typeface="Arial"/>
                <a:ea typeface="Times New Roman"/>
                <a:cs typeface="Times New Roman"/>
              </a:rPr>
              <a:t> 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When </a:t>
            </a:r>
            <a:r>
              <a:rPr lang="en-US" sz="1000" dirty="0">
                <a:solidFill>
                  <a:prstClr val="black"/>
                </a:solidFill>
                <a:latin typeface="Arial"/>
                <a:ea typeface="Times New Roman"/>
                <a:cs typeface="Times New Roman"/>
              </a:rPr>
              <a:t>the page is fully loaded, in the developer window, click</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significantly less than the time taken by the server in the first instance.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developer window, click</a:t>
            </a:r>
            <a:r>
              <a:rPr lang="en-US" sz="1000" b="1" dirty="0">
                <a:solidFill>
                  <a:prstClr val="black"/>
                </a:solidFill>
                <a:latin typeface="Arial"/>
                <a:ea typeface="Times New Roman"/>
                <a:cs typeface="Times New Roman"/>
              </a:rPr>
              <a:t> Exit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Using Partial Page Updates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include a comment functionality on the photo display view of the Photo Sharing application. You want to ensure high performance by using AJAX partial page updates.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partially complete controller to add comments, and a view to delete </a:t>
            </a:r>
            <a:r>
              <a:rPr lang="en-US" sz="1000" dirty="0" smtClean="0">
                <a:latin typeface="Arial"/>
                <a:ea typeface="Times New Roman"/>
                <a:cs typeface="Times New Roman"/>
              </a:rPr>
              <a:t>comments.</a:t>
            </a:r>
          </a:p>
          <a:p>
            <a:pPr marL="742950" marR="0" lvl="1" indent="-285750">
              <a:lnSpc>
                <a:spcPct val="115000"/>
              </a:lnSpc>
              <a:spcBef>
                <a:spcPts val="0"/>
              </a:spcBef>
              <a:spcAft>
                <a:spcPts val="995"/>
              </a:spcAft>
              <a:buFont typeface="Courier New"/>
              <a:buChar char="o"/>
            </a:pPr>
            <a:r>
              <a:rPr lang="en-US" sz="1000" dirty="0" smtClean="0">
                <a:latin typeface="Arial"/>
                <a:ea typeface="Calibri"/>
                <a:cs typeface="Times New Roman"/>
              </a:rPr>
              <a:t>Add </a:t>
            </a:r>
            <a:r>
              <a:rPr lang="en-US" sz="1000" dirty="0">
                <a:latin typeface="Arial"/>
                <a:ea typeface="Calibri"/>
                <a:cs typeface="Times New Roman"/>
              </a:rPr>
              <a:t>code to the controller for partial page update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a:t>
            </a:r>
            <a:r>
              <a:rPr lang="en-US" sz="1000" dirty="0">
                <a:solidFill>
                  <a:srgbClr val="000000"/>
                </a:solidFill>
                <a:latin typeface="Arial"/>
                <a:ea typeface="Calibri"/>
                <a:cs typeface="Times New Roman"/>
              </a:rPr>
              <a:t>Optional—Configuring the ASP.NET Caches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configure the ASP.NET caches in the Photo Sharing application to ensure optimal performance. Senior developers are particularly concerned that the All Photos gallery might render slowly because it will fetch and display many photos from the database at a time.</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photo index view. </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Use the developer tools in Internet Explorer to examine the speed at which image files and pages render with and without caching.</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results of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so that image files can be returned from the cache.</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The steps for this lab instruct students to measure only a small number of page rendering timings. If time permits, you can encourage students to record multiple timings in each task and average the results. This gives the students a more thorough understanding of page load times and helps them remove random factors.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why was the Request timing for /Photo not reduced for the first request when you configured the output cache for the index action?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make the first request to a page after an application restart, there is no data in the output cache and the page is rendered afresh.</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when you configured the output cache for the GetImage() action, why was it necessary to set VaryByParam="id"?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was necessary to set VaryByParam="id" to configure the output cache for the GetImage() action because the GetImage() action renders a different image depending on the value of the id parameter.</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Web applications usually run multiple queries to retrieve information from a database and render content on the webpages. Users sometimes complain that webpages take longer to load. Therefore, developers implement caching in the web application, to reduce the need to load data from a database, every time a user places a request. Caching helps webpages load faster, thereby increasing the performance of the application.</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An application is refreshing the content every 10 seconds for the updated information from database. User complaints that this is impacting their work and has caused data loss. How would you propose to help resolve this issue?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rewriting the code to use AJAX and partial update to allow automatic updation of the webpage information without reloading the webpage.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 partial page updates help in improving the responsiveness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Partial page updates send only the updated section of a webpage to the client application, instead of the entire page. With partial page updates, only the most recent data, which is less in size, is sent to the client application. Therefore, the webpage updates fast, thereby improving the responsiveness of the web application.</a:t>
            </a:r>
          </a:p>
        </p:txBody>
      </p:sp>
      <p:sp>
        <p:nvSpPr>
          <p:cNvPr id="4" name="Slide Number Placeholder 3"/>
          <p:cNvSpPr>
            <a:spLocks noGrp="1"/>
          </p:cNvSpPr>
          <p:nvPr>
            <p:ph type="sldNum" sz="quarter" idx="10"/>
          </p:nvPr>
        </p:nvSpPr>
        <p:spPr/>
        <p:txBody>
          <a:bodyPr/>
          <a:lstStyle/>
          <a:p>
            <a:fld id="{E5808F61-F499-4FF9-8A05-8224F12BF608}"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mandatory action that you should perform to implement partial page updates in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add or modify views, so that they render only the updated content, instead of the entire webpage.</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Ajax.ActionLink</a:t>
            </a:r>
            <a:r>
              <a:rPr lang="en-US" sz="1000">
                <a:latin typeface="Arial"/>
                <a:ea typeface="Calibri"/>
                <a:cs typeface="Times New Roman"/>
              </a:rPr>
              <a:t> helper, which is described in the next topic, to trigger partial page updates.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primary function of the </a:t>
            </a:r>
            <a:r>
              <a:rPr lang="en-US" sz="1000" b="1">
                <a:latin typeface="Arial"/>
                <a:ea typeface="Calibri"/>
                <a:cs typeface="Times New Roman"/>
              </a:rPr>
              <a:t>Ajax.ActionLink</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Ajax.ActionLink</a:t>
            </a:r>
            <a:r>
              <a:rPr lang="en-US" sz="1000">
                <a:latin typeface="Arial"/>
                <a:ea typeface="Calibri"/>
                <a:cs typeface="Times New Roman"/>
              </a:rPr>
              <a:t> helper helps generate code to obtain content from a view and replace or insert the content in a specific location.</a:t>
            </a:r>
          </a:p>
          <a:p>
            <a:pPr>
              <a:lnSpc>
                <a:spcPct val="115000"/>
              </a:lnSpc>
              <a:spcAft>
                <a:spcPts val="1000"/>
              </a:spcAft>
            </a:pPr>
            <a:r>
              <a:rPr lang="en-US" sz="1000">
                <a:solidFill>
                  <a:srgbClr val="000000"/>
                </a:solidFill>
                <a:latin typeface="Arial"/>
                <a:ea typeface="Calibri"/>
                <a:cs typeface="Times New Roman"/>
              </a:rPr>
              <a:t>You can also describe the differences between </a:t>
            </a:r>
            <a:r>
              <a:rPr lang="en-US" sz="1000" b="1">
                <a:latin typeface="Arial"/>
                <a:ea typeface="Calibri"/>
                <a:cs typeface="Times New Roman"/>
              </a:rPr>
              <a:t>Html.ActionLink</a:t>
            </a:r>
            <a:r>
              <a:rPr lang="en-US" sz="1000">
                <a:solidFill>
                  <a:srgbClr val="000000"/>
                </a:solidFill>
                <a:latin typeface="Arial"/>
                <a:ea typeface="Calibri"/>
                <a:cs typeface="Times New Roman"/>
              </a:rPr>
              <a:t> and </a:t>
            </a:r>
            <a:r>
              <a:rPr lang="en-US" sz="1000" b="1">
                <a:latin typeface="Arial"/>
                <a:ea typeface="Calibri"/>
                <a:cs typeface="Times New Roman"/>
              </a:rPr>
              <a:t>Ajax.ActionLink</a:t>
            </a:r>
            <a:r>
              <a:rPr lang="en-US" sz="1000">
                <a:solidFill>
                  <a:srgbClr val="000000"/>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does caching help increase the scalability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an application receives a user request, the application renders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solidFill>
                  <a:srgbClr val="000000"/>
                </a:solidFill>
                <a:latin typeface="Arial"/>
                <a:ea typeface="Calibri"/>
                <a:cs typeface="Times New Roman"/>
              </a:rPr>
              <a:t>: How does the functioning of a web application that implements the output cache differ from an application that does not implement output cache?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applications that do not use the output cache process every request that they receive from users. However, applications that use output cache are able to re-use content for many requests. These applications respond to user requests with content retrieved from the output cache, thereby eliminating the rendering process for many requests.</a:t>
            </a:r>
          </a:p>
          <a:p>
            <a:pPr>
              <a:lnSpc>
                <a:spcPct val="115000"/>
              </a:lnSpc>
              <a:spcAft>
                <a:spcPts val="1000"/>
              </a:spcAft>
            </a:pPr>
            <a:r>
              <a:rPr lang="en-US" sz="1000">
                <a:latin typeface="Arial"/>
                <a:ea typeface="Calibri"/>
                <a:cs typeface="Times New Roman"/>
              </a:rPr>
              <a:t>You should inform users of the need for using the </a:t>
            </a:r>
            <a:r>
              <a:rPr lang="en-US" sz="1000" b="1">
                <a:latin typeface="Arial"/>
                <a:ea typeface="Calibri"/>
                <a:cs typeface="Times New Roman"/>
              </a:rPr>
              <a:t>VaryByParam</a:t>
            </a:r>
            <a:r>
              <a:rPr lang="en-US" sz="1000">
                <a:latin typeface="Arial"/>
                <a:ea typeface="Calibri"/>
                <a:cs typeface="Times New Roman"/>
              </a:rPr>
              <a:t> and </a:t>
            </a:r>
            <a:r>
              <a:rPr lang="en-US" sz="1000" b="1">
                <a:latin typeface="Arial"/>
                <a:ea typeface="Calibri"/>
                <a:cs typeface="Times New Roman"/>
              </a:rPr>
              <a:t>VaryByCustom</a:t>
            </a:r>
            <a:r>
              <a:rPr lang="en-US" sz="1000">
                <a:latin typeface="Arial"/>
                <a:ea typeface="Calibri"/>
                <a:cs typeface="Times New Roman"/>
              </a:rPr>
              <a:t> properties. If you do not add any of these properties to the </a:t>
            </a:r>
            <a:r>
              <a:rPr lang="en-US" sz="1000" b="1">
                <a:latin typeface="Arial"/>
                <a:ea typeface="Calibri"/>
                <a:cs typeface="Times New Roman"/>
              </a:rPr>
              <a:t>OutputCache</a:t>
            </a:r>
            <a:r>
              <a:rPr lang="en-US" sz="1000">
                <a:latin typeface="Arial"/>
                <a:ea typeface="Calibri"/>
                <a:cs typeface="Times New Roman"/>
              </a:rPr>
              <a:t> attribute, the web application may render incorrect results to users.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Module09</a:t>
            </a:r>
            <a:endParaRPr lang="en-US" sz="2600"/>
          </a:p>
        </p:txBody>
      </p:sp>
      <p:sp>
        <p:nvSpPr>
          <p:cNvPr id="3" name="Subtitle 2"/>
          <p:cNvSpPr>
            <a:spLocks noGrp="1"/>
          </p:cNvSpPr>
          <p:nvPr>
            <p:ph type="subTitle" sz="quarter" idx="1"/>
          </p:nvPr>
        </p:nvSpPr>
        <p:spPr/>
        <p:txBody>
          <a:bodyPr/>
          <a:lstStyle/>
          <a:p>
            <a:r>
              <a:rPr lang="en-US" smtClean="0"/>
              <a:t>Building Responsive Pages in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Data Cache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8275" indent="-165100">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You can use the </a:t>
            </a:r>
            <a:r>
              <a:rPr lang="en-US" sz="2800" dirty="0" err="1" smtClean="0">
                <a:latin typeface="Segoe UI" pitchFamily="34" charset="0"/>
                <a:ea typeface="Segoe UI" pitchFamily="34" charset="0"/>
                <a:cs typeface="Segoe UI" pitchFamily="34" charset="0"/>
              </a:rPr>
              <a:t>MemoryCache</a:t>
            </a:r>
            <a:r>
              <a:rPr lang="en-US" sz="2800" dirty="0" smtClean="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object to store data in the memory</a:t>
            </a:r>
          </a:p>
          <a:p>
            <a:pPr>
              <a:buNone/>
            </a:pPr>
            <a:endParaRPr lang="en-US" b="0" dirty="0" smtClean="0"/>
          </a:p>
          <a:p>
            <a:pPr marL="1085850" lvl="3" indent="3175">
              <a:buNone/>
            </a:pPr>
            <a:r>
              <a:rPr lang="en-US" b="0" dirty="0" err="1" smtClean="0">
                <a:latin typeface="Lucida Sans Unicode" pitchFamily="34" charset="0"/>
                <a:cs typeface="Lucida Sans Unicode" pitchFamily="34" charset="0"/>
              </a:rPr>
              <a:t>System.Data.DataTable</a:t>
            </a:r>
            <a:r>
              <a:rPr lang="en-US" b="0" dirty="0" smtClean="0">
                <a:latin typeface="Lucida Sans Unicode" pitchFamily="34" charset="0"/>
                <a:cs typeface="Lucida Sans Unicode" pitchFamily="34" charset="0"/>
              </a:rPr>
              <a:t> </a:t>
            </a:r>
            <a:r>
              <a:rPr lang="en-US" b="0" dirty="0" err="1" smtClean="0">
                <a:latin typeface="Lucida Sans Unicode" pitchFamily="34" charset="0"/>
                <a:cs typeface="Lucida Sans Unicode" pitchFamily="34" charset="0"/>
              </a:rPr>
              <a:t>dtCustomer</a:t>
            </a:r>
            <a:r>
              <a:rPr lang="en-US" b="0" dirty="0" smtClean="0">
                <a:latin typeface="Lucida Sans Unicode" pitchFamily="34" charset="0"/>
                <a:cs typeface="Lucida Sans Unicode" pitchFamily="34" charset="0"/>
              </a:rPr>
              <a:t> = </a:t>
            </a:r>
          </a:p>
          <a:p>
            <a:pPr marL="1085850" lvl="3" indent="3175">
              <a:buNone/>
            </a:pPr>
            <a:r>
              <a:rPr lang="en-US" b="0" dirty="0" err="1" smtClean="0">
                <a:latin typeface="Lucida Sans Unicode" pitchFamily="34" charset="0"/>
                <a:cs typeface="Lucida Sans Unicode" pitchFamily="34" charset="0"/>
              </a:rPr>
              <a:t>System.Runtime.Caching.MemoryCache.Default</a:t>
            </a:r>
            <a:endParaRPr lang="en-US" b="0" dirty="0" smtClean="0">
              <a:latin typeface="Lucida Sans Unicode" pitchFamily="34" charset="0"/>
              <a:cs typeface="Lucida Sans Unicode" pitchFamily="34" charset="0"/>
            </a:endParaRPr>
          </a:p>
          <a:p>
            <a:pPr marL="1085850" lvl="3" indent="3175">
              <a:buNone/>
            </a:pP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AddOrGetExisting</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CustomerData</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this.GetCustomerData</a:t>
            </a:r>
            <a:r>
              <a:rPr lang="en-US" b="0" dirty="0" smtClean="0">
                <a:latin typeface="Lucida Sans Unicode" pitchFamily="34" charset="0"/>
                <a:cs typeface="Lucida Sans Unicode" pitchFamily="34" charset="0"/>
              </a:rPr>
              <a:t>(),</a:t>
            </a:r>
          </a:p>
          <a:p>
            <a:pPr marL="1085850" lvl="3" indent="3175">
              <a:buNone/>
            </a:pPr>
            <a:r>
              <a:rPr lang="en-US" b="0" dirty="0" err="1" smtClean="0">
                <a:latin typeface="Lucida Sans Unicode" pitchFamily="34" charset="0"/>
                <a:cs typeface="Lucida Sans Unicode" pitchFamily="34" charset="0"/>
              </a:rPr>
              <a:t>System.DateTime.Now.AddHours</a:t>
            </a:r>
            <a:r>
              <a:rPr lang="en-US" b="0" dirty="0" smtClean="0">
                <a:latin typeface="Lucida Sans Unicode" pitchFamily="34" charset="0"/>
                <a:cs typeface="Lucida Sans Unicode" pitchFamily="34" charset="0"/>
              </a:rPr>
              <a:t>(1));</a:t>
            </a:r>
          </a:p>
          <a:p>
            <a:endParaRPr lang="en-US" b="0" dirty="0" smtClean="0"/>
          </a:p>
          <a:p>
            <a:pPr marL="174625" indent="-174625">
              <a:spcBef>
                <a:spcPts val="600"/>
              </a:spcBef>
              <a:buClr>
                <a:srgbClr val="0070C0"/>
              </a:buClr>
              <a:buSzPct val="90000"/>
              <a:buFont typeface="Arial" pitchFamily="34" charset="0"/>
              <a:buChar char="•"/>
            </a:pPr>
            <a:r>
              <a:rPr lang="en-US" sz="2800" b="0" dirty="0" smtClean="0">
                <a:latin typeface="Segoe UI" pitchFamily="34" charset="0"/>
                <a:ea typeface="Segoe UI" pitchFamily="34" charset="0"/>
                <a:cs typeface="Segoe UI" pitchFamily="34" charset="0"/>
              </a:rPr>
              <a:t>You can use the </a:t>
            </a:r>
            <a:r>
              <a:rPr lang="en-US" sz="2800" dirty="0" err="1" smtClean="0">
                <a:latin typeface="Segoe UI" pitchFamily="34" charset="0"/>
                <a:ea typeface="Segoe UI" pitchFamily="34" charset="0"/>
                <a:cs typeface="Segoe UI" pitchFamily="34" charset="0"/>
              </a:rPr>
              <a:t>AddOrGetExisting</a:t>
            </a:r>
            <a:r>
              <a:rPr lang="en-US" sz="2800" b="0" dirty="0" smtClean="0">
                <a:latin typeface="Segoe UI" pitchFamily="34" charset="0"/>
                <a:ea typeface="Segoe UI" pitchFamily="34" charset="0"/>
                <a:cs typeface="Segoe UI" pitchFamily="34" charset="0"/>
              </a:rPr>
              <a:t> function to reduce the code required to manage the cache</a:t>
            </a:r>
          </a:p>
          <a:p>
            <a:pPr>
              <a:buNone/>
            </a:pPr>
            <a:endParaRPr lang="en-US" b="0" dirty="0" smtClean="0"/>
          </a:p>
          <a:p>
            <a:endParaRPr lang="en-US"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16e5232-85cf-4060-bb86-0dbd649a2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HTTP Cache</a:t>
            </a:r>
            <a:endParaRPr lang="en-US"/>
          </a:p>
        </p:txBody>
      </p:sp>
      <p:sp>
        <p:nvSpPr>
          <p:cNvPr id="4" name="Content Placeholder 2"/>
          <p:cNvSpPr>
            <a:spLocks noGrp="1"/>
          </p:cNvSpPr>
          <p:nvPr/>
        </p:nvSpPr>
        <p:spPr bwMode="auto">
          <a:xfrm>
            <a:off x="458788" y="1021214"/>
            <a:ext cx="8119156" cy="55700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Browser Cache</a:t>
            </a:r>
            <a:r>
              <a:rPr lang="en-US" dirty="0" smtClean="0"/>
              <a:t>: </a:t>
            </a:r>
          </a:p>
          <a:p>
            <a:endParaRPr lang="en-US" dirty="0" smtClean="0"/>
          </a:p>
          <a:p>
            <a:r>
              <a:rPr lang="en-US" dirty="0" smtClean="0"/>
              <a:t>Includes a copy of the web application stored in local computer drive</a:t>
            </a:r>
          </a:p>
          <a:p>
            <a:r>
              <a:rPr lang="en-US" dirty="0" smtClean="0"/>
              <a:t>Allows only one user to access data, at a time</a:t>
            </a:r>
          </a:p>
          <a:p>
            <a:pPr>
              <a:buNone/>
            </a:pPr>
            <a:endParaRPr lang="en-US" dirty="0" smtClean="0"/>
          </a:p>
          <a:p>
            <a:pPr>
              <a:buNone/>
            </a:pPr>
            <a:r>
              <a:rPr lang="en-US" b="1" dirty="0" smtClean="0"/>
              <a:t>Proxy Cache</a:t>
            </a:r>
            <a:r>
              <a:rPr lang="en-US" dirty="0" smtClean="0"/>
              <a:t>:</a:t>
            </a:r>
          </a:p>
          <a:p>
            <a:pPr>
              <a:buNone/>
            </a:pPr>
            <a:endParaRPr lang="en-US" dirty="0" smtClean="0"/>
          </a:p>
          <a:p>
            <a:r>
              <a:rPr lang="en-US" dirty="0" smtClean="0"/>
              <a:t>Includes a copy of the web application stored on a centralized server</a:t>
            </a:r>
          </a:p>
          <a:p>
            <a:r>
              <a:rPr lang="en-US" dirty="0" smtClean="0"/>
              <a:t>Allows multiple users to access data, at a time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ff7967c-2f60-4b08-91f6-58196bb7f3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Preventing Caching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8275" indent="-168275">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You can set the Cache-Control  header value to </a:t>
            </a:r>
            <a:r>
              <a:rPr lang="en-US" sz="2800" dirty="0" err="1" smtClean="0">
                <a:latin typeface="Segoe UI" pitchFamily="34" charset="0"/>
                <a:ea typeface="Segoe UI" pitchFamily="34" charset="0"/>
                <a:cs typeface="Segoe UI" pitchFamily="34" charset="0"/>
              </a:rPr>
              <a:t>HttpCachePolicy.SetCacheability</a:t>
            </a:r>
            <a:r>
              <a:rPr lang="en-US" sz="2800" dirty="0" smtClean="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to control the caching performance:</a:t>
            </a:r>
          </a:p>
          <a:p>
            <a:pPr indent="-3175">
              <a:buNone/>
            </a:pPr>
            <a:endParaRPr lang="en-US" sz="2800" b="0" dirty="0" smtClean="0">
              <a:latin typeface="Segoe UI" pitchFamily="34" charset="0"/>
              <a:ea typeface="Segoe UI" pitchFamily="34" charset="0"/>
              <a:cs typeface="Segoe UI" pitchFamily="34" charset="0"/>
            </a:endParaRPr>
          </a:p>
          <a:p>
            <a:pPr lvl="2">
              <a:buNone/>
            </a:pPr>
            <a:r>
              <a:rPr lang="en-US" b="0" dirty="0" err="1" smtClean="0">
                <a:latin typeface="Lucida Sans Unicode" pitchFamily="34" charset="0"/>
                <a:ea typeface="Segoe UI" pitchFamily="34" charset="0"/>
                <a:cs typeface="Lucida Sans Unicode" pitchFamily="34" charset="0"/>
              </a:rPr>
              <a:t>Response.Cache.SetCacheability</a:t>
            </a:r>
            <a:r>
              <a:rPr lang="en-US" b="0" dirty="0" smtClean="0">
                <a:latin typeface="Lucida Sans Unicode" pitchFamily="34" charset="0"/>
                <a:ea typeface="Segoe UI" pitchFamily="34" charset="0"/>
                <a:cs typeface="Lucida Sans Unicode" pitchFamily="34" charset="0"/>
              </a:rPr>
              <a:t>(</a:t>
            </a:r>
            <a:r>
              <a:rPr lang="en-US" b="0" dirty="0" err="1" smtClean="0">
                <a:latin typeface="Lucida Sans Unicode" pitchFamily="34" charset="0"/>
                <a:ea typeface="Segoe UI" pitchFamily="34" charset="0"/>
                <a:cs typeface="Lucida Sans Unicode" pitchFamily="34" charset="0"/>
              </a:rPr>
              <a:t>HttpCacheability.Private</a:t>
            </a:r>
            <a:r>
              <a:rPr lang="en-US" b="0" dirty="0" smtClean="0">
                <a:latin typeface="Lucida Sans Unicode" pitchFamily="34" charset="0"/>
                <a:ea typeface="Segoe UI" pitchFamily="34" charset="0"/>
                <a:cs typeface="Lucida Sans Unicode" pitchFamily="34" charset="0"/>
              </a:rPr>
              <a:t>);</a:t>
            </a:r>
          </a:p>
          <a:p>
            <a:pPr>
              <a:buNone/>
            </a:pPr>
            <a:endParaRPr lang="en-US" sz="2800" b="0" dirty="0" smtClean="0">
              <a:latin typeface="Segoe UI" pitchFamily="34" charset="0"/>
              <a:ea typeface="Segoe UI" pitchFamily="34" charset="0"/>
              <a:cs typeface="Segoe UI" pitchFamily="34" charset="0"/>
            </a:endParaRPr>
          </a:p>
          <a:p>
            <a:pPr marL="168275" indent="-168275">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You can set the Cache-Control  header value to </a:t>
            </a:r>
            <a:r>
              <a:rPr lang="en-US" sz="2800" dirty="0" err="1" smtClean="0">
                <a:latin typeface="Segoe UI" pitchFamily="34" charset="0"/>
                <a:ea typeface="Segoe UI" pitchFamily="34" charset="0"/>
                <a:cs typeface="Segoe UI" pitchFamily="34" charset="0"/>
              </a:rPr>
              <a:t>NoCache</a:t>
            </a:r>
            <a:r>
              <a:rPr lang="en-US" sz="2800" dirty="0" smtClean="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to prevent the caching performance:</a:t>
            </a:r>
          </a:p>
          <a:p>
            <a:pPr indent="-3175">
              <a:buNone/>
            </a:pPr>
            <a:endParaRPr lang="en-US" sz="2800" b="0" dirty="0" smtClean="0">
              <a:latin typeface="Segoe UI" pitchFamily="34" charset="0"/>
              <a:ea typeface="Segoe UI" pitchFamily="34" charset="0"/>
              <a:cs typeface="Segoe UI" pitchFamily="34" charset="0"/>
            </a:endParaRPr>
          </a:p>
          <a:p>
            <a:pPr lvl="2">
              <a:buNone/>
            </a:pPr>
            <a:r>
              <a:rPr lang="en-US" b="0" dirty="0" err="1" smtClean="0">
                <a:latin typeface="Lucida Sans Unicode" pitchFamily="34" charset="0"/>
                <a:ea typeface="Segoe UI" pitchFamily="34" charset="0"/>
                <a:cs typeface="Lucida Sans Unicode" pitchFamily="34" charset="0"/>
              </a:rPr>
              <a:t>Response.Cache.SetCacheability</a:t>
            </a:r>
            <a:r>
              <a:rPr lang="en-US" b="0" dirty="0" smtClean="0">
                <a:latin typeface="Lucida Sans Unicode" pitchFamily="34" charset="0"/>
                <a:ea typeface="Segoe UI" pitchFamily="34" charset="0"/>
                <a:cs typeface="Lucida Sans Unicode" pitchFamily="34" charset="0"/>
              </a:rPr>
              <a:t>(</a:t>
            </a:r>
            <a:r>
              <a:rPr lang="en-US" b="0" dirty="0" err="1" smtClean="0">
                <a:latin typeface="Lucida Sans Unicode" pitchFamily="34" charset="0"/>
                <a:ea typeface="Segoe UI" pitchFamily="34" charset="0"/>
                <a:cs typeface="Lucida Sans Unicode" pitchFamily="34" charset="0"/>
              </a:rPr>
              <a:t>HttpCacheability.NoCache</a:t>
            </a:r>
            <a:r>
              <a:rPr lang="en-US" b="0" dirty="0" smtClean="0">
                <a:latin typeface="Lucida Sans Unicode" pitchFamily="34" charset="0"/>
                <a:ea typeface="Segoe UI" pitchFamily="34" charset="0"/>
                <a:cs typeface="Lucida Sans Unicode" pitchFamily="34" charset="0"/>
              </a:rPr>
              <a:t>);</a:t>
            </a:r>
          </a:p>
          <a:p>
            <a:pPr>
              <a:buNone/>
            </a:pPr>
            <a:endParaRPr lang="en-US" sz="2800" b="0" dirty="0">
              <a:latin typeface="Segoe UI" pitchFamily="34" charset="0"/>
              <a:ea typeface="Segoe UI" pitchFamily="34" charset="0"/>
              <a:cs typeface="Segoe U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Configure Caching</a:t>
            </a:r>
            <a:endParaRPr lang="en-US"/>
          </a:p>
        </p:txBody>
      </p:sp>
      <p:sp>
        <p:nvSpPr>
          <p:cNvPr id="4" name="Content Placeholder 2"/>
          <p:cNvSpPr>
            <a:spLocks noGrp="1"/>
          </p:cNvSpPr>
          <p:nvPr/>
        </p:nvSpPr>
        <p:spPr bwMode="auto">
          <a:xfrm>
            <a:off x="458788" y="1021214"/>
            <a:ext cx="8119156"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200" dirty="0" smtClean="0"/>
              <a:t>In this demonstration, you will see how to: </a:t>
            </a:r>
          </a:p>
          <a:p>
            <a:pPr marL="746125" lvl="1" indent="-457200">
              <a:buFont typeface="+mj-lt"/>
              <a:buAutoNum type="arabicPeriod"/>
            </a:pPr>
            <a:r>
              <a:rPr lang="en-US" sz="2200" dirty="0" smtClean="0"/>
              <a:t>Configure the output cache for a controller action</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first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Open </a:t>
            </a:r>
            <a:r>
              <a:rPr lang="en-US" sz="2200" b="1" dirty="0" err="1" smtClean="0"/>
              <a:t>OperaController.cs</a:t>
            </a:r>
            <a:r>
              <a:rPr lang="en-US" sz="2200" dirty="0" smtClean="0"/>
              <a:t> and configure the Index action to use the output cache</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Observe the improvement that the cache makes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Building Responsive Pages in ASP.NET MVC 4 Web Applications</a:t>
            </a:r>
            <a:endParaRPr lang="en-US"/>
          </a:p>
        </p:txBody>
      </p:sp>
      <p:sp>
        <p:nvSpPr>
          <p:cNvPr id="3" name="Text Placeholder 2"/>
          <p:cNvSpPr>
            <a:spLocks noGrp="1"/>
          </p:cNvSpPr>
          <p:nvPr>
            <p:ph type="body" idx="1"/>
          </p:nvPr>
        </p:nvSpPr>
        <p:spPr/>
        <p:txBody>
          <a:bodyPr/>
          <a:lstStyle/>
          <a:p>
            <a:r>
              <a:rPr lang="en-US" dirty="0" smtClean="0"/>
              <a:t>Exercise 1: Using Partial Page Updates
Exercise 2: Optional—Configuring the ASP.NET Caches</a:t>
            </a:r>
            <a:endParaRPr lang="en-US" dirty="0"/>
          </a:p>
        </p:txBody>
      </p:sp>
      <p:sp>
        <p:nvSpPr>
          <p:cNvPr id="4" name="TextBox 3"/>
          <p:cNvSpPr txBox="1"/>
          <p:nvPr/>
        </p:nvSpPr>
        <p:spPr>
          <a:xfrm>
            <a:off x="458787" y="2538174"/>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189744"/>
            <a:ext cx="8119156" cy="2677656"/>
          </a:xfrm>
          <a:prstGeom prst="rect">
            <a:avLst/>
          </a:prstGeom>
          <a:noFill/>
        </p:spPr>
        <p:txBody>
          <a:bodyPr vert="horz" rtlCol="0">
            <a:spAutoFit/>
          </a:bodyPr>
          <a:lstStyle/>
          <a:p>
            <a:r>
              <a:rPr lang="en-US" sz="2800" baseline="0" dirty="0" smtClean="0">
                <a:latin typeface="Segoe UI"/>
              </a:rPr>
              <a:t>Virtual </a:t>
            </a:r>
            <a:r>
              <a:rPr lang="en-US" sz="2800" baseline="0" dirty="0" smtClean="0">
                <a:latin typeface="Segoe UI"/>
              </a:rPr>
              <a:t>Machine: </a:t>
            </a:r>
            <a:r>
              <a:rPr lang="en-US" sz="2800" b="1" baseline="0" dirty="0" smtClean="0">
                <a:latin typeface="Segoe UI"/>
              </a:rPr>
              <a:t>20486B-SEA-DEV11 </a:t>
            </a:r>
          </a:p>
          <a:p>
            <a:r>
              <a:rPr lang="en-US" sz="2800" baseline="0" dirty="0" smtClean="0">
                <a:latin typeface="Segoe UI"/>
              </a:rPr>
              <a:t>Username: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baseline="0" dirty="0" smtClean="0">
                <a:latin typeface="Segoe UI"/>
              </a:rPr>
              <a:t>Note: </a:t>
            </a:r>
            <a:r>
              <a:rPr lang="en-US" sz="2800" baseline="0" dirty="0" smtClean="0">
                <a:latin typeface="Segoe UI"/>
              </a:rPr>
              <a:t>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a:t>
            </a:r>
            <a:r>
              <a:rPr lang="en-US" sz="2800" baseline="0" dirty="0" smtClean="0">
                <a:latin typeface="Segoe UI"/>
              </a:rPr>
              <a:t>.</a:t>
            </a:r>
            <a:endParaRPr lang="en-US" sz="2800" b="1" baseline="0" dirty="0" smtClean="0">
              <a:solidFill>
                <a:srgbClr val="A6A6A6"/>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83498"/>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Your manager has asked you to include comments for photos in the Photo Sharing application. Your manager has also highlighted that the performance of some pages in the application is too slow for a production site. </a:t>
            </a:r>
            <a:endParaRPr lang="en-US" sz="2800" smtClean="0">
              <a:latin typeface="Segoe UI"/>
              <a:ea typeface="Times New Roman"/>
              <a:cs typeface="Times New Roman"/>
            </a:endParaRPr>
          </a:p>
          <a:p>
            <a:r>
              <a:rPr lang="en-US" sz="2800" smtClean="0">
                <a:latin typeface="Segoe UI"/>
                <a:ea typeface="Arial Unicode MS"/>
                <a:cs typeface="Times New Roman"/>
              </a:rPr>
              <a:t>You want to ensure that comments for photos take minimal loading time, for which you decide to use partial page updates. You also want to return pages in quick time, while updated information is displayed, for which you decide to configure caching in your application.</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2, why was the Request timing for /Photo not reduced for the first request when you configured the output cache for the index action?
In Exercise 2, when you configured the output cache for the GetImage() action, why was it necessary to set VaryByParam="id"?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Using AJAX and Partial Page Updates
Implementing a Caching Strategy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AJAX and Partial Page Updates</a:t>
            </a:r>
            <a:endParaRPr lang="en-US"/>
          </a:p>
        </p:txBody>
      </p:sp>
      <p:sp>
        <p:nvSpPr>
          <p:cNvPr id="3" name="Text Placeholder 2"/>
          <p:cNvSpPr>
            <a:spLocks noGrp="1"/>
          </p:cNvSpPr>
          <p:nvPr>
            <p:ph type="body" idx="1"/>
          </p:nvPr>
        </p:nvSpPr>
        <p:spPr/>
        <p:txBody>
          <a:bodyPr/>
          <a:lstStyle/>
          <a:p>
            <a:r>
              <a:rPr lang="en-US" dirty="0" smtClean="0"/>
              <a:t>Why Use Partial Page Updates?
Using AJAX in an MVC 4 Web Application
The </a:t>
            </a:r>
            <a:r>
              <a:rPr lang="en-US" dirty="0" err="1" smtClean="0"/>
              <a:t>Ajax.ActionLink</a:t>
            </a:r>
            <a:r>
              <a:rPr lang="en-US" dirty="0" smtClean="0"/>
              <a:t> Helper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Partial Page Updates?</a:t>
            </a:r>
            <a:endParaRPr lang="en-US"/>
          </a:p>
        </p:txBody>
      </p:sp>
      <p:cxnSp>
        <p:nvCxnSpPr>
          <p:cNvPr id="4" name="Straight Arrow Connector 3"/>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4"/>
          <p:cNvSpPr txBox="1"/>
          <p:nvPr/>
        </p:nvSpPr>
        <p:spPr>
          <a:xfrm>
            <a:off x="704223" y="992222"/>
            <a:ext cx="7700475"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Partial page updates: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updates of individual sections of a webpage, during </a:t>
            </a:r>
            <a:r>
              <a:rPr lang="en-US" sz="2400" b="0" dirty="0" err="1" smtClean="0">
                <a:latin typeface="Segoe UI" pitchFamily="34" charset="0"/>
                <a:cs typeface="Segoe UI" pitchFamily="34" charset="0"/>
              </a:rPr>
              <a:t>postback</a:t>
            </a:r>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Increase the responsiveness of a web application</a:t>
            </a:r>
            <a:endParaRPr lang="en-US" sz="2400" b="0" dirty="0">
              <a:latin typeface="Segoe UI" pitchFamily="34" charset="0"/>
              <a:cs typeface="Segoe UI" pitchFamily="34" charset="0"/>
            </a:endParaRPr>
          </a:p>
        </p:txBody>
      </p:sp>
      <p:sp>
        <p:nvSpPr>
          <p:cNvPr id="6" name="Rectangle 5"/>
          <p:cNvSpPr>
            <a:spLocks noChangeArrowheads="1"/>
          </p:cNvSpPr>
          <p:nvPr/>
        </p:nvSpPr>
        <p:spPr bwMode="auto">
          <a:xfrm>
            <a:off x="1276350" y="3581400"/>
            <a:ext cx="1524000" cy="8382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User Request</a:t>
            </a:r>
          </a:p>
        </p:txBody>
      </p:sp>
      <p:sp>
        <p:nvSpPr>
          <p:cNvPr id="7" name="Rectangle 6"/>
          <p:cNvSpPr>
            <a:spLocks noChangeArrowheads="1"/>
          </p:cNvSpPr>
          <p:nvPr/>
        </p:nvSpPr>
        <p:spPr bwMode="auto">
          <a:xfrm>
            <a:off x="5810250" y="3600450"/>
            <a:ext cx="1371600" cy="302895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Engine</a:t>
            </a:r>
          </a:p>
        </p:txBody>
      </p:sp>
      <p:sp>
        <p:nvSpPr>
          <p:cNvPr id="8" name="Rectangle 7"/>
          <p:cNvSpPr>
            <a:spLocks noChangeArrowheads="1"/>
          </p:cNvSpPr>
          <p:nvPr/>
        </p:nvSpPr>
        <p:spPr bwMode="auto">
          <a:xfrm>
            <a:off x="1314450" y="4781550"/>
            <a:ext cx="1485900" cy="1847850"/>
          </a:xfrm>
          <a:prstGeom prst="rect">
            <a:avLst/>
          </a:prstGeom>
          <a:solidFill>
            <a:srgbClr val="5B9BD5"/>
          </a:solidFill>
          <a:ln w="12700">
            <a:solidFill>
              <a:srgbClr val="1F4D78"/>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Pages</a:t>
            </a:r>
          </a:p>
        </p:txBody>
      </p:sp>
      <p:sp>
        <p:nvSpPr>
          <p:cNvPr id="9" name="Rectangle 8"/>
          <p:cNvSpPr>
            <a:spLocks noChangeArrowheads="1"/>
          </p:cNvSpPr>
          <p:nvPr/>
        </p:nvSpPr>
        <p:spPr bwMode="auto">
          <a:xfrm>
            <a:off x="1352550" y="5410200"/>
            <a:ext cx="1409699" cy="62865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Refresh Section</a:t>
            </a:r>
          </a:p>
        </p:txBody>
      </p:sp>
      <p:cxnSp>
        <p:nvCxnSpPr>
          <p:cNvPr id="10" name="Straight Arrow Connector 9"/>
          <p:cNvCxnSpPr>
            <a:cxnSpLocks noChangeShapeType="1"/>
          </p:cNvCxnSpPr>
          <p:nvPr/>
        </p:nvCxnSpPr>
        <p:spPr bwMode="auto">
          <a:xfrm flipV="1">
            <a:off x="2762248" y="5715000"/>
            <a:ext cx="3017520" cy="0"/>
          </a:xfrm>
          <a:prstGeom prst="straightConnector1">
            <a:avLst/>
          </a:prstGeom>
          <a:noFill/>
          <a:ln w="19050">
            <a:solidFill>
              <a:srgbClr val="ED7D31"/>
            </a:solidFill>
            <a:miter lim="800000"/>
            <a:headEnd/>
            <a:tailEnd type="triangle" w="med" len="med"/>
          </a:ln>
        </p:spPr>
      </p:cxnSp>
      <p:cxnSp>
        <p:nvCxnSpPr>
          <p:cNvPr id="11" name="Straight Arrow Connector 10"/>
          <p:cNvCxnSpPr>
            <a:cxnSpLocks noChangeShapeType="1"/>
          </p:cNvCxnSpPr>
          <p:nvPr/>
        </p:nvCxnSpPr>
        <p:spPr bwMode="auto">
          <a:xfrm flipH="1" flipV="1">
            <a:off x="2819400" y="6019800"/>
            <a:ext cx="3017520" cy="0"/>
          </a:xfrm>
          <a:prstGeom prst="straightConnector1">
            <a:avLst/>
          </a:prstGeom>
          <a:noFill/>
          <a:ln w="19050">
            <a:solidFill>
              <a:srgbClr val="ED7D31"/>
            </a:solidFill>
            <a:miter lim="800000"/>
            <a:headEnd/>
            <a:tailEnd type="triangle" w="med" len="med"/>
          </a:ln>
        </p:spPr>
      </p:cxnSp>
      <p:sp>
        <p:nvSpPr>
          <p:cNvPr id="12" name="Text Box 9"/>
          <p:cNvSpPr txBox="1">
            <a:spLocks noChangeArrowheads="1"/>
          </p:cNvSpPr>
          <p:nvPr/>
        </p:nvSpPr>
        <p:spPr bwMode="auto">
          <a:xfrm>
            <a:off x="3457575" y="34290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ASP.NET Page</a:t>
            </a:r>
          </a:p>
        </p:txBody>
      </p:sp>
      <p:sp>
        <p:nvSpPr>
          <p:cNvPr id="13" name="Text Box 10"/>
          <p:cNvSpPr txBox="1">
            <a:spLocks noChangeArrowheads="1"/>
          </p:cNvSpPr>
          <p:nvPr/>
        </p:nvSpPr>
        <p:spPr bwMode="auto">
          <a:xfrm>
            <a:off x="3486150" y="432435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full HTML</a:t>
            </a:r>
          </a:p>
        </p:txBody>
      </p:sp>
      <p:sp>
        <p:nvSpPr>
          <p:cNvPr id="14" name="Text Box 11"/>
          <p:cNvSpPr txBox="1">
            <a:spLocks noChangeArrowheads="1"/>
          </p:cNvSpPr>
          <p:nvPr/>
        </p:nvSpPr>
        <p:spPr bwMode="auto">
          <a:xfrm>
            <a:off x="3495675" y="516255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changed content</a:t>
            </a:r>
          </a:p>
        </p:txBody>
      </p:sp>
      <p:sp>
        <p:nvSpPr>
          <p:cNvPr id="15" name="Text Box 12"/>
          <p:cNvSpPr txBox="1">
            <a:spLocks noChangeArrowheads="1"/>
          </p:cNvSpPr>
          <p:nvPr/>
        </p:nvSpPr>
        <p:spPr bwMode="auto">
          <a:xfrm>
            <a:off x="3409950" y="60579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only updated HTML</a:t>
            </a:r>
          </a:p>
        </p:txBody>
      </p:sp>
      <p:cxnSp>
        <p:nvCxnSpPr>
          <p:cNvPr id="16" name="Straight Arrow Connector 15"/>
          <p:cNvCxnSpPr>
            <a:cxnSpLocks noChangeShapeType="1"/>
          </p:cNvCxnSpPr>
          <p:nvPr/>
        </p:nvCxnSpPr>
        <p:spPr bwMode="auto">
          <a:xfrm flipH="1" flipV="1">
            <a:off x="2828926" y="5048251"/>
            <a:ext cx="2981324" cy="0"/>
          </a:xfrm>
          <a:prstGeom prst="straightConnector1">
            <a:avLst/>
          </a:prstGeom>
          <a:noFill/>
          <a:ln w="6350">
            <a:solidFill>
              <a:srgbClr val="5B9BD5"/>
            </a:solidFill>
            <a:miter lim="800000"/>
            <a:headEnd/>
            <a:tailEnd type="triangle" w="med" len="med"/>
          </a:ln>
        </p:spPr>
      </p:cxnSp>
      <p:cxnSp>
        <p:nvCxnSpPr>
          <p:cNvPr id="17" name="Straight Arrow Connector 16"/>
          <p:cNvCxnSpPr>
            <a:cxnSpLocks noChangeShapeType="1"/>
          </p:cNvCxnSpPr>
          <p:nvPr/>
        </p:nvCxnSpPr>
        <p:spPr bwMode="auto">
          <a:xfrm>
            <a:off x="2724150" y="4152900"/>
            <a:ext cx="3067050" cy="0"/>
          </a:xfrm>
          <a:prstGeom prst="straightConnector1">
            <a:avLst/>
          </a:prstGeom>
          <a:noFill/>
          <a:ln w="12700" cmpd="sng">
            <a:solidFill>
              <a:srgbClr val="5B9BD5"/>
            </a:solidFill>
            <a:miter lim="800000"/>
            <a:headEn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AJAX in an MVC 4 Web Application</a:t>
            </a:r>
            <a:endParaRPr lang="en-US"/>
          </a:p>
        </p:txBody>
      </p:sp>
      <p:sp>
        <p:nvSpPr>
          <p:cNvPr id="4" name="Content Placeholder 2"/>
          <p:cNvSpPr>
            <a:spLocks noGrp="1"/>
          </p:cNvSpPr>
          <p:nvPr/>
        </p:nvSpPr>
        <p:spPr bwMode="auto">
          <a:xfrm>
            <a:off x="458788" y="1021215"/>
            <a:ext cx="8119156" cy="3322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0">
              <a:buNone/>
            </a:pPr>
            <a:r>
              <a:rPr lang="en-US" sz="2600" b="0" dirty="0" smtClean="0">
                <a:latin typeface="Segoe UI" pitchFamily="34" charset="0"/>
                <a:ea typeface="Segoe UI" pitchFamily="34" charset="0"/>
                <a:cs typeface="Segoe UI" pitchFamily="34" charset="0"/>
              </a:rPr>
              <a:t>To implement AJAX in your web application:</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Create your web application without AJAX</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Add or modify views, to render only the specific sections that you want to update on the webpage</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Update the </a:t>
            </a:r>
            <a:r>
              <a:rPr lang="en-US" sz="2600" dirty="0" err="1" smtClean="0">
                <a:latin typeface="Segoe UI" pitchFamily="34" charset="0"/>
                <a:ea typeface="Segoe UI" pitchFamily="34" charset="0"/>
                <a:cs typeface="Segoe UI" pitchFamily="34" charset="0"/>
              </a:rPr>
              <a:t>ViewController</a:t>
            </a:r>
            <a:r>
              <a:rPr lang="en-US" sz="2600" b="0" dirty="0" smtClean="0">
                <a:latin typeface="Segoe UI" pitchFamily="34" charset="0"/>
                <a:ea typeface="Segoe UI" pitchFamily="34" charset="0"/>
                <a:cs typeface="Segoe UI" pitchFamily="34" charset="0"/>
              </a:rPr>
              <a:t> class to return the </a:t>
            </a:r>
            <a:r>
              <a:rPr lang="en-US" sz="2600" dirty="0" err="1" smtClean="0">
                <a:latin typeface="Segoe UI" pitchFamily="34" charset="0"/>
                <a:ea typeface="Segoe UI" pitchFamily="34" charset="0"/>
                <a:cs typeface="Segoe UI" pitchFamily="34" charset="0"/>
              </a:rPr>
              <a:t>PartialView</a:t>
            </a:r>
            <a:r>
              <a:rPr lang="en-US" sz="2600" b="0" dirty="0" smtClean="0">
                <a:latin typeface="Segoe UI" pitchFamily="34" charset="0"/>
                <a:ea typeface="Segoe UI" pitchFamily="34" charset="0"/>
                <a:cs typeface="Segoe UI" pitchFamily="34" charset="0"/>
              </a:rPr>
              <a:t> class</a:t>
            </a:r>
          </a:p>
          <a:p>
            <a:endParaRPr lang="en-US" sz="2600" b="0" dirty="0" smtClean="0">
              <a:latin typeface="Segoe UI" pitchFamily="34" charset="0"/>
              <a:ea typeface="Segoe UI" pitchFamily="34" charset="0"/>
              <a:cs typeface="Segoe UI" pitchFamily="34" charset="0"/>
            </a:endParaRP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1057835" y="3962400"/>
            <a:ext cx="7345981" cy="175432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HttpGet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PartialViewResult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ViewBag.Message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"Hello World";</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err="1">
                <a:latin typeface="Lucida Sans Unicode" pitchFamily="34" charset="0"/>
                <a:ea typeface="Times New Roman" panose="02020603050405020304" pitchFamily="18" charset="0"/>
                <a:cs typeface="Lucida Sans Unicode" pitchFamily="34" charset="0"/>
              </a:rPr>
              <a:t>PartialView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Ajax.ActionLink Helper</a:t>
            </a:r>
            <a:endParaRPr lang="en-US"/>
          </a:p>
        </p:txBody>
      </p:sp>
      <p:sp>
        <p:nvSpPr>
          <p:cNvPr id="4" name="Content Placeholder 2"/>
          <p:cNvSpPr>
            <a:spLocks noGrp="1"/>
          </p:cNvSpPr>
          <p:nvPr/>
        </p:nvSpPr>
        <p:spPr bwMode="auto">
          <a:xfrm>
            <a:off x="458788" y="1021215"/>
            <a:ext cx="8119156" cy="2179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a:t>
            </a:r>
            <a:r>
              <a:rPr lang="en-US" sz="2800" dirty="0" err="1" smtClean="0">
                <a:latin typeface="Segoe UI" pitchFamily="34" charset="0"/>
                <a:ea typeface="Segoe UI" pitchFamily="34" charset="0"/>
                <a:cs typeface="Segoe UI" pitchFamily="34" charset="0"/>
              </a:rPr>
              <a:t>Ajax.ActionLink</a:t>
            </a:r>
            <a:r>
              <a:rPr lang="en-US" sz="2800" b="0" dirty="0" smtClean="0">
                <a:latin typeface="Segoe UI" pitchFamily="34" charset="0"/>
                <a:ea typeface="Segoe UI" pitchFamily="34" charset="0"/>
                <a:cs typeface="Segoe UI" pitchFamily="34" charset="0"/>
              </a:rPr>
              <a:t> helper:</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obtain updated HTML information from the view</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replace content in a specific location</a:t>
            </a:r>
          </a:p>
          <a:p>
            <a:pPr>
              <a:buNone/>
            </a:pPr>
            <a:endParaRPr lang="en-US" sz="2800" b="0" dirty="0" smtClean="0">
              <a:latin typeface="Segoe UI" pitchFamily="34" charset="0"/>
              <a:ea typeface="Segoe UI" pitchFamily="34" charset="0"/>
              <a:cs typeface="Segoe UI" pitchFamily="34" charset="0"/>
            </a:endParaRPr>
          </a:p>
          <a:p>
            <a:pPr>
              <a:buNone/>
            </a:pP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685800" y="3200400"/>
            <a:ext cx="7353146" cy="295927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Ajax.ActionLink</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Refresh</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new </a:t>
            </a:r>
            <a:r>
              <a:rPr lang="en-US" b="0" dirty="0" err="1">
                <a:latin typeface="Lucida Sans Unicode" pitchFamily="34" charset="0"/>
                <a:ea typeface="Times New Roman" panose="02020603050405020304" pitchFamily="18" charset="0"/>
                <a:cs typeface="Lucida Sans Unicode" pitchFamily="34" charset="0"/>
              </a:rPr>
              <a:t>AjaxOptions</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HttpMethod</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"POST",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UpdateTargetId</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divMessage</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InsertionMode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InsertionMode.Replace</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p>
          <a:p>
            <a:pPr>
              <a:lnSpc>
                <a:spcPct val="115000"/>
              </a:lnSpc>
              <a:spcAft>
                <a:spcPts val="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 Caching Strategy</a:t>
            </a:r>
            <a:endParaRPr lang="en-US"/>
          </a:p>
        </p:txBody>
      </p:sp>
      <p:sp>
        <p:nvSpPr>
          <p:cNvPr id="3" name="Text Placeholder 2"/>
          <p:cNvSpPr>
            <a:spLocks noGrp="1"/>
          </p:cNvSpPr>
          <p:nvPr>
            <p:ph type="body" idx="1"/>
          </p:nvPr>
        </p:nvSpPr>
        <p:spPr/>
        <p:txBody>
          <a:bodyPr/>
          <a:lstStyle/>
          <a:p>
            <a:r>
              <a:rPr lang="en-US" smtClean="0"/>
              <a:t>Why Use Caching?
The Output Cache
The Data Cache
The HTTP Cache
Preventing Caching
Demonstration: How to Configure Caching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Caching?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Caching:</a:t>
            </a:r>
          </a:p>
          <a:p>
            <a:pPr lvl="0">
              <a:buNone/>
            </a:pPr>
            <a:endParaRPr lang="en-US" dirty="0" smtClean="0"/>
          </a:p>
          <a:p>
            <a:pPr lvl="0"/>
            <a:r>
              <a:rPr lang="en-US" dirty="0" smtClean="0"/>
              <a:t>Helps improve the performance of a web application by reducing the time needed to process a webpage</a:t>
            </a:r>
          </a:p>
          <a:p>
            <a:pPr lvl="0"/>
            <a:endParaRPr lang="en-US" dirty="0" smtClean="0"/>
          </a:p>
          <a:p>
            <a:pPr lvl="0"/>
            <a:r>
              <a:rPr lang="en-US" dirty="0" smtClean="0"/>
              <a:t>Helps increase the scalability of a web application by reducing the workload on the server</a:t>
            </a:r>
          </a:p>
          <a:p>
            <a:pPr>
              <a:buNone/>
            </a:pPr>
            <a:endParaRPr lang="en-US"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Output Cache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smtClean="0">
                <a:latin typeface="Segoe UI" pitchFamily="34" charset="0"/>
                <a:ea typeface="Segoe UI" pitchFamily="34" charset="0"/>
                <a:cs typeface="Segoe UI" pitchFamily="34" charset="0"/>
              </a:rPr>
              <a:t>Benefits of caching in the output </a:t>
            </a:r>
            <a:r>
              <a:rPr lang="en-US" sz="2600" b="0" dirty="0" smtClean="0">
                <a:latin typeface="Segoe UI" pitchFamily="34" charset="0"/>
                <a:ea typeface="Segoe UI" pitchFamily="34" charset="0"/>
                <a:cs typeface="Segoe UI" pitchFamily="34" charset="0"/>
              </a:rPr>
              <a:t>cache:</a:t>
            </a:r>
          </a:p>
          <a:p>
            <a:pPr marL="350838" indent="-168275">
              <a:buClr>
                <a:schemeClr val="accent2">
                  <a:lumMod val="75000"/>
                </a:schemeClr>
              </a:buClr>
              <a:buFont typeface="Arial" pitchFamily="34" charset="0"/>
              <a:buChar char="•"/>
            </a:pPr>
            <a:r>
              <a:rPr lang="en-US" sz="2000" b="0" dirty="0" smtClean="0">
                <a:latin typeface="Segoe UI" pitchFamily="34" charset="0"/>
                <a:ea typeface="Segoe UI" pitchFamily="34" charset="0"/>
                <a:cs typeface="Segoe UI" pitchFamily="34" charset="0"/>
              </a:rPr>
              <a:t>The </a:t>
            </a:r>
            <a:r>
              <a:rPr lang="en-US" sz="2000" dirty="0" err="1" smtClean="0">
                <a:latin typeface="Segoe UI" pitchFamily="34" charset="0"/>
                <a:ea typeface="Segoe UI" pitchFamily="34" charset="0"/>
                <a:cs typeface="Segoe UI" pitchFamily="34" charset="0"/>
              </a:rPr>
              <a:t>OutputCache</a:t>
            </a:r>
            <a:r>
              <a:rPr lang="en-US" sz="2000" b="0" dirty="0" smtClean="0">
                <a:latin typeface="Segoe UI" pitchFamily="34" charset="0"/>
                <a:ea typeface="Segoe UI" pitchFamily="34" charset="0"/>
                <a:cs typeface="Segoe UI" pitchFamily="34" charset="0"/>
              </a:rPr>
              <a:t> attribute directs the rendering engine to the cache that contains results from the previous rendering process</a:t>
            </a:r>
          </a:p>
          <a:p>
            <a:pPr marL="288925" lvl="1" indent="0">
              <a:buNone/>
            </a:pPr>
            <a:endParaRPr lang="en-US" b="0" dirty="0" smtClean="0">
              <a:latin typeface="Segoe UI" pitchFamily="34" charset="0"/>
              <a:ea typeface="Segoe UI" pitchFamily="34" charset="0"/>
              <a:cs typeface="Segoe UI" pitchFamily="34" charset="0"/>
            </a:endParaRPr>
          </a:p>
          <a:p>
            <a:pPr lvl="1"/>
            <a:endParaRPr lang="en-US" b="0" dirty="0" smtClean="0">
              <a:latin typeface="Segoe UI" pitchFamily="34" charset="0"/>
              <a:ea typeface="Segoe UI" pitchFamily="34" charset="0"/>
              <a:cs typeface="Segoe UI" pitchFamily="34" charset="0"/>
            </a:endParaRPr>
          </a:p>
          <a:p>
            <a:pPr lvl="1"/>
            <a:endParaRPr lang="en-US" sz="2000" b="0" dirty="0" smtClean="0">
              <a:latin typeface="Segoe UI" pitchFamily="34" charset="0"/>
              <a:ea typeface="Segoe UI" pitchFamily="34" charset="0"/>
              <a:cs typeface="Segoe UI" pitchFamily="34" charset="0"/>
            </a:endParaRPr>
          </a:p>
          <a:p>
            <a:pPr marL="350838" lvl="1" indent="-168275">
              <a:buClr>
                <a:schemeClr val="accent2">
                  <a:lumMod val="75000"/>
                </a:schemeClr>
              </a:buClr>
              <a:buFont typeface="Arial" pitchFamily="34" charset="0"/>
              <a:buChar char="•"/>
            </a:pPr>
            <a:r>
              <a:rPr lang="en-US" sz="2000" b="0" dirty="0" smtClean="0">
                <a:latin typeface="Segoe UI" pitchFamily="34" charset="0"/>
                <a:ea typeface="Segoe UI" pitchFamily="34" charset="0"/>
                <a:cs typeface="Segoe UI" pitchFamily="34" charset="0"/>
              </a:rPr>
              <a:t>You </a:t>
            </a:r>
            <a:r>
              <a:rPr lang="en-US" sz="2000" b="0" dirty="0" smtClean="0">
                <a:latin typeface="Segoe UI" pitchFamily="34" charset="0"/>
                <a:ea typeface="Segoe UI" pitchFamily="34" charset="0"/>
                <a:cs typeface="Segoe UI" pitchFamily="34" charset="0"/>
              </a:rPr>
              <a:t>can add the </a:t>
            </a:r>
            <a:r>
              <a:rPr lang="en-US" sz="2000" dirty="0" err="1" smtClean="0">
                <a:latin typeface="Segoe UI" pitchFamily="34" charset="0"/>
                <a:ea typeface="Segoe UI" pitchFamily="34" charset="0"/>
                <a:cs typeface="Segoe UI" pitchFamily="34" charset="0"/>
              </a:rPr>
              <a:t>VaryByParam</a:t>
            </a:r>
            <a:r>
              <a:rPr lang="en-US" sz="2000" dirty="0" smtClean="0">
                <a:latin typeface="Segoe UI" pitchFamily="34" charset="0"/>
                <a:ea typeface="Segoe UI" pitchFamily="34" charset="0"/>
                <a:cs typeface="Segoe UI" pitchFamily="34" charset="0"/>
              </a:rPr>
              <a:t> </a:t>
            </a:r>
            <a:r>
              <a:rPr lang="en-US" sz="2000" b="0" dirty="0" smtClean="0">
                <a:latin typeface="Segoe UI" pitchFamily="34" charset="0"/>
                <a:ea typeface="Segoe UI" pitchFamily="34" charset="0"/>
                <a:cs typeface="Segoe UI" pitchFamily="34" charset="0"/>
              </a:rPr>
              <a:t>property to the </a:t>
            </a:r>
            <a:r>
              <a:rPr lang="en-US" sz="2000" dirty="0" err="1" smtClean="0">
                <a:latin typeface="Segoe UI" pitchFamily="34" charset="0"/>
                <a:ea typeface="Segoe UI" pitchFamily="34" charset="0"/>
                <a:cs typeface="Segoe UI" pitchFamily="34" charset="0"/>
              </a:rPr>
              <a:t>OutputCache</a:t>
            </a:r>
            <a:r>
              <a:rPr lang="en-US" sz="2000" b="0" dirty="0" smtClean="0">
                <a:latin typeface="Segoe UI" pitchFamily="34" charset="0"/>
                <a:ea typeface="Segoe UI" pitchFamily="34" charset="0"/>
                <a:cs typeface="Segoe UI" pitchFamily="34" charset="0"/>
              </a:rPr>
              <a:t> attribute to store a single copy of the most recent data in the cache</a:t>
            </a:r>
          </a:p>
          <a:p>
            <a:pPr marL="288925" lvl="1" indent="0">
              <a:buNone/>
            </a:pPr>
            <a:endParaRPr lang="en-US" b="0" dirty="0" smtClean="0">
              <a:latin typeface="Segoe UI" pitchFamily="34" charset="0"/>
              <a:ea typeface="Segoe UI" pitchFamily="34" charset="0"/>
              <a:cs typeface="Segoe UI" pitchFamily="34" charset="0"/>
            </a:endParaRPr>
          </a:p>
          <a:p>
            <a:pPr marL="288925" lvl="1" indent="0">
              <a:buNone/>
            </a:pPr>
            <a:endParaRPr lang="en-US" b="0" dirty="0" smtClean="0">
              <a:latin typeface="Segoe UI" pitchFamily="34" charset="0"/>
              <a:ea typeface="Segoe UI" pitchFamily="34" charset="0"/>
              <a:cs typeface="Segoe UI" pitchFamily="34" charset="0"/>
            </a:endParaRPr>
          </a:p>
          <a:p>
            <a:pPr marL="288925" lvl="1" indent="0">
              <a:buNone/>
            </a:pPr>
            <a:endParaRPr lang="en-US" b="0" dirty="0" smtClean="0">
              <a:latin typeface="Segoe UI" pitchFamily="34" charset="0"/>
              <a:ea typeface="Segoe UI" pitchFamily="34" charset="0"/>
              <a:cs typeface="Segoe UI" pitchFamily="34" charset="0"/>
            </a:endParaRPr>
          </a:p>
          <a:p>
            <a:pPr marL="350838" lvl="1" indent="-168275">
              <a:buClr>
                <a:schemeClr val="accent2">
                  <a:lumMod val="75000"/>
                </a:schemeClr>
              </a:buClr>
              <a:buFont typeface="Arial" pitchFamily="34" charset="0"/>
              <a:buChar char="•"/>
            </a:pPr>
            <a:r>
              <a:rPr lang="en-US" sz="2000" b="0" dirty="0" smtClean="0">
                <a:latin typeface="Segoe UI" pitchFamily="34" charset="0"/>
                <a:ea typeface="Segoe UI" pitchFamily="34" charset="0"/>
                <a:cs typeface="Segoe UI" pitchFamily="34" charset="0"/>
              </a:rPr>
              <a:t>You can add the </a:t>
            </a:r>
            <a:r>
              <a:rPr lang="en-US" sz="2000" dirty="0" err="1" smtClean="0">
                <a:latin typeface="Segoe UI" pitchFamily="34" charset="0"/>
                <a:ea typeface="Segoe UI" pitchFamily="34" charset="0"/>
                <a:cs typeface="Segoe UI" pitchFamily="34" charset="0"/>
              </a:rPr>
              <a:t>VaryByCustom</a:t>
            </a:r>
            <a:r>
              <a:rPr lang="en-US" sz="2000" b="0" dirty="0" smtClean="0">
                <a:latin typeface="Segoe UI" pitchFamily="34" charset="0"/>
                <a:ea typeface="Segoe UI" pitchFamily="34" charset="0"/>
                <a:cs typeface="Segoe UI" pitchFamily="34" charset="0"/>
              </a:rPr>
              <a:t> property to the </a:t>
            </a:r>
            <a:r>
              <a:rPr lang="en-US" sz="2000" dirty="0" err="1" smtClean="0">
                <a:latin typeface="Segoe UI" pitchFamily="34" charset="0"/>
                <a:ea typeface="Segoe UI" pitchFamily="34" charset="0"/>
                <a:cs typeface="Segoe UI" pitchFamily="34" charset="0"/>
              </a:rPr>
              <a:t>OutputCache</a:t>
            </a:r>
            <a:r>
              <a:rPr lang="en-US" sz="2000" b="0" dirty="0" smtClean="0">
                <a:latin typeface="Segoe UI" pitchFamily="34" charset="0"/>
                <a:ea typeface="Segoe UI" pitchFamily="34" charset="0"/>
                <a:cs typeface="Segoe UI" pitchFamily="34" charset="0"/>
              </a:rPr>
              <a:t> attribute to store multiple versions of the rendered content in the cache</a:t>
            </a:r>
          </a:p>
          <a:p>
            <a:endParaRPr lang="en-US" b="0" dirty="0" smtClean="0">
              <a:latin typeface="Segoe UI" pitchFamily="34" charset="0"/>
              <a:ea typeface="Segoe UI" pitchFamily="34" charset="0"/>
              <a:cs typeface="Segoe UI" pitchFamily="34" charset="0"/>
            </a:endParaRPr>
          </a:p>
          <a:p>
            <a:endParaRPr lang="en-US" b="0" dirty="0">
              <a:latin typeface="Segoe UI" pitchFamily="34" charset="0"/>
              <a:ea typeface="Segoe UI" pitchFamily="34" charset="0"/>
              <a:cs typeface="Segoe UI" pitchFamily="34" charset="0"/>
            </a:endParaRPr>
          </a:p>
        </p:txBody>
      </p:sp>
      <p:sp>
        <p:nvSpPr>
          <p:cNvPr id="5" name="Rectangle 4"/>
          <p:cNvSpPr/>
          <p:nvPr/>
        </p:nvSpPr>
        <p:spPr>
          <a:xfrm>
            <a:off x="1032496" y="2057400"/>
            <a:ext cx="3546164" cy="41088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OutputCache</a:t>
            </a:r>
            <a:r>
              <a:rPr lang="en-US" b="0" dirty="0">
                <a:latin typeface="Lucida Sans Unicode" pitchFamily="34" charset="0"/>
                <a:ea typeface="Times New Roman" panose="02020603050405020304" pitchFamily="18" charset="0"/>
                <a:cs typeface="Lucida Sans Unicode" pitchFamily="34" charset="0"/>
              </a:rPr>
              <a:t>(Duration = 60)]</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1055983" y="3669268"/>
            <a:ext cx="6024563"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OutputCache</a:t>
            </a:r>
            <a:r>
              <a:rPr lang="en-US" b="0" dirty="0">
                <a:latin typeface="Lucida Sans Unicode" pitchFamily="34" charset="0"/>
                <a:ea typeface="Times New Roman" panose="02020603050405020304" pitchFamily="18" charset="0"/>
                <a:cs typeface="Lucida Sans Unicode" pitchFamily="34" charset="0"/>
              </a:rPr>
              <a:t>(Duration = 60, </a:t>
            </a:r>
            <a:r>
              <a:rPr lang="en-US" b="0" dirty="0" err="1">
                <a:latin typeface="Lucida Sans Unicode" pitchFamily="34" charset="0"/>
                <a:ea typeface="Times New Roman" panose="02020603050405020304" pitchFamily="18" charset="0"/>
                <a:cs typeface="Lucida Sans Unicode" pitchFamily="34" charset="0"/>
              </a:rPr>
              <a:t>VaryByParam</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cs typeface="Lucida Sans Unicode" pitchFamily="34" charset="0"/>
            </a:endParaRPr>
          </a:p>
        </p:txBody>
      </p:sp>
      <p:sp>
        <p:nvSpPr>
          <p:cNvPr id="7" name="Rectangle 6"/>
          <p:cNvSpPr/>
          <p:nvPr/>
        </p:nvSpPr>
        <p:spPr>
          <a:xfrm>
            <a:off x="993214" y="5410200"/>
            <a:ext cx="6786563"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OutputCache</a:t>
            </a:r>
            <a:r>
              <a:rPr lang="en-US" b="0" dirty="0">
                <a:latin typeface="Lucida Sans Unicode" pitchFamily="34" charset="0"/>
                <a:ea typeface="Times New Roman" panose="02020603050405020304" pitchFamily="18" charset="0"/>
                <a:cs typeface="Lucida Sans Unicode" pitchFamily="34" charset="0"/>
              </a:rPr>
              <a:t>(Duration = 60, </a:t>
            </a:r>
            <a:r>
              <a:rPr lang="en-US" b="0" dirty="0" err="1">
                <a:latin typeface="Lucida Sans Unicode" pitchFamily="34" charset="0"/>
                <a:ea typeface="Times New Roman" panose="02020603050405020304" pitchFamily="18" charset="0"/>
                <a:cs typeface="Lucida Sans Unicode" pitchFamily="34" charset="0"/>
              </a:rPr>
              <a:t>VaryByCustom</a:t>
            </a:r>
            <a:r>
              <a:rPr lang="en-US" b="0" dirty="0">
                <a:latin typeface="Lucida Sans Unicode" pitchFamily="34" charset="0"/>
                <a:ea typeface="Times New Roman" panose="02020603050405020304" pitchFamily="18" charset="0"/>
                <a:cs typeface="Lucida Sans Unicode" pitchFamily="34" charset="0"/>
              </a:rPr>
              <a:t>="browser")]</a:t>
            </a:r>
            <a:endParaRPr lang="en-GB" b="0" dirty="0">
              <a:latin typeface="Lucida Sans Unicode" pitchFamily="34" charset="0"/>
              <a:cs typeface="Lucida Sans Unicode"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3250</Words>
  <Application>Microsoft Office PowerPoint</Application>
  <PresentationFormat>On-screen Show (4:3)</PresentationFormat>
  <Paragraphs>293</Paragraphs>
  <Slides>20</Slides>
  <Notes>20</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Segoe Light</vt:lpstr>
      <vt:lpstr>Segoe UI</vt:lpstr>
      <vt:lpstr>Wingdings</vt:lpstr>
      <vt:lpstr>Lucida Sans Unicode</vt:lpstr>
      <vt:lpstr>Times New Roman</vt:lpstr>
      <vt:lpstr>Verdana</vt:lpstr>
      <vt:lpstr>Arial Unicode MS</vt:lpstr>
      <vt:lpstr>Calibri</vt:lpstr>
      <vt:lpstr>Courier New</vt:lpstr>
      <vt:lpstr>Symbol</vt:lpstr>
      <vt:lpstr>Segoe UI Light</vt:lpstr>
      <vt:lpstr>Presentation1</vt:lpstr>
      <vt:lpstr>Module09</vt:lpstr>
      <vt:lpstr>Module Overview</vt:lpstr>
      <vt:lpstr>Lesson 1: Using AJAX and Partial Page Updates</vt:lpstr>
      <vt:lpstr>Why Use Partial Page Updates?</vt:lpstr>
      <vt:lpstr>Using AJAX in an MVC 4 Web Application</vt:lpstr>
      <vt:lpstr>The Ajax.ActionLink Helper</vt:lpstr>
      <vt:lpstr>Lesson 2: Implementing a Caching Strategy</vt:lpstr>
      <vt:lpstr>Why Use Caching?</vt:lpstr>
      <vt:lpstr>The Output Cache</vt:lpstr>
      <vt:lpstr>The Data Cache</vt:lpstr>
      <vt:lpstr>The HTTP Cache</vt:lpstr>
      <vt:lpstr>Preventing Caching</vt:lpstr>
      <vt:lpstr>Demonstration: How to Configure Caching</vt:lpstr>
      <vt:lpstr>Slide 14</vt:lpstr>
      <vt:lpstr>Slide 15</vt:lpstr>
      <vt:lpstr>Slide 16</vt:lpstr>
      <vt:lpstr>Lab: Building Responsive Pages in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karthi</dc:creator>
  <cp:lastModifiedBy>Reshma</cp:lastModifiedBy>
  <cp:revision>3</cp:revision>
  <dcterms:created xsi:type="dcterms:W3CDTF">2013-05-28T11:36:09Z</dcterms:created>
  <dcterms:modified xsi:type="dcterms:W3CDTF">2013-05-30T10:35:30Z</dcterms:modified>
</cp:coreProperties>
</file>