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0" r:id="rId22"/>
    <p:sldId id="274" r:id="rId23"/>
    <p:sldId id="281" r:id="rId24"/>
    <p:sldId id="275" r:id="rId25"/>
    <p:sldId id="276" r:id="rId26"/>
    <p:sldId id="277" r:id="rId27"/>
  </p:sldIdLst>
  <p:sldSz cx="9144000" cy="6858000" type="screen4x3"/>
  <p:notesSz cx="6858000" cy="9144000"/>
  <p:embeddedFontLst>
    <p:embeddedFont>
      <p:font typeface="Segoe Light" pitchFamily="34" charset="0"/>
      <p:regular r:id="rId29"/>
      <p:italic r:id="rId30"/>
    </p:embeddedFont>
    <p:embeddedFont>
      <p:font typeface="Segoe UI" pitchFamily="34" charset="0"/>
      <p:regular r:id="rId31"/>
      <p:bold r:id="rId32"/>
      <p:italic r:id="rId33"/>
      <p:boldItalic r:id="rId34"/>
    </p:embeddedFont>
    <p:embeddedFont>
      <p:font typeface="Segoe" pitchFamily="34" charset="0"/>
      <p:regular r:id="rId35"/>
      <p:bold r:id="rId36"/>
      <p:italic r:id="rId37"/>
      <p:boldItalic r:id="rId38"/>
    </p:embeddedFont>
    <p:embeddedFont>
      <p:font typeface="SimSun" pitchFamily="2" charset="-122"/>
      <p:regular r:id="rId39"/>
    </p:embeddedFont>
    <p:embeddedFont>
      <p:font typeface="Arial Unicode MS" pitchFamily="34" charset="-128"/>
      <p:regular r:id="rId40"/>
    </p:embeddedFont>
    <p:embeddedFont>
      <p:font typeface="Calibri" pitchFamily="34" charset="0"/>
      <p:regular r:id="rId41"/>
      <p:bold r:id="rId42"/>
      <p:italic r:id="rId43"/>
      <p:boldItalic r:id="rId44"/>
    </p:embeddedFont>
    <p:embeddedFont>
      <p:font typeface="Verdana" pitchFamily="34" charset="0"/>
      <p:regular r:id="rId45"/>
      <p:bold r:id="rId46"/>
      <p:italic r:id="rId47"/>
      <p:boldItalic r:id="rId48"/>
    </p:embeddedFont>
    <p:embeddedFont>
      <p:font typeface="Segoe UI Light" pitchFamily="34" charset="0"/>
      <p:regular r:id="rId49"/>
    </p:embeddedFont>
  </p:embeddedFontLst>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826" autoAdjust="0"/>
  </p:normalViewPr>
  <p:slideViewPr>
    <p:cSldViewPr>
      <p:cViewPr>
        <p:scale>
          <a:sx n="50" d="100"/>
          <a:sy n="50" d="100"/>
        </p:scale>
        <p:origin x="-1650" y="-12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F2A8DD-E5AD-4C3E-A901-151DC0620322}" type="datetimeFigureOut">
              <a:rPr lang="en-US" smtClean="0"/>
              <a:pPr/>
              <a:t>5/30/2013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F42E21-4602-46FA-B202-D9126CEA96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project template should you use to create WCF services?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web role project template to create WCF services, because this template facilitates end-user access and interactions by using HTML output.</a:t>
            </a:r>
          </a:p>
          <a:p>
            <a:pPr>
              <a:lnSpc>
                <a:spcPct val="115000"/>
              </a:lnSpc>
              <a:spcAft>
                <a:spcPts val="1000"/>
              </a:spcAft>
            </a:pPr>
            <a:r>
              <a:rPr lang="en-US" sz="1000">
                <a:solidFill>
                  <a:srgbClr val="000000"/>
                </a:solidFill>
                <a:latin typeface="Arial"/>
                <a:ea typeface="Calibri"/>
                <a:cs typeface="Times New Roman"/>
              </a:rPr>
              <a:t>You can elaborate about how the Windows Azure Visual Studio template helps simplify the process of developing web applications.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test the service code before deploying the service on Windows Azure?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Testing the web service code helps ensure that the service works before uploading the service on Windows Azure. Windows Azure charges customers based on the usage of the platform. Therefore, you can save money by testing locally first. </a:t>
            </a:r>
          </a:p>
          <a:p>
            <a:pPr>
              <a:lnSpc>
                <a:spcPct val="115000"/>
              </a:lnSpc>
              <a:spcAft>
                <a:spcPts val="1000"/>
              </a:spcAft>
            </a:pPr>
            <a:r>
              <a:rPr lang="en-US" sz="1000">
                <a:latin typeface="Arial"/>
                <a:ea typeface="Calibri"/>
                <a:cs typeface="Times New Roman"/>
              </a:rPr>
              <a:t>You can describe how the Windows Azure emulator provides the platform environment for testing the functionalities of applications and services.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use the </a:t>
            </a:r>
            <a:r>
              <a:rPr lang="en-US" sz="1000" b="1">
                <a:latin typeface="Arial"/>
                <a:ea typeface="Calibri"/>
                <a:cs typeface="Times New Roman"/>
              </a:rPr>
              <a:t>RoleEntryPoint</a:t>
            </a:r>
            <a:r>
              <a:rPr lang="en-US" sz="1000">
                <a:latin typeface="Arial"/>
                <a:ea typeface="Calibri"/>
                <a:cs typeface="Times New Roman"/>
              </a:rPr>
              <a:t> class?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use the </a:t>
            </a:r>
            <a:r>
              <a:rPr lang="en-US" sz="1000" b="1">
                <a:latin typeface="Arial"/>
                <a:ea typeface="Calibri"/>
                <a:cs typeface="Times New Roman"/>
              </a:rPr>
              <a:t>RoleEntryPoint</a:t>
            </a:r>
            <a:r>
              <a:rPr lang="en-US" sz="1000">
                <a:latin typeface="Arial"/>
                <a:ea typeface="Calibri"/>
                <a:cs typeface="Times New Roman"/>
              </a:rPr>
              <a:t> class to add logic to web services when you host the application on Windows Azure.</a:t>
            </a:r>
          </a:p>
          <a:p>
            <a:pPr>
              <a:lnSpc>
                <a:spcPct val="115000"/>
              </a:lnSpc>
              <a:spcAft>
                <a:spcPts val="1000"/>
              </a:spcAft>
            </a:pPr>
            <a:r>
              <a:rPr lang="en-US" sz="1000">
                <a:latin typeface="Arial"/>
                <a:ea typeface="Calibri"/>
                <a:cs typeface="Times New Roman"/>
              </a:rPr>
              <a:t>You can provide some details about how to use the ASP.NET life-cycle method, in combination with the Windows Azure life-cycle method.</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use the ServiceConfiguration.cscfg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use the ServiceConfiguration.cscfg file to define the number of instances that you need, to host a service.</a:t>
            </a:r>
          </a:p>
          <a:p>
            <a:pPr>
              <a:lnSpc>
                <a:spcPct val="115000"/>
              </a:lnSpc>
              <a:spcAft>
                <a:spcPts val="1000"/>
              </a:spcAft>
            </a:pPr>
            <a:r>
              <a:rPr lang="en-US" sz="1000">
                <a:latin typeface="Arial"/>
                <a:ea typeface="Calibri"/>
                <a:cs typeface="Times New Roman"/>
              </a:rPr>
              <a:t>You can elaborate on how the two configuration files help configure the instance for hosting an application. You can also describe how the Packaging tool helps automate the process of generating the package and uploading the package on Windows Azure.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difference between using diagnostic logs and IntelliTrace?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key difference is that IntelliTrace is accessible from within Microsoft Visual Studio, while you can access diagnostic logs only from outside Microsoft Visual Studio. Diagnostic logs are Blob objects in Windows Azure.</a:t>
            </a:r>
          </a:p>
          <a:p>
            <a:pPr>
              <a:lnSpc>
                <a:spcPct val="115000"/>
              </a:lnSpc>
              <a:spcAft>
                <a:spcPts val="1000"/>
              </a:spcAft>
            </a:pPr>
            <a:r>
              <a:rPr lang="en-US" sz="1000">
                <a:latin typeface="Arial"/>
                <a:ea typeface="Calibri"/>
                <a:cs typeface="Times New Roman"/>
              </a:rPr>
              <a:t>You can describe:</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Why developers usually use diagnostic logs to debug a web service. </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How diagnostic logs enable data collection without impacting the performance of the application.</a:t>
            </a:r>
          </a:p>
          <a:p>
            <a:pPr>
              <a:lnSpc>
                <a:spcPct val="115000"/>
              </a:lnSpc>
              <a:spcAft>
                <a:spcPts val="1000"/>
              </a:spcAft>
            </a:pPr>
            <a:r>
              <a:rPr lang="en-US" sz="1000">
                <a:latin typeface="Arial"/>
                <a:ea typeface="Calibri"/>
                <a:cs typeface="Times New Roman"/>
              </a:rPr>
              <a:t>You should use debugging methods only when a problem occurs, because enabling debugging when there are no problems could affect the performance of the application.</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deploying a service in the production environment and deploying a service in the staging environment?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key difference lies in the URL that is defined to call the services. </a:t>
            </a:r>
          </a:p>
          <a:p>
            <a:pPr>
              <a:lnSpc>
                <a:spcPct val="115000"/>
              </a:lnSpc>
              <a:spcAft>
                <a:spcPts val="1000"/>
              </a:spcAft>
            </a:pPr>
            <a:r>
              <a:rPr lang="en-US" sz="1000">
                <a:latin typeface="Arial"/>
                <a:ea typeface="Calibri"/>
                <a:cs typeface="Times New Roman"/>
              </a:rPr>
              <a:t>The difference between calling WCF services in an MVC application and calling WCF services in an ASP.NET application lies in the URL. The URL differs based on the environment in which you deploy the service.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commonly used data format to communicate with WCF services, from </a:t>
            </a:r>
            <a:r>
              <a:rPr lang="en-US" sz="1000" dirty="0" err="1">
                <a:latin typeface="Arial"/>
                <a:ea typeface="Calibri"/>
                <a:cs typeface="Times New Roman"/>
              </a:rPr>
              <a:t>jQuery</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JavaScript Object Notation (JSON) data format is the commonly used data format to communicate with WCF Services, from </a:t>
            </a:r>
            <a:r>
              <a:rPr lang="en-US" sz="1000" dirty="0" err="1">
                <a:latin typeface="Arial"/>
                <a:ea typeface="Calibri"/>
                <a:cs typeface="Times New Roman"/>
              </a:rPr>
              <a:t>jQuery</a:t>
            </a:r>
            <a:r>
              <a:rPr lang="en-US" sz="1000" dirty="0">
                <a:latin typeface="Arial"/>
                <a:ea typeface="Calibri"/>
                <a:cs typeface="Times New Roman"/>
              </a:rPr>
              <a:t>. JSON is a data format that facilitates requests and responses between client and server systems.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In this example, the web service is hosted within the ASP.NET web application. You can also call a web service hosted on another web server or on Windows Azure, by using </a:t>
            </a:r>
            <a:r>
              <a:rPr lang="en-US" sz="1000" dirty="0" err="1">
                <a:latin typeface="Arial"/>
                <a:ea typeface="Calibri"/>
                <a:cs typeface="Times New Roman"/>
              </a:rPr>
              <a:t>jQuery</a:t>
            </a:r>
            <a:r>
              <a:rPr lang="en-US" sz="1000" dirty="0">
                <a:latin typeface="Arial"/>
                <a:ea typeface="Calibri"/>
                <a:cs typeface="Times New Roman"/>
              </a:rPr>
              <a:t>. However, calling web services hosted on other web servers requires a different service URL.</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\Mod13\</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 expand </a:t>
            </a:r>
            <a:r>
              <a:rPr lang="en-US" sz="1000" b="1" dirty="0" smtClean="0">
                <a:latin typeface="Arial"/>
                <a:ea typeface="Times New Roman"/>
                <a:cs typeface="Times New Roman"/>
              </a:rPr>
              <a:t>Views</a:t>
            </a:r>
            <a:r>
              <a:rPr lang="en-US" sz="1000" dirty="0" smtClean="0">
                <a:latin typeface="Arial"/>
                <a:ea typeface="Times New Roman"/>
                <a:cs typeface="Times New Roman"/>
              </a:rPr>
              <a:t>, expand </a:t>
            </a:r>
            <a:r>
              <a:rPr lang="en-US" sz="1000" b="1" dirty="0" smtClean="0">
                <a:latin typeface="Arial"/>
                <a:ea typeface="Times New Roman"/>
                <a:cs typeface="Times New Roman"/>
              </a:rPr>
              <a:t>Home</a:t>
            </a:r>
            <a:r>
              <a:rPr lang="en-US" sz="1000" dirty="0" smtClean="0">
                <a:latin typeface="Arial"/>
                <a:ea typeface="Times New Roman"/>
                <a:cs typeface="Times New Roman"/>
              </a:rPr>
              <a:t>, and then double-click </a:t>
            </a:r>
            <a:r>
              <a:rPr lang="en-US" sz="1000" b="1" dirty="0" err="1" smtClean="0">
                <a:latin typeface="Arial"/>
                <a:ea typeface="Times New Roman"/>
                <a:cs typeface="Times New Roman"/>
              </a:rPr>
              <a:t>Index.cshtml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dirty="0" err="1" smtClean="0">
                <a:solidFill>
                  <a:srgbClr val="000000"/>
                </a:solidFill>
                <a:latin typeface="Arial"/>
                <a:ea typeface="Times New Roman"/>
                <a:cs typeface="Times New Roman"/>
              </a:rPr>
              <a:t>Index.cshtml</a:t>
            </a:r>
            <a:r>
              <a:rPr lang="en-US" sz="1000" dirty="0" smtClean="0">
                <a:solidFill>
                  <a:srgbClr val="000000"/>
                </a:solidFill>
                <a:latin typeface="Arial"/>
                <a:ea typeface="Times New Roman"/>
                <a:cs typeface="Times New Roman"/>
              </a:rPr>
              <a:t> code window, locate the following code.</a:t>
            </a:r>
            <a:endParaRPr lang="en-US" sz="1000" dirty="0" smtClean="0">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Html.ActionLink</a:t>
            </a:r>
            <a:r>
              <a:rPr lang="en-US" sz="1000" dirty="0" smtClean="0">
                <a:solidFill>
                  <a:prstClr val="black"/>
                </a:solidFill>
                <a:latin typeface="Arial"/>
                <a:ea typeface="Times New Roman"/>
                <a:cs typeface="Times New Roman"/>
              </a:rPr>
              <a:t>("operas I've seen.", "Index", "Opera")</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&lt;/p&gt;</a:t>
            </a:r>
          </a:p>
          <a:p>
            <a:pPr>
              <a:lnSpc>
                <a:spcPct val="115000"/>
              </a:lnSpc>
              <a:spcBef>
                <a:spcPts val="600"/>
              </a:spcBef>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Place </a:t>
            </a:r>
            <a:r>
              <a:rPr lang="en-US" sz="1000" dirty="0">
                <a:solidFill>
                  <a:prstClr val="black"/>
                </a:solidFill>
                <a:latin typeface="Arial"/>
                <a:ea typeface="Times New Roman"/>
                <a:cs typeface="Times New Roman"/>
              </a:rPr>
              <a:t>the mouse cursor after the located code,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&lt;form&gt;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&lt;/form&gt;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Place </a:t>
            </a:r>
            <a:r>
              <a:rPr lang="en-US" sz="1000" dirty="0">
                <a:solidFill>
                  <a:prstClr val="black"/>
                </a:solidFill>
                <a:latin typeface="Arial"/>
                <a:ea typeface="Times New Roman"/>
                <a:cs typeface="Times New Roman"/>
              </a:rPr>
              <a:t>the mouse cursor in the </a:t>
            </a:r>
            <a:r>
              <a:rPr lang="en-US" sz="1000" b="1" dirty="0">
                <a:solidFill>
                  <a:prstClr val="black"/>
                </a:solidFill>
                <a:latin typeface="Arial"/>
                <a:ea typeface="Times New Roman"/>
                <a:cs typeface="Times New Roman"/>
              </a:rPr>
              <a:t>FORM</a:t>
            </a:r>
            <a:r>
              <a:rPr lang="en-US" sz="1000" dirty="0">
                <a:solidFill>
                  <a:prstClr val="black"/>
                </a:solidFill>
                <a:latin typeface="Arial"/>
                <a:ea typeface="Times New Roman"/>
                <a:cs typeface="Times New Roman"/>
              </a:rPr>
              <a:t> element code block you just created,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&lt;input type="button" value="Get Latest Quote" name="</a:t>
            </a:r>
            <a:r>
              <a:rPr lang="en-US" sz="1000" dirty="0" err="1">
                <a:solidFill>
                  <a:prstClr val="black"/>
                </a:solidFill>
                <a:latin typeface="Arial"/>
                <a:ea typeface="Times New Roman"/>
                <a:cs typeface="Times New Roman"/>
              </a:rPr>
              <a:t>GetLatestQuote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onclick</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callWebService</a:t>
            </a:r>
            <a:r>
              <a:rPr lang="en-US" sz="1000" dirty="0">
                <a:solidFill>
                  <a:prstClr val="black"/>
                </a:solidFill>
                <a:latin typeface="Arial"/>
                <a:ea typeface="Times New Roman"/>
                <a:cs typeface="Times New Roman"/>
              </a:rPr>
              <a:t>();" /&gt;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INPUT</a:t>
            </a:r>
            <a:r>
              <a:rPr lang="en-US" sz="1000" dirty="0">
                <a:solidFill>
                  <a:prstClr val="black"/>
                </a:solidFill>
                <a:latin typeface="Arial"/>
                <a:ea typeface="Times New Roman"/>
                <a:cs typeface="Times New Roman"/>
              </a:rPr>
              <a:t> element,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 id="quote-display"&gt;&lt;/p&gt;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6. In </a:t>
            </a:r>
            <a:r>
              <a:rPr lang="en-US" sz="1000" dirty="0">
                <a:solidFill>
                  <a:srgbClr val="000000"/>
                </a:solidFill>
                <a:latin typeface="Arial"/>
                <a:ea typeface="Times New Roman"/>
                <a:cs typeface="Times New Roman"/>
              </a:rPr>
              <a:t>the </a:t>
            </a:r>
            <a:r>
              <a:rPr lang="en-US" sz="1000" dirty="0" err="1">
                <a:solidFill>
                  <a:srgbClr val="000000"/>
                </a:solidFill>
                <a:latin typeface="Arial"/>
                <a:ea typeface="Times New Roman"/>
                <a:cs typeface="Times New Roman"/>
              </a:rPr>
              <a:t>Index.cshtml</a:t>
            </a:r>
            <a:r>
              <a:rPr lang="en-US" sz="1000" dirty="0">
                <a:solidFill>
                  <a:srgbClr val="000000"/>
                </a:solidFill>
                <a:latin typeface="Arial"/>
                <a:ea typeface="Times New Roman"/>
                <a:cs typeface="Times New Roman"/>
              </a:rPr>
              <a:t> code window, locate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&lt;/form&gt;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Place </a:t>
            </a:r>
            <a:r>
              <a:rPr lang="en-US" sz="1000" dirty="0">
                <a:solidFill>
                  <a:prstClr val="black"/>
                </a:solidFill>
                <a:latin typeface="Arial"/>
                <a:ea typeface="Times New Roman"/>
                <a:cs typeface="Times New Roman"/>
              </a:rPr>
              <a:t>the mouse cursor at the end of the located code,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&lt;script type="text/</a:t>
            </a:r>
            <a:r>
              <a:rPr lang="en-US" sz="1000" dirty="0" err="1">
                <a:solidFill>
                  <a:prstClr val="black"/>
                </a:solidFill>
                <a:latin typeface="Arial"/>
                <a:ea typeface="Times New Roman"/>
                <a:cs typeface="Times New Roman"/>
              </a:rPr>
              <a:t>javascript</a:t>
            </a:r>
            <a:r>
              <a:rPr lang="en-US" sz="1000" dirty="0">
                <a:solidFill>
                  <a:prstClr val="black"/>
                </a:solidFill>
                <a:latin typeface="Arial"/>
                <a:ea typeface="Times New Roman"/>
                <a:cs typeface="Times New Roman"/>
              </a:rPr>
              <a:t>"&gt;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&lt;/script&gt;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Place </a:t>
            </a:r>
            <a:r>
              <a:rPr lang="en-US" sz="1000" dirty="0">
                <a:solidFill>
                  <a:prstClr val="black"/>
                </a:solidFill>
                <a:latin typeface="Arial"/>
                <a:ea typeface="Times New Roman"/>
                <a:cs typeface="Times New Roman"/>
              </a:rPr>
              <a:t>the mouse cursor in the </a:t>
            </a:r>
            <a:r>
              <a:rPr lang="en-US" sz="1000" b="1" dirty="0">
                <a:solidFill>
                  <a:prstClr val="black"/>
                </a:solidFill>
                <a:latin typeface="Arial"/>
                <a:ea typeface="Times New Roman"/>
                <a:cs typeface="Times New Roman"/>
              </a:rPr>
              <a:t>SCRIPT</a:t>
            </a:r>
            <a:r>
              <a:rPr lang="en-US" sz="1000" dirty="0">
                <a:solidFill>
                  <a:prstClr val="black"/>
                </a:solidFill>
                <a:latin typeface="Arial"/>
                <a:ea typeface="Times New Roman"/>
                <a:cs typeface="Times New Roman"/>
              </a:rPr>
              <a:t> element code block you just created,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function </a:t>
            </a:r>
            <a:r>
              <a:rPr lang="en-US" sz="1000" dirty="0" err="1" smtClean="0">
                <a:solidFill>
                  <a:prstClr val="black"/>
                </a:solidFill>
                <a:latin typeface="Arial"/>
                <a:ea typeface="Times New Roman"/>
                <a:cs typeface="Times New Roman"/>
              </a:rPr>
              <a:t>callWebService</a:t>
            </a:r>
            <a:r>
              <a:rPr lang="en-US" sz="1000" dirty="0" smtClean="0">
                <a:solidFill>
                  <a:prstClr val="black"/>
                </a:solidFill>
                <a:latin typeface="Arial"/>
                <a:ea typeface="Times New Roman"/>
                <a:cs typeface="Times New Roman"/>
              </a:rPr>
              <a:t>() {</a:t>
            </a:r>
          </a:p>
          <a:p>
            <a:pPr marL="457200" marR="0" lvl="1" indent="0" algn="l" defTabSz="914400" rtl="0" eaLnBrk="1" fontAlgn="auto" latinLnBrk="0" hangingPunct="1">
              <a:lnSpc>
                <a:spcPct val="115000"/>
              </a:lnSpc>
              <a:spcBef>
                <a:spcPts val="600"/>
              </a:spcBef>
              <a:spcAft>
                <a:spcPts val="995"/>
              </a:spcAft>
              <a:buClrTx/>
              <a:buSzTx/>
              <a:buFontTx/>
              <a:buNone/>
              <a:tabLst/>
              <a:defRPr/>
            </a:pPr>
            <a:r>
              <a:rPr lang="en-US" sz="1000" dirty="0" smtClean="0">
                <a:solidFill>
                  <a:prstClr val="black"/>
                </a:solidFill>
                <a:latin typeface="Arial"/>
                <a:ea typeface="Times New Roman"/>
                <a:cs typeface="Times New Roman"/>
              </a:rPr>
              <a:t>}</a:t>
            </a:r>
          </a:p>
          <a:p>
            <a:pPr lvl="0">
              <a:lnSpc>
                <a:spcPct val="115000"/>
              </a:lnSpc>
              <a:spcBef>
                <a:spcPts val="600"/>
              </a:spcBef>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mouse cursor in the </a:t>
            </a:r>
            <a:r>
              <a:rPr lang="en-US" sz="1000" b="1" dirty="0" err="1">
                <a:solidFill>
                  <a:prstClr val="black"/>
                </a:solidFill>
                <a:latin typeface="Arial"/>
                <a:ea typeface="Times New Roman"/>
                <a:cs typeface="Times New Roman"/>
              </a:rPr>
              <a:t>callWebService</a:t>
            </a:r>
            <a:r>
              <a:rPr lang="en-US" sz="1000" dirty="0">
                <a:solidFill>
                  <a:prstClr val="black"/>
                </a:solidFill>
                <a:latin typeface="Arial"/>
                <a:ea typeface="Times New Roman"/>
                <a:cs typeface="Times New Roman"/>
              </a:rPr>
              <a:t> function code block, and then type the following code.</a:t>
            </a:r>
          </a:p>
          <a:p>
            <a:pPr lvl="1">
              <a:lnSpc>
                <a:spcPct val="115000"/>
              </a:lnSpc>
              <a:spcBef>
                <a:spcPts val="600"/>
              </a:spcBef>
              <a:spcAft>
                <a:spcPts val="995"/>
              </a:spcAft>
            </a:pPr>
            <a:r>
              <a:rPr lang="en-US" sz="1000" dirty="0" err="1" smtClean="0">
                <a:solidFill>
                  <a:prstClr val="black"/>
                </a:solidFill>
                <a:latin typeface="Arial"/>
                <a:ea typeface="Times New Roman"/>
                <a:cs typeface="Times New Roman"/>
              </a:rPr>
              <a:t>var</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serviceUrl</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WebServices</a:t>
            </a:r>
            <a:r>
              <a:rPr lang="en-US" sz="1000" dirty="0">
                <a:solidFill>
                  <a:prstClr val="black"/>
                </a:solidFill>
                <a:latin typeface="Arial"/>
                <a:ea typeface="Times New Roman"/>
                <a:cs typeface="Times New Roman"/>
              </a:rPr>
              <a:t>/QuotesService.asmx")';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callWebService</a:t>
            </a:r>
            <a:r>
              <a:rPr lang="en-US" sz="1000" dirty="0">
                <a:solidFill>
                  <a:prstClr val="black"/>
                </a:solidFill>
                <a:latin typeface="Arial"/>
                <a:ea typeface="Times New Roman"/>
                <a:cs typeface="Times New Roman"/>
              </a:rPr>
              <a:t> function code block, place the mouse cursor at the end of the variable you just created,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ajax</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type: "POST",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serviceUrl</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LatestQuote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data: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contentType</a:t>
            </a:r>
            <a:r>
              <a:rPr lang="en-US" sz="1000" dirty="0">
                <a:solidFill>
                  <a:prstClr val="black"/>
                </a:solidFill>
                <a:latin typeface="Arial"/>
                <a:ea typeface="Times New Roman"/>
                <a:cs typeface="Times New Roman"/>
              </a:rPr>
              <a:t>: "application/</a:t>
            </a:r>
            <a:r>
              <a:rPr lang="en-US" sz="1000" dirty="0" err="1">
                <a:solidFill>
                  <a:prstClr val="black"/>
                </a:solidFill>
                <a:latin typeface="Arial"/>
                <a:ea typeface="Times New Roman"/>
                <a:cs typeface="Times New Roman"/>
              </a:rPr>
              <a:t>json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charset</a:t>
            </a:r>
            <a:r>
              <a:rPr lang="en-US" sz="1000" dirty="0">
                <a:solidFill>
                  <a:prstClr val="black"/>
                </a:solidFill>
                <a:latin typeface="Arial"/>
                <a:ea typeface="Times New Roman"/>
                <a:cs typeface="Times New Roman"/>
              </a:rPr>
              <a:t>=utf-8",</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dataType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json</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success: </a:t>
            </a:r>
            <a:r>
              <a:rPr lang="en-US" sz="1000" dirty="0" err="1">
                <a:solidFill>
                  <a:prstClr val="black"/>
                </a:solidFill>
                <a:latin typeface="Arial"/>
                <a:ea typeface="Times New Roman"/>
                <a:cs typeface="Times New Roman"/>
              </a:rPr>
              <a:t>OnSuccess</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error: </a:t>
            </a:r>
            <a:r>
              <a:rPr lang="en-US" sz="1000" dirty="0" err="1">
                <a:solidFill>
                  <a:prstClr val="black"/>
                </a:solidFill>
                <a:latin typeface="Arial"/>
                <a:ea typeface="Times New Roman"/>
                <a:cs typeface="Times New Roman"/>
              </a:rPr>
              <a:t>OnError</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callWebService</a:t>
            </a:r>
            <a:r>
              <a:rPr lang="en-US" sz="1000" dirty="0">
                <a:solidFill>
                  <a:prstClr val="black"/>
                </a:solidFill>
                <a:latin typeface="Arial"/>
                <a:ea typeface="Times New Roman"/>
                <a:cs typeface="Times New Roman"/>
              </a:rPr>
              <a:t> function code block, but within the </a:t>
            </a:r>
            <a:r>
              <a:rPr lang="en-US" sz="1000" b="1" dirty="0">
                <a:solidFill>
                  <a:prstClr val="black"/>
                </a:solidFill>
                <a:latin typeface="Arial"/>
                <a:ea typeface="Times New Roman"/>
                <a:cs typeface="Times New Roman"/>
              </a:rPr>
              <a:t>SCRIPT</a:t>
            </a:r>
            <a:r>
              <a:rPr lang="en-US" sz="1000" dirty="0">
                <a:solidFill>
                  <a:prstClr val="black"/>
                </a:solidFill>
                <a:latin typeface="Arial"/>
                <a:ea typeface="Times New Roman"/>
                <a:cs typeface="Times New Roman"/>
              </a:rPr>
              <a:t> element,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function </a:t>
            </a:r>
            <a:r>
              <a:rPr lang="en-US" sz="1000" dirty="0" err="1">
                <a:solidFill>
                  <a:prstClr val="black"/>
                </a:solidFill>
                <a:latin typeface="Arial"/>
                <a:ea typeface="Times New Roman"/>
                <a:cs typeface="Times New Roman"/>
              </a:rPr>
              <a:t>OnSuccess</a:t>
            </a:r>
            <a:r>
              <a:rPr lang="en-US" sz="1000" dirty="0">
                <a:solidFill>
                  <a:prstClr val="black"/>
                </a:solidFill>
                <a:latin typeface="Arial"/>
                <a:ea typeface="Times New Roman"/>
                <a:cs typeface="Times New Roman"/>
              </a:rPr>
              <a:t>(response)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the mouse cursor in the </a:t>
            </a:r>
            <a:r>
              <a:rPr lang="en-US" sz="1000" b="1" dirty="0" err="1" smtClean="0">
                <a:solidFill>
                  <a:prstClr val="black"/>
                </a:solidFill>
                <a:latin typeface="Arial"/>
                <a:ea typeface="Times New Roman"/>
                <a:cs typeface="Times New Roman"/>
              </a:rPr>
              <a:t>OnSuccess</a:t>
            </a:r>
            <a:r>
              <a:rPr lang="en-US" sz="1000" dirty="0" smtClean="0">
                <a:solidFill>
                  <a:prstClr val="black"/>
                </a:solidFill>
                <a:latin typeface="Arial"/>
                <a:ea typeface="Times New Roman"/>
                <a:cs typeface="Times New Roman"/>
              </a:rPr>
              <a:t> function code block, and then type the following code.</a:t>
            </a:r>
          </a:p>
          <a:p>
            <a:pPr marL="800100" marR="0" lvl="1"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solidFill>
                  <a:prstClr val="black"/>
                </a:solidFill>
                <a:latin typeface="Arial"/>
                <a:ea typeface="Times New Roman"/>
                <a:cs typeface="Times New Roman"/>
              </a:rPr>
              <a:t>$('#quote-display').html(</a:t>
            </a:r>
            <a:r>
              <a:rPr lang="en-US" sz="1000" dirty="0" err="1" smtClean="0">
                <a:solidFill>
                  <a:prstClr val="black"/>
                </a:solidFill>
                <a:latin typeface="Arial"/>
                <a:ea typeface="Times New Roman"/>
                <a:cs typeface="Times New Roman"/>
              </a:rPr>
              <a:t>response.d</a:t>
            </a: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smtClean="0">
                <a:solidFill>
                  <a:prstClr val="black"/>
                </a:solidFill>
                <a:latin typeface="Arial"/>
                <a:ea typeface="Calibri"/>
                <a:cs typeface="Times New Roman"/>
              </a:rPr>
              <a:t>Note</a:t>
            </a:r>
            <a:r>
              <a:rPr lang="en-US" sz="1000" b="1" dirty="0">
                <a:solidFill>
                  <a:prstClr val="black"/>
                </a:solidFill>
                <a:latin typeface="Arial"/>
                <a:ea typeface="Calibri"/>
                <a:cs typeface="Times New Roman"/>
              </a:rPr>
              <a:t>: </a:t>
            </a:r>
            <a:r>
              <a:rPr lang="en-US" sz="1000" b="1" dirty="0" err="1">
                <a:solidFill>
                  <a:prstClr val="black"/>
                </a:solidFill>
                <a:latin typeface="Arial"/>
                <a:ea typeface="Calibri"/>
                <a:cs typeface="Times New Roman"/>
              </a:rPr>
              <a:t>response.d</a:t>
            </a:r>
            <a:r>
              <a:rPr lang="en-US" sz="1000" dirty="0">
                <a:solidFill>
                  <a:prstClr val="black"/>
                </a:solidFill>
                <a:latin typeface="Arial"/>
                <a:ea typeface="Calibri"/>
                <a:cs typeface="Times New Roman"/>
              </a:rPr>
              <a:t> is the property you use to access JSON data from the server.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OnSuccess</a:t>
            </a:r>
            <a:r>
              <a:rPr lang="en-US" sz="1000" dirty="0">
                <a:solidFill>
                  <a:prstClr val="black"/>
                </a:solidFill>
                <a:latin typeface="Arial"/>
                <a:ea typeface="Times New Roman"/>
                <a:cs typeface="Times New Roman"/>
              </a:rPr>
              <a:t> function code block, but within the </a:t>
            </a:r>
            <a:r>
              <a:rPr lang="en-US" sz="1000" b="1" dirty="0">
                <a:solidFill>
                  <a:prstClr val="black"/>
                </a:solidFill>
                <a:latin typeface="Arial"/>
                <a:ea typeface="Times New Roman"/>
                <a:cs typeface="Times New Roman"/>
              </a:rPr>
              <a:t>SCRIPT</a:t>
            </a:r>
            <a:r>
              <a:rPr lang="en-US" sz="1000" dirty="0">
                <a:solidFill>
                  <a:prstClr val="black"/>
                </a:solidFill>
                <a:latin typeface="Arial"/>
                <a:ea typeface="Times New Roman"/>
                <a:cs typeface="Times New Roman"/>
              </a:rPr>
              <a:t> element,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function </a:t>
            </a:r>
            <a:r>
              <a:rPr lang="en-US" sz="1000" dirty="0" err="1">
                <a:solidFill>
                  <a:prstClr val="black"/>
                </a:solidFill>
                <a:latin typeface="Arial"/>
                <a:ea typeface="Times New Roman"/>
                <a:cs typeface="Times New Roman"/>
              </a:rPr>
              <a:t>OnError</a:t>
            </a:r>
            <a:r>
              <a:rPr lang="en-US" sz="1000" dirty="0">
                <a:solidFill>
                  <a:prstClr val="black"/>
                </a:solidFill>
                <a:latin typeface="Arial"/>
                <a:ea typeface="Times New Roman"/>
                <a:cs typeface="Times New Roman"/>
              </a:rPr>
              <a:t>(response)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within the </a:t>
            </a:r>
            <a:r>
              <a:rPr lang="en-US" sz="1000" b="1" dirty="0" err="1">
                <a:solidFill>
                  <a:prstClr val="black"/>
                </a:solidFill>
                <a:latin typeface="Arial"/>
                <a:ea typeface="Times New Roman"/>
                <a:cs typeface="Times New Roman"/>
              </a:rPr>
              <a:t>OnError</a:t>
            </a:r>
            <a:r>
              <a:rPr lang="en-US" sz="1000" dirty="0">
                <a:solidFill>
                  <a:prstClr val="black"/>
                </a:solidFill>
                <a:latin typeface="Arial"/>
                <a:ea typeface="Times New Roman"/>
                <a:cs typeface="Times New Roman"/>
              </a:rPr>
              <a:t> function,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$('#quote-display').html("Could not obtain the latest quote");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Get Latest Quote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calls the web service and displays a quote on the home page. Note that you need not reload the page to display the quote.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AAF42E21-4602-46FA-B202-D9126CEA9604}"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add new photos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13 starter project. Alternatively, they can obtain the connection string from the database properties in the Windows Azure portal, as they do in Lab 11. </a:t>
            </a:r>
          </a:p>
          <a:p>
            <a:pPr>
              <a:lnSpc>
                <a:spcPct val="115000"/>
              </a:lnSpc>
              <a:spcAft>
                <a:spcPts val="1000"/>
              </a:spcAft>
            </a:pPr>
            <a:r>
              <a:rPr lang="en-US" sz="1000" dirty="0" smtClean="0">
                <a:latin typeface="Arial"/>
                <a:ea typeface="Times New Roman"/>
                <a:cs typeface="Times New Roman"/>
              </a:rPr>
              <a:t>You need to instruct the students to take a Snapshot after completing the lab exercise. This Snapshot should be applied before initiating the labs in module 14,15 and 16. </a:t>
            </a:r>
          </a:p>
          <a:p>
            <a:pPr>
              <a:lnSpc>
                <a:spcPct val="115000"/>
              </a:lnSpc>
              <a:spcAft>
                <a:spcPts val="1000"/>
              </a:spcAft>
            </a:pPr>
            <a:r>
              <a:rPr lang="en-US" sz="1000" dirty="0">
                <a:latin typeface="Arial"/>
                <a:ea typeface="Calibri"/>
                <a:cs typeface="Times New Roman"/>
              </a:rPr>
              <a:t>Exercise 1: Accessing Windows Azure and Bing Maps</a:t>
            </a:r>
          </a:p>
          <a:p>
            <a:pPr>
              <a:lnSpc>
                <a:spcPct val="115000"/>
              </a:lnSpc>
              <a:spcAft>
                <a:spcPts val="1000"/>
              </a:spcAft>
            </a:pPr>
            <a:r>
              <a:rPr lang="en-US" sz="1000" dirty="0">
                <a:latin typeface="Arial"/>
                <a:ea typeface="Calibri"/>
                <a:cs typeface="Times New Roman"/>
              </a:rPr>
              <a:t>To develop a Windows Communication Foundation (WCF) service that is hosted in Windows Azure, you must install the Windows Azure SDK. To resolve address details to latitude and longitude data, you will use the Bing Maps Location API. You will call this API from the WCF service hosted in Windows Azure so that you can re-use your web service from other Adventure Works websites and applications. </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Install the Windows Azure SDK.</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Bing Maps developer account.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Bing Maps Key.</a:t>
            </a:r>
          </a:p>
          <a:p>
            <a:pPr>
              <a:lnSpc>
                <a:spcPct val="115000"/>
              </a:lnSpc>
              <a:spcAft>
                <a:spcPts val="1000"/>
              </a:spcAft>
            </a:pPr>
            <a:r>
              <a:rPr lang="en-US" sz="1000" dirty="0">
                <a:latin typeface="Arial"/>
                <a:ea typeface="Calibri"/>
                <a:cs typeface="Times New Roman"/>
              </a:rPr>
              <a:t>Instructor Note: The Windows Azure SDK installation can take several minutes. While waiting for the process to complete, you can encourage the students to continue with the second and third tasks in this exercise</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2: Creating a WCF Service for Windows Azure</a:t>
            </a:r>
          </a:p>
          <a:p>
            <a:pPr>
              <a:lnSpc>
                <a:spcPct val="115000"/>
              </a:lnSpc>
              <a:spcAft>
                <a:spcPts val="1000"/>
              </a:spcAft>
            </a:pPr>
            <a:r>
              <a:rPr lang="en-US" sz="1000" dirty="0">
                <a:latin typeface="Arial"/>
                <a:ea typeface="Calibri"/>
                <a:cs typeface="Times New Roman"/>
              </a:rPr>
              <a:t>You want to create a WCF service to resolve a locality string to a latitude and longitude by looking up the information in the Bing Maps </a:t>
            </a:r>
            <a:r>
              <a:rPr lang="en-US" sz="1000" dirty="0" err="1">
                <a:latin typeface="Arial"/>
                <a:ea typeface="Calibri"/>
                <a:cs typeface="Times New Roman"/>
              </a:rPr>
              <a:t>Geocode</a:t>
            </a:r>
            <a:r>
              <a:rPr lang="en-US" sz="1000" dirty="0">
                <a:latin typeface="Arial"/>
                <a:ea typeface="Calibri"/>
                <a:cs typeface="Times New Roman"/>
              </a:rPr>
              <a:t> SOAP service. After creating the WCF service, you need to host the service in Windows Azure by using the Windows Azure Cloud Service project template from the Windows Azure SDK.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In 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a new Windows Azure Cloud Service project to the web application.</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Create the Location Checker Service interface.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a service reference to the Bing Maps </a:t>
            </a:r>
            <a:r>
              <a:rPr lang="en-US" sz="1000" dirty="0" err="1">
                <a:solidFill>
                  <a:prstClr val="black"/>
                </a:solidFill>
                <a:latin typeface="Arial"/>
                <a:ea typeface="Times New Roman"/>
                <a:cs typeface="Times New Roman"/>
              </a:rPr>
              <a:t>Geocode</a:t>
            </a:r>
            <a:r>
              <a:rPr lang="en-US" sz="1000" dirty="0">
                <a:solidFill>
                  <a:prstClr val="black"/>
                </a:solidFill>
                <a:latin typeface="Arial"/>
                <a:ea typeface="Times New Roman"/>
                <a:cs typeface="Times New Roman"/>
              </a:rPr>
              <a:t> service.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Write the Location Checker service.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Publish the Service in Windows Azure.</a:t>
            </a:r>
          </a:p>
          <a:p>
            <a:pPr lvl="0">
              <a:lnSpc>
                <a:spcPct val="115000"/>
              </a:lnSpc>
              <a:spcAft>
                <a:spcPts val="1000"/>
              </a:spcAft>
            </a:pPr>
            <a:r>
              <a:rPr lang="en-US" sz="1000" dirty="0">
                <a:solidFill>
                  <a:prstClr val="black"/>
                </a:solidFill>
                <a:latin typeface="Arial"/>
                <a:ea typeface="Calibri"/>
                <a:cs typeface="Times New Roman"/>
              </a:rPr>
              <a:t>Instructor Note: In the next exercise, you will use this WCF service to obtain latitudes and longitudes for new photos.</a:t>
            </a:r>
          </a:p>
          <a:p>
            <a:pPr lvl="0">
              <a:lnSpc>
                <a:spcPct val="115000"/>
              </a:lnSpc>
              <a:spcAft>
                <a:spcPts val="1000"/>
              </a:spcAft>
            </a:pPr>
            <a:r>
              <a:rPr lang="en-US" sz="1000" dirty="0">
                <a:solidFill>
                  <a:prstClr val="black"/>
                </a:solidFill>
                <a:latin typeface="Arial"/>
                <a:ea typeface="Calibri"/>
                <a:cs typeface="Times New Roman"/>
              </a:rPr>
              <a:t>Exercise 3: Calling a Web Service from Controller Action</a:t>
            </a:r>
          </a:p>
          <a:p>
            <a:pPr lvl="0">
              <a:lnSpc>
                <a:spcPct val="115000"/>
              </a:lnSpc>
              <a:spcAft>
                <a:spcPts val="1000"/>
              </a:spcAft>
            </a:pPr>
            <a:r>
              <a:rPr lang="en-US" sz="1000" dirty="0">
                <a:solidFill>
                  <a:prstClr val="black"/>
                </a:solidFill>
                <a:latin typeface="Arial"/>
                <a:ea typeface="Calibri"/>
                <a:cs typeface="Times New Roman"/>
              </a:rPr>
              <a:t>Now that you have created and deployed the Location Checker WCF service in Windows Azure, you can call the service from the Photo Sharing ASP.NET MVC web application. You can also call the service from other .NET code, such as desktop applications, if necessary. </a:t>
            </a:r>
          </a:p>
          <a:p>
            <a:pPr lvl="0">
              <a:lnSpc>
                <a:spcPct val="115000"/>
              </a:lnSpc>
              <a:spcAft>
                <a:spcPts val="1000"/>
              </a:spcAft>
            </a:pPr>
            <a:r>
              <a:rPr lang="en-US" sz="1000" dirty="0">
                <a:solidFill>
                  <a:prstClr val="black"/>
                </a:solidFill>
                <a:latin typeface="Arial"/>
                <a:ea typeface="Calibri"/>
                <a:cs typeface="Times New Roman"/>
              </a:rPr>
              <a:t>In this exercise, you will use the Location Checker service to add latitude and longitude data to new photos as they are added to the Photo Sharing application.</a:t>
            </a:r>
          </a:p>
          <a:p>
            <a:pPr lvl="0">
              <a:lnSpc>
                <a:spcPct val="115000"/>
              </a:lnSpc>
              <a:spcAft>
                <a:spcPts val="1000"/>
              </a:spcAft>
            </a:pPr>
            <a:r>
              <a:rPr lang="en-US" sz="1000" dirty="0">
                <a:solidFill>
                  <a:prstClr val="black"/>
                </a:solidFill>
                <a:latin typeface="Arial"/>
                <a:ea typeface="Calibri"/>
                <a:cs typeface="Times New Roman"/>
              </a:rPr>
              <a:t>Instructor Note: At the end of this lab, if time permits, encourage the students to test the Location Checker service by adding new photos with their own locations. Any location that Bing Maps can resolve should generate a latitude and longitude. </a:t>
            </a:r>
            <a:endParaRPr lang="en-US" dirty="0"/>
          </a:p>
        </p:txBody>
      </p:sp>
      <p:sp>
        <p:nvSpPr>
          <p:cNvPr id="4" name="Slide Number Placeholder 3"/>
          <p:cNvSpPr>
            <a:spLocks noGrp="1"/>
          </p:cNvSpPr>
          <p:nvPr>
            <p:ph type="sldNum" sz="quarter" idx="10"/>
          </p:nvPr>
        </p:nvSpPr>
        <p:spPr/>
        <p:txBody>
          <a:bodyPr/>
          <a:lstStyle/>
          <a:p>
            <a:fld id="{AAF42E21-4602-46FA-B202-D9126CEA9604}" type="slidenum">
              <a:rPr lang="en-US" smtClean="0"/>
              <a:pPr/>
              <a:t>23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AF42E21-4602-46FA-B202-D9126CEA9604}"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advantage of calling the Bing Maps </a:t>
            </a:r>
            <a:r>
              <a:rPr lang="en-US" sz="1000" dirty="0" err="1">
                <a:latin typeface="Arial"/>
                <a:ea typeface="Calibri"/>
                <a:cs typeface="Times New Roman"/>
              </a:rPr>
              <a:t>Geocoding</a:t>
            </a:r>
            <a:r>
              <a:rPr lang="en-US" sz="1000" dirty="0">
                <a:latin typeface="Arial"/>
                <a:ea typeface="Calibri"/>
                <a:cs typeface="Times New Roman"/>
              </a:rPr>
              <a:t> service from a WCF service in Windows Azure, instead of calling the </a:t>
            </a:r>
            <a:r>
              <a:rPr lang="en-US" sz="1000" dirty="0" err="1">
                <a:latin typeface="Arial"/>
                <a:ea typeface="Calibri"/>
                <a:cs typeface="Times New Roman"/>
              </a:rPr>
              <a:t>Geocoding</a:t>
            </a:r>
            <a:r>
              <a:rPr lang="en-US" sz="1000" dirty="0">
                <a:latin typeface="Arial"/>
                <a:ea typeface="Calibri"/>
                <a:cs typeface="Times New Roman"/>
              </a:rPr>
              <a:t> service directly from the Create action in the MVC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encapsulate </a:t>
            </a:r>
            <a:r>
              <a:rPr lang="en-US" sz="1000" dirty="0" err="1">
                <a:latin typeface="Arial"/>
                <a:ea typeface="Calibri"/>
                <a:cs typeface="Times New Roman"/>
              </a:rPr>
              <a:t>Geocoding</a:t>
            </a:r>
            <a:r>
              <a:rPr lang="en-US" sz="1000" dirty="0">
                <a:latin typeface="Arial"/>
                <a:ea typeface="Calibri"/>
                <a:cs typeface="Times New Roman"/>
              </a:rPr>
              <a:t> functionality with other widely-used functions. Because these functions are available from Windows Azure, they automatically have high-availability and can be rapidly scaled in response to high demand.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is latitude and longitude data useful for photos in the Photo Sharing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latitude and longitude data to plot photos on a map such as a Bing Map.</a:t>
            </a:r>
          </a:p>
        </p:txBody>
      </p:sp>
      <p:sp>
        <p:nvSpPr>
          <p:cNvPr id="4" name="Slide Number Placeholder 3"/>
          <p:cNvSpPr>
            <a:spLocks noGrp="1"/>
          </p:cNvSpPr>
          <p:nvPr>
            <p:ph type="sldNum" sz="quarter" idx="10"/>
          </p:nvPr>
        </p:nvSpPr>
        <p:spPr/>
        <p:txBody>
          <a:bodyPr/>
          <a:lstStyle/>
          <a:p>
            <a:fld id="{AAF42E21-4602-46FA-B202-D9126CEA9604}"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Your teammate enquired whether you would be using Windows Azure or self host the server for the application. What should you recommend to your teammate based on the fact that the application loading would be seasonal?</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Windows Azure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hosting applications on Windows Azure?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Windows Azure is a flexible platform that supports businesses of all sizes, helps reduce the effort to develop scalable web applications, and decreases development costs.</a:t>
            </a:r>
          </a:p>
          <a:p>
            <a:pPr>
              <a:lnSpc>
                <a:spcPct val="115000"/>
              </a:lnSpc>
              <a:spcAft>
                <a:spcPts val="1000"/>
              </a:spcAft>
            </a:pPr>
            <a:r>
              <a:rPr lang="en-US" sz="1000">
                <a:latin typeface="Arial"/>
                <a:ea typeface="Calibri"/>
                <a:cs typeface="Times New Roman"/>
              </a:rPr>
              <a:t>You can provide some real-world examples about how Windows Azure helps increase the scalability of applications.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Windows Azure cloud services?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Windows Azure cloud services to enable Microsoft to manage the entire application or a small part of it. If the application fails on the cloud, Windows Azure cloud services enables you to move the application to other VMs.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key benefits of using Windows Azure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Windows Azure web applications to:</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Automate the process of deploying applications to different hosting servers.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Configure the hosting VM.</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Eliminate the need to program deployment scripts to copy files amongst web servers.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Automate scaling by adding more virtual servers in response to demand. </a:t>
            </a:r>
          </a:p>
          <a:p>
            <a:pPr>
              <a:lnSpc>
                <a:spcPct val="115000"/>
              </a:lnSpc>
              <a:spcAft>
                <a:spcPts val="1000"/>
              </a:spcAft>
            </a:pPr>
            <a:r>
              <a:rPr lang="en-US" sz="1000">
                <a:latin typeface="Arial"/>
                <a:ea typeface="Calibri"/>
                <a:cs typeface="Times New Roman"/>
              </a:rPr>
              <a:t>You can describe the scenarios that require developers to host web applications on Windows Azure.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the benefits of using Windows Azure SQL Database?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SQL Database: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Enables you to deploy relational database solutions on the Windows Azure platform.</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Increases the availability and scalability of applications.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Reduces the need for expensive hardware.</a:t>
            </a:r>
          </a:p>
          <a:p>
            <a:pPr>
              <a:lnSpc>
                <a:spcPct val="115000"/>
              </a:lnSpc>
              <a:spcAft>
                <a:spcPts val="1000"/>
              </a:spcAft>
            </a:pPr>
            <a:r>
              <a:rPr lang="en-US" sz="1000" dirty="0">
                <a:latin typeface="Arial"/>
                <a:ea typeface="Calibri"/>
                <a:cs typeface="Times New Roman"/>
              </a:rPr>
              <a:t>SQL Database services use Azure Storage to store the database files for the SQL Server VM. This increases the scalability and availability of your web application and allows you to access the files stored in the Azure Storage.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creating a photo sharing application, and you want to enable each user to discuss the photos with their friends. You need to ensure that the photos in your application do not occupy large disk storage in your web farm. Therefore, you do not want to store the photos, which the users upload, in your application database or server.</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Azure Storage to store all the photos. You need to ensure that the application directs users to the Azure Storage, to access the photos.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smtClean="0">
                <a:solidFill>
                  <a:srgbClr val="000000"/>
                </a:solidFill>
                <a:latin typeface="Arial"/>
                <a:ea typeface="Times New Roman"/>
                <a:cs typeface="Times New Roman"/>
              </a:rPr>
              <a:t>You are creating a Windows-based business application. This application requires a centralized database that users can access by using the Internet.</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Windows Azure SQL Database to enable users to access the database from anywhere, by using the Internet.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smtClean="0">
                <a:solidFill>
                  <a:srgbClr val="000000"/>
                </a:solidFill>
                <a:latin typeface="Arial"/>
                <a:ea typeface="Times New Roman"/>
                <a:cs typeface="Times New Roman"/>
              </a:rPr>
              <a:t>You are writing business logic for your company, and both public and internal applications want to use this business logic. </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Windows Azure cloud services, because public web applications require the flexibility to handle additional workload.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smtClean="0">
                <a:solidFill>
                  <a:srgbClr val="000000"/>
                </a:solidFill>
                <a:latin typeface="Arial"/>
                <a:ea typeface="Times New Roman"/>
                <a:cs typeface="Times New Roman"/>
              </a:rPr>
              <a:t>You are creating an application that uses a third-party component. The third-party component requires full access to the Windows console. </a:t>
            </a:r>
            <a:endParaRPr lang="en-US" sz="1000" dirty="0" smtClean="0">
              <a:latin typeface="Arial"/>
              <a:ea typeface="Times New Roman"/>
              <a:cs typeface="Times New Roman"/>
            </a:endParaRPr>
          </a:p>
          <a:p>
            <a:pPr marL="457200" marR="0">
              <a:lnSpc>
                <a:spcPct val="115000"/>
              </a:lnSpc>
              <a:spcBef>
                <a:spcPts val="0"/>
              </a:spcBef>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You can use Azure Virtual Machine, which uses third-party components that have full Windows console access.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Module13</a:t>
            </a:r>
            <a:endParaRPr lang="en-US" sz="2600"/>
          </a:p>
        </p:txBody>
      </p:sp>
      <p:sp>
        <p:nvSpPr>
          <p:cNvPr id="3" name="Subtitle 2"/>
          <p:cNvSpPr>
            <a:spLocks noGrp="1"/>
          </p:cNvSpPr>
          <p:nvPr>
            <p:ph type="subTitle" sz="quarter" idx="1"/>
          </p:nvPr>
        </p:nvSpPr>
        <p:spPr>
          <a:xfrm>
            <a:off x="3121297" y="3733800"/>
            <a:ext cx="5775960" cy="1103872"/>
          </a:xfrm>
        </p:spPr>
        <p:txBody>
          <a:bodyPr/>
          <a:lstStyle/>
          <a:p>
            <a:r>
              <a:rPr lang="en-US" dirty="0" smtClean="0"/>
              <a:t>Using Windows Azure Web Services in ASP.NET MVC 4 Web Applications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Visual Studio Project Templates</a:t>
            </a:r>
            <a:endParaRPr lang="en-US"/>
          </a:p>
        </p:txBody>
      </p:sp>
      <p:sp>
        <p:nvSpPr>
          <p:cNvPr id="4" name="Content Placeholder 2"/>
          <p:cNvSpPr>
            <a:spLocks noGrp="1"/>
          </p:cNvSpPr>
          <p:nvPr/>
        </p:nvSpPr>
        <p:spPr bwMode="auto">
          <a:xfrm>
            <a:off x="458788" y="95220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sz="2200" dirty="0" smtClean="0"/>
              <a:t>You can create applications by using the following project templates:</a:t>
            </a:r>
          </a:p>
          <a:p>
            <a:pPr lvl="1" indent="225425"/>
            <a:r>
              <a:rPr lang="en-US" sz="2000" dirty="0" smtClean="0"/>
              <a:t>Windows Azure project:</a:t>
            </a:r>
          </a:p>
          <a:p>
            <a:pPr marL="1082675" lvl="2" indent="-230188"/>
            <a:r>
              <a:rPr lang="en-US" sz="1900" dirty="0" smtClean="0"/>
              <a:t>Facilitates role-based projects</a:t>
            </a:r>
          </a:p>
          <a:p>
            <a:pPr marL="1082675" lvl="2" indent="-230188"/>
            <a:r>
              <a:rPr lang="en-US" sz="1900" dirty="0" smtClean="0"/>
              <a:t>Includes service definition and service configuration files</a:t>
            </a:r>
          </a:p>
          <a:p>
            <a:pPr lvl="1" indent="225425"/>
            <a:r>
              <a:rPr lang="en-US" sz="2000" dirty="0" smtClean="0"/>
              <a:t>Web role project:</a:t>
            </a:r>
          </a:p>
          <a:p>
            <a:pPr lvl="2" indent="225425"/>
            <a:r>
              <a:rPr lang="en-US" sz="1900" dirty="0" smtClean="0"/>
              <a:t>Provides templates for the following web roles:</a:t>
            </a:r>
          </a:p>
          <a:p>
            <a:pPr marL="1482725" lvl="3" indent="-230188"/>
            <a:r>
              <a:rPr lang="en-US" dirty="0" smtClean="0"/>
              <a:t>ASP.NET Web Forms</a:t>
            </a:r>
          </a:p>
          <a:p>
            <a:pPr marL="1482725" lvl="3" indent="-230188"/>
            <a:r>
              <a:rPr lang="en-US" dirty="0" smtClean="0"/>
              <a:t>ASP.NET MVC4 </a:t>
            </a:r>
          </a:p>
          <a:p>
            <a:pPr marL="1482725" lvl="3" indent="-230188"/>
            <a:r>
              <a:rPr lang="en-US" dirty="0" smtClean="0"/>
              <a:t>ASP.NET MVC3 </a:t>
            </a:r>
          </a:p>
          <a:p>
            <a:pPr marL="1482725" lvl="3" indent="-230188"/>
            <a:r>
              <a:rPr lang="en-US" dirty="0" smtClean="0"/>
              <a:t>ASP.NET MVC2 </a:t>
            </a:r>
          </a:p>
          <a:p>
            <a:pPr marL="1482725" lvl="3" indent="-230188"/>
            <a:r>
              <a:rPr lang="en-US" dirty="0" smtClean="0"/>
              <a:t>WCF Service </a:t>
            </a:r>
          </a:p>
          <a:p>
            <a:pPr marL="1482725" lvl="3" indent="-230188"/>
            <a:r>
              <a:rPr lang="en-US" dirty="0" smtClean="0"/>
              <a:t>Silverlight Business Application </a:t>
            </a:r>
          </a:p>
          <a:p>
            <a:pPr lvl="1" indent="225425"/>
            <a:r>
              <a:rPr lang="en-US" sz="2000" dirty="0" smtClean="0"/>
              <a:t>Worker role project:</a:t>
            </a:r>
          </a:p>
          <a:p>
            <a:pPr lvl="2" indent="225425"/>
            <a:r>
              <a:rPr lang="en-US" sz="1900" dirty="0" smtClean="0"/>
              <a:t>Supports background </a:t>
            </a:r>
            <a:r>
              <a:rPr lang="en-US" sz="1900" dirty="0" smtClean="0"/>
              <a:t>processing</a:t>
            </a:r>
            <a:endParaRPr lang="en-US" sz="19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Coding a Web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code a web service:</a:t>
            </a:r>
          </a:p>
          <a:p>
            <a:pPr marL="514350" lvl="0" indent="-514350">
              <a:buFont typeface="+mj-lt"/>
              <a:buAutoNum type="arabicPeriod"/>
            </a:pPr>
            <a:r>
              <a:rPr lang="en-US" dirty="0" smtClean="0"/>
              <a:t>Create </a:t>
            </a:r>
            <a:r>
              <a:rPr lang="en-US" dirty="0" smtClean="0"/>
              <a:t>a WCF Service Web Role project</a:t>
            </a:r>
          </a:p>
          <a:p>
            <a:pPr marL="514350" lvl="0" indent="-514350">
              <a:buFont typeface="+mj-lt"/>
              <a:buAutoNum type="arabicPeriod"/>
            </a:pPr>
            <a:r>
              <a:rPr lang="en-US" dirty="0" smtClean="0"/>
              <a:t>Rename the interface for the service</a:t>
            </a:r>
          </a:p>
          <a:p>
            <a:pPr marL="514350" lvl="0" indent="-514350">
              <a:buFont typeface="+mj-lt"/>
              <a:buAutoNum type="arabicPeriod"/>
            </a:pPr>
            <a:r>
              <a:rPr lang="en-US" dirty="0" smtClean="0"/>
              <a:t>Define properties and methods in the interface</a:t>
            </a:r>
          </a:p>
          <a:p>
            <a:pPr marL="514350" lvl="0" indent="-514350">
              <a:buFont typeface="+mj-lt"/>
              <a:buAutoNum type="arabicPeriod"/>
            </a:pPr>
            <a:r>
              <a:rPr lang="en-US" dirty="0" smtClean="0"/>
              <a:t>Rename the service class</a:t>
            </a:r>
          </a:p>
          <a:p>
            <a:pPr marL="514350" lvl="0" indent="-514350">
              <a:buFont typeface="+mj-lt"/>
              <a:buAutoNum type="arabicPeriod"/>
            </a:pPr>
            <a:r>
              <a:rPr lang="en-US" dirty="0" smtClean="0"/>
              <a:t>Implement the service logic</a:t>
            </a:r>
          </a:p>
          <a:p>
            <a:pPr marL="514350" lvl="0" indent="-514350">
              <a:buFont typeface="+mj-lt"/>
              <a:buAutoNum type="arabicPeriod"/>
            </a:pPr>
            <a:r>
              <a:rPr lang="en-US" dirty="0" smtClean="0"/>
              <a:t>Test the service</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Life Cycle of a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a:t>
            </a:r>
            <a:r>
              <a:rPr lang="en-US" b="1" dirty="0" err="1" smtClean="0"/>
              <a:t>RoleEntryPoint</a:t>
            </a:r>
            <a:r>
              <a:rPr lang="en-US" dirty="0" smtClean="0"/>
              <a:t> class:</a:t>
            </a:r>
          </a:p>
          <a:p>
            <a:r>
              <a:rPr lang="en-US" dirty="0" smtClean="0"/>
              <a:t>Helps </a:t>
            </a:r>
            <a:r>
              <a:rPr lang="en-US" dirty="0" smtClean="0"/>
              <a:t>define the following methods that Windows Azure hosts call, based on the development stage of the application:</a:t>
            </a:r>
          </a:p>
          <a:p>
            <a:pPr lvl="2"/>
            <a:r>
              <a:rPr lang="en-US" sz="2400" dirty="0" err="1" smtClean="0"/>
              <a:t>OnStart</a:t>
            </a:r>
            <a:endParaRPr lang="en-US" sz="2400" dirty="0" smtClean="0"/>
          </a:p>
          <a:p>
            <a:pPr lvl="2"/>
            <a:r>
              <a:rPr lang="en-US" sz="2400" dirty="0" err="1" smtClean="0"/>
              <a:t>OnStop</a:t>
            </a:r>
            <a:endParaRPr lang="en-US" sz="2400" dirty="0" smtClean="0"/>
          </a:p>
          <a:p>
            <a:pPr lvl="2"/>
            <a:r>
              <a:rPr lang="en-US" sz="2400" dirty="0" smtClean="0"/>
              <a:t>Run</a:t>
            </a:r>
          </a:p>
          <a:p>
            <a:r>
              <a:rPr lang="en-US" dirty="0" smtClean="0"/>
              <a:t>Helps </a:t>
            </a:r>
            <a:r>
              <a:rPr lang="en-US" dirty="0" smtClean="0"/>
              <a:t>define the functions that add logic to services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91fa62f-0331-4237-840c-b2ac1d3c51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a Web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smtClean="0"/>
              <a:t>Two files help control the Windows Azure instance that runs the application:</a:t>
            </a:r>
          </a:p>
          <a:p>
            <a:pPr marL="571500" lvl="1" indent="-171450"/>
            <a:r>
              <a:rPr lang="en-US" sz="2800" dirty="0" smtClean="0"/>
              <a:t>The </a:t>
            </a:r>
            <a:r>
              <a:rPr lang="en-US" sz="2800" dirty="0" err="1" smtClean="0"/>
              <a:t>ServiceDefinition.csdef</a:t>
            </a:r>
            <a:r>
              <a:rPr lang="en-US" sz="2800" dirty="0" smtClean="0"/>
              <a:t> file:</a:t>
            </a:r>
          </a:p>
          <a:p>
            <a:pPr lvl="2"/>
            <a:r>
              <a:rPr lang="en-US" sz="2200" dirty="0" smtClean="0"/>
              <a:t>Helps define roles for your application</a:t>
            </a:r>
          </a:p>
          <a:p>
            <a:pPr lvl="2"/>
            <a:endParaRPr lang="en-US" dirty="0" smtClean="0"/>
          </a:p>
          <a:p>
            <a:pPr marL="571500" lvl="1" indent="-171450"/>
            <a:r>
              <a:rPr lang="en-US" sz="2800" dirty="0" smtClean="0"/>
              <a:t>The </a:t>
            </a:r>
            <a:r>
              <a:rPr lang="en-US" sz="2800" dirty="0" err="1" smtClean="0"/>
              <a:t>ServiceConfiguration.cscfg</a:t>
            </a:r>
            <a:r>
              <a:rPr lang="en-US" sz="2800" dirty="0" smtClean="0"/>
              <a:t> file:</a:t>
            </a:r>
          </a:p>
          <a:p>
            <a:pPr lvl="2"/>
            <a:r>
              <a:rPr lang="en-US" sz="2200" dirty="0" smtClean="0"/>
              <a:t>Helps configure the instance assigned for your application</a:t>
            </a:r>
          </a:p>
          <a:p>
            <a:pPr lvl="2"/>
            <a:r>
              <a:rPr lang="en-US" sz="2200" dirty="0" smtClean="0"/>
              <a:t>Directs Windows Azure on how to configure the hosting environment</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2b0f60f-5f36-4499-9093-3c9017dbb1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Debugging a Windows Azure Web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debug a Windows Azure application by using:</a:t>
            </a:r>
          </a:p>
          <a:p>
            <a:pPr lvl="0"/>
            <a:r>
              <a:rPr lang="en-US" dirty="0" smtClean="0"/>
              <a:t>Diagnostic logs:</a:t>
            </a:r>
          </a:p>
          <a:p>
            <a:pPr lvl="1"/>
            <a:r>
              <a:rPr lang="en-US" dirty="0" smtClean="0"/>
              <a:t>Helps access the API to perform diagnosis</a:t>
            </a:r>
          </a:p>
          <a:p>
            <a:pPr lvl="0"/>
            <a:r>
              <a:rPr lang="en-US" dirty="0" err="1" smtClean="0"/>
              <a:t>IntelliTrace</a:t>
            </a:r>
            <a:r>
              <a:rPr lang="en-US" dirty="0" smtClean="0"/>
              <a:t>:</a:t>
            </a:r>
          </a:p>
          <a:p>
            <a:pPr lvl="1"/>
            <a:r>
              <a:rPr lang="en-US" dirty="0" smtClean="0"/>
              <a:t>Enables you to access event log information</a:t>
            </a:r>
          </a:p>
          <a:p>
            <a:pPr lvl="1"/>
            <a:r>
              <a:rPr lang="en-US" dirty="0" smtClean="0"/>
              <a:t>Enables you to debug the application</a:t>
            </a:r>
          </a:p>
          <a:p>
            <a:r>
              <a:rPr lang="en-US" dirty="0" smtClean="0"/>
              <a:t>Remote desktop:</a:t>
            </a:r>
          </a:p>
          <a:p>
            <a:pPr lvl="1"/>
            <a:r>
              <a:rPr lang="en-US" dirty="0" smtClean="0"/>
              <a:t>Provides full access to Windows event logs</a:t>
            </a:r>
          </a:p>
          <a:p>
            <a:pPr lvl="1"/>
            <a:r>
              <a:rPr lang="en-US" dirty="0" smtClean="0"/>
              <a:t>Enables you to remotely access services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Consuming Windows Azure Services in a Web Application</a:t>
            </a:r>
            <a:endParaRPr lang="en-US"/>
          </a:p>
        </p:txBody>
      </p:sp>
      <p:sp>
        <p:nvSpPr>
          <p:cNvPr id="3" name="Text Placeholder 2"/>
          <p:cNvSpPr>
            <a:spLocks noGrp="1"/>
          </p:cNvSpPr>
          <p:nvPr>
            <p:ph type="body" idx="1"/>
          </p:nvPr>
        </p:nvSpPr>
        <p:spPr/>
        <p:txBody>
          <a:bodyPr/>
          <a:lstStyle/>
          <a:p>
            <a:r>
              <a:rPr lang="en-US" smtClean="0"/>
              <a:t>Calling a Windows Azure Service by Using Server-Side Code
Calling a Windows Azure Service by Using jQuery
Demonstration: How to Call a Windows Azure Service by Using jQuery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Windows Azure Service by Using Server-Side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call a web service in a Windows Azure web application:</a:t>
            </a:r>
          </a:p>
          <a:p>
            <a:r>
              <a:rPr lang="en-US" dirty="0" smtClean="0"/>
              <a:t>Add </a:t>
            </a:r>
            <a:r>
              <a:rPr lang="en-US" dirty="0" smtClean="0"/>
              <a:t>the service reference in your application:</a:t>
            </a:r>
          </a:p>
          <a:p>
            <a:pPr lvl="2"/>
            <a:r>
              <a:rPr lang="en-US" dirty="0" smtClean="0"/>
              <a:t>To add service reference in the production environment, use http://&lt;urlname&gt;.cloudapp.net/&lt;servicename&gt;.svc</a:t>
            </a:r>
          </a:p>
          <a:p>
            <a:pPr lvl="2"/>
            <a:r>
              <a:rPr lang="en-US" dirty="0" smtClean="0"/>
              <a:t>To add service reference in the staging environment, use http://&lt;urlname&gt;.cloudapp.net/&lt;servicename&gt;.svc</a:t>
            </a:r>
          </a:p>
          <a:p>
            <a:pPr marL="174625" lvl="2" indent="-174625">
              <a:buSzPct val="90000"/>
            </a:pPr>
            <a:r>
              <a:rPr lang="en-US" sz="2800" dirty="0" smtClean="0"/>
              <a:t>Use </a:t>
            </a:r>
            <a:r>
              <a:rPr lang="en-US" sz="2800" dirty="0" smtClean="0"/>
              <a:t>the generated proxy class</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Windows Azure Service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0800" indent="-50800">
              <a:buNone/>
            </a:pPr>
            <a:r>
              <a:rPr lang="en-US" dirty="0" smtClean="0"/>
              <a:t>To enable the </a:t>
            </a:r>
            <a:r>
              <a:rPr lang="en-US" dirty="0" err="1" smtClean="0"/>
              <a:t>jQuery</a:t>
            </a:r>
            <a:r>
              <a:rPr lang="en-US" dirty="0" smtClean="0"/>
              <a:t> </a:t>
            </a:r>
            <a:r>
              <a:rPr lang="en-US" b="1" dirty="0" err="1" smtClean="0"/>
              <a:t>ajax</a:t>
            </a:r>
            <a:r>
              <a:rPr lang="en-US" dirty="0" smtClean="0"/>
              <a:t> function to call WCF services:</a:t>
            </a:r>
          </a:p>
          <a:p>
            <a:pPr lvl="0"/>
            <a:r>
              <a:rPr lang="en-US" dirty="0" smtClean="0"/>
              <a:t>Configure the services to accept POST requests in the JSON data format</a:t>
            </a:r>
          </a:p>
          <a:p>
            <a:pPr lvl="0"/>
            <a:r>
              <a:rPr lang="en-US" dirty="0" smtClean="0"/>
              <a:t>Use </a:t>
            </a:r>
            <a:r>
              <a:rPr lang="en-US" dirty="0" smtClean="0"/>
              <a:t>the </a:t>
            </a:r>
            <a:r>
              <a:rPr lang="en-US" b="1" dirty="0" err="1" smtClean="0"/>
              <a:t>ajax</a:t>
            </a:r>
            <a:r>
              <a:rPr lang="en-US" dirty="0" smtClean="0"/>
              <a:t> function to submit requests to WCF services:</a:t>
            </a:r>
          </a:p>
          <a:p>
            <a:pPr lvl="1"/>
            <a:r>
              <a:rPr lang="en-US" dirty="0" smtClean="0"/>
              <a:t>Specify parameters such as </a:t>
            </a:r>
            <a:r>
              <a:rPr lang="en-US" b="1" dirty="0" smtClean="0"/>
              <a:t>type</a:t>
            </a:r>
            <a:r>
              <a:rPr lang="en-US" dirty="0" smtClean="0"/>
              <a:t>, </a:t>
            </a:r>
            <a:r>
              <a:rPr lang="en-US" b="1" dirty="0" err="1" smtClean="0"/>
              <a:t>url</a:t>
            </a:r>
            <a:r>
              <a:rPr lang="en-US" dirty="0" smtClean="0"/>
              <a:t>, </a:t>
            </a:r>
            <a:r>
              <a:rPr lang="en-US" b="1" dirty="0" err="1" smtClean="0"/>
              <a:t>contentType</a:t>
            </a:r>
            <a:r>
              <a:rPr lang="en-US" dirty="0" smtClean="0"/>
              <a:t>, and </a:t>
            </a:r>
            <a:r>
              <a:rPr lang="en-US" b="1" dirty="0" err="1" smtClean="0"/>
              <a:t>dataType</a:t>
            </a:r>
            <a:endParaRPr lang="en-US" b="1" dirty="0" smtClean="0"/>
          </a:p>
          <a:p>
            <a:pPr lvl="1"/>
            <a:r>
              <a:rPr lang="en-US" dirty="0" smtClean="0"/>
              <a:t>Specify the </a:t>
            </a:r>
            <a:r>
              <a:rPr lang="en-US" b="1" dirty="0" err="1" smtClean="0"/>
              <a:t>ServiceSucceeded</a:t>
            </a:r>
            <a:r>
              <a:rPr lang="en-US" dirty="0" smtClean="0"/>
              <a:t> callback function as a parameter</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5713340-03ff-4398-aa71-b0bded51a7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Call a Windows Azure Service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Create a JavaScript function that calls a service</a:t>
            </a:r>
          </a:p>
          <a:p>
            <a:pPr marL="746125" lvl="1" indent="-457200">
              <a:buFont typeface="+mj-lt"/>
              <a:buAutoNum type="arabicPeriod"/>
            </a:pPr>
            <a:r>
              <a:rPr lang="en-US" dirty="0" smtClean="0"/>
              <a:t>Call a service by using the </a:t>
            </a:r>
            <a:r>
              <a:rPr lang="en-US" dirty="0" err="1" smtClean="0"/>
              <a:t>jQuery.Ajax</a:t>
            </a:r>
            <a:r>
              <a:rPr lang="en-US" dirty="0" smtClean="0"/>
              <a:t>() function</a:t>
            </a:r>
          </a:p>
          <a:p>
            <a:pPr marL="746125" lvl="1" indent="-457200">
              <a:buFont typeface="+mj-lt"/>
              <a:buAutoNum type="arabicPeriod"/>
            </a:pPr>
            <a:r>
              <a:rPr lang="en-US" dirty="0" smtClean="0"/>
              <a:t>Create callback functions that use the service response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Introducing Windows Azure
Designing and Writing Windows Azure Services
Consuming Windows Azure Services in a Web Application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Using Windows Azure Web Services in ASP.NET MVC 4 Web Applications</a:t>
            </a:r>
            <a:endParaRPr lang="en-US"/>
          </a:p>
        </p:txBody>
      </p:sp>
      <p:sp>
        <p:nvSpPr>
          <p:cNvPr id="3" name="Text Placeholder 2"/>
          <p:cNvSpPr>
            <a:spLocks noGrp="1"/>
          </p:cNvSpPr>
          <p:nvPr>
            <p:ph type="body" idx="1"/>
          </p:nvPr>
        </p:nvSpPr>
        <p:spPr/>
        <p:txBody>
          <a:bodyPr/>
          <a:lstStyle/>
          <a:p>
            <a:r>
              <a:rPr lang="en-US" sz="2600" dirty="0" smtClean="0"/>
              <a:t>Exercise 1: Accessing Windows Azure and Bing Maps
Exercise 2: Creating a WCF Service for Windows Azure
Exercise 3: Calling a Web Service from Controller Action</a:t>
            </a:r>
            <a:endParaRPr lang="en-US" sz="2600" dirty="0"/>
          </a:p>
        </p:txBody>
      </p:sp>
      <p:sp>
        <p:nvSpPr>
          <p:cNvPr id="4" name="TextBox 3"/>
          <p:cNvSpPr txBox="1"/>
          <p:nvPr/>
        </p:nvSpPr>
        <p:spPr>
          <a:xfrm>
            <a:off x="458787" y="29718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547170"/>
            <a:ext cx="8119156" cy="2492990"/>
          </a:xfrm>
          <a:prstGeom prst="rect">
            <a:avLst/>
          </a:prstGeom>
          <a:noFill/>
        </p:spPr>
        <p:txBody>
          <a:bodyPr vert="horz" rtlCol="0">
            <a:spAutoFit/>
          </a:bodyPr>
          <a:lstStyle/>
          <a:p>
            <a:r>
              <a:rPr lang="en-US" sz="2600" baseline="0" dirty="0" smtClean="0">
                <a:latin typeface="Segoe UI"/>
              </a:rPr>
              <a:t>Virtual </a:t>
            </a:r>
            <a:r>
              <a:rPr lang="en-US" sz="2600" baseline="0" dirty="0" smtClean="0">
                <a:latin typeface="Segoe UI"/>
              </a:rPr>
              <a:t>Machine: </a:t>
            </a:r>
            <a:r>
              <a:rPr lang="en-US" sz="2600" b="1" baseline="0" dirty="0" smtClean="0">
                <a:latin typeface="Segoe UI"/>
              </a:rPr>
              <a:t>20486B-SEA-DEV11 </a:t>
            </a:r>
          </a:p>
          <a:p>
            <a:r>
              <a:rPr lang="en-US" sz="2600" baseline="0" dirty="0" smtClean="0">
                <a:latin typeface="Segoe UI"/>
              </a:rPr>
              <a:t>User name: </a:t>
            </a:r>
            <a:r>
              <a:rPr lang="en-US" sz="2600" b="1" baseline="0" dirty="0" smtClean="0">
                <a:latin typeface="Segoe UI"/>
              </a:rPr>
              <a:t>Admin</a:t>
            </a:r>
          </a:p>
          <a:p>
            <a:r>
              <a:rPr lang="en-US" sz="2600" baseline="0" dirty="0" smtClean="0">
                <a:latin typeface="Segoe UI"/>
              </a:rPr>
              <a:t>Password: </a:t>
            </a:r>
            <a:r>
              <a:rPr lang="en-US" sz="2600" b="1" baseline="0" dirty="0" smtClean="0">
                <a:latin typeface="Segoe UI"/>
              </a:rPr>
              <a:t>Pa$$w0rd</a:t>
            </a:r>
          </a:p>
          <a:p>
            <a:endParaRPr lang="en-US" sz="2600" baseline="0" dirty="0" smtClean="0">
              <a:latin typeface="Segoe UI"/>
            </a:endParaRPr>
          </a:p>
          <a:p>
            <a:r>
              <a:rPr lang="en-US" sz="2600" b="1" baseline="0" dirty="0" smtClean="0">
                <a:latin typeface="Segoe UI"/>
              </a:rPr>
              <a:t>Note: </a:t>
            </a:r>
            <a:r>
              <a:rPr lang="en-US" sz="2600" baseline="0" dirty="0" smtClean="0">
                <a:latin typeface="Segoe UI"/>
              </a:rPr>
              <a:t>In </a:t>
            </a:r>
            <a:r>
              <a:rPr lang="en-US" sz="2600" baseline="0" dirty="0" smtClean="0">
                <a:latin typeface="Segoe UI"/>
              </a:rPr>
              <a:t>Hyper-V Manager, start the </a:t>
            </a:r>
            <a:r>
              <a:rPr lang="en-US" sz="2600" b="1" baseline="0" dirty="0" smtClean="0">
                <a:latin typeface="Segoe UI"/>
              </a:rPr>
              <a:t>MSL-TMG1 </a:t>
            </a:r>
            <a:r>
              <a:rPr lang="en-US" sz="2600" baseline="0" dirty="0" smtClean="0">
                <a:latin typeface="Segoe UI"/>
              </a:rPr>
              <a:t>virtual machine if it is not already running</a:t>
            </a:r>
            <a:r>
              <a:rPr lang="en-US" sz="2600" baseline="0" dirty="0" smtClean="0">
                <a:latin typeface="Segoe UI"/>
              </a:rPr>
              <a:t>.</a:t>
            </a:r>
            <a:endParaRPr lang="en-US" sz="2600" baseline="0" dirty="0" smtClean="0">
              <a:solidFill>
                <a:srgbClr val="A6A6A6"/>
              </a:solidFill>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75 minutes</a:t>
            </a:r>
            <a:endParaRPr lang="en-US" sz="2800">
              <a:latin typeface="Segoe U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500480"/>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In the Photo Sharing application, the users have the option to add location information of a photo when they upload it. The senior developer recommends that you should store the location as a longitude and latitude, and an address so that other applications can use the data in mash-ups. You have been asked to create a service, hosted in Windows Azure, which will perform this conversion. You have to call this service from the Photo Upload page in the Photo Sharing application.</a:t>
            </a:r>
            <a:endParaRPr lang="en-US" sz="2800" dirty="0">
              <a:latin typeface="Segoe UI"/>
              <a:ea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is the advantage of calling the Bing Maps Geocoding service from a WCF service in Windows Azure, instead of calling the Geocoding service directly from the Create action in the MVC web application?
Why is latitude and longitude data useful for photos in the Photo Sharing application?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Introducing Windows Azure</a:t>
            </a:r>
            <a:endParaRPr lang="en-US"/>
          </a:p>
        </p:txBody>
      </p:sp>
      <p:sp>
        <p:nvSpPr>
          <p:cNvPr id="3" name="Text Placeholder 2"/>
          <p:cNvSpPr>
            <a:spLocks noGrp="1"/>
          </p:cNvSpPr>
          <p:nvPr>
            <p:ph type="body" idx="1"/>
          </p:nvPr>
        </p:nvSpPr>
        <p:spPr/>
        <p:txBody>
          <a:bodyPr/>
          <a:lstStyle/>
          <a:p>
            <a:r>
              <a:rPr lang="en-US" smtClean="0"/>
              <a:t>What Is Windows Azure?
Benefits of Hosting Services in Windows Azure
Benefits of Hosting Web Applications in Windows Azure
Windows Azure Storage Services
Discussion: Windows Azure Scenarios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0"/>
            <a:r>
              <a:rPr lang="en-US" sz="2600" dirty="0" smtClean="0"/>
              <a:t>Windows Azure is an open and flexible application development platform that:</a:t>
            </a:r>
          </a:p>
          <a:p>
            <a:pPr lvl="2"/>
            <a:r>
              <a:rPr lang="en-US" sz="1800" dirty="0" smtClean="0"/>
              <a:t>Supports businesses of various sizes </a:t>
            </a:r>
          </a:p>
          <a:p>
            <a:pPr lvl="2"/>
            <a:r>
              <a:rPr lang="en-US" sz="1800" dirty="0" smtClean="0"/>
              <a:t>Helps reduce the effort to develop scalable web applications </a:t>
            </a:r>
          </a:p>
          <a:p>
            <a:pPr lvl="2"/>
            <a:r>
              <a:rPr lang="en-US" sz="1800" dirty="0" smtClean="0"/>
              <a:t>Decreases development costs</a:t>
            </a:r>
          </a:p>
          <a:p>
            <a:pPr indent="0"/>
            <a:r>
              <a:rPr lang="en-US" sz="2600" dirty="0" smtClean="0"/>
              <a:t>Windows Azure provides the following categories of services:</a:t>
            </a:r>
          </a:p>
          <a:p>
            <a:pPr lvl="2"/>
            <a:r>
              <a:rPr lang="en-US" sz="1800" dirty="0" smtClean="0"/>
              <a:t>Execution Models</a:t>
            </a:r>
          </a:p>
          <a:p>
            <a:pPr lvl="2"/>
            <a:r>
              <a:rPr lang="en-US" sz="1800" dirty="0" smtClean="0"/>
              <a:t>Windows Azure Identity Management  </a:t>
            </a:r>
          </a:p>
          <a:p>
            <a:pPr lvl="2"/>
            <a:r>
              <a:rPr lang="en-US" sz="1800" dirty="0" smtClean="0"/>
              <a:t>Data Management</a:t>
            </a:r>
          </a:p>
          <a:p>
            <a:pPr lvl="2"/>
            <a:r>
              <a:rPr lang="en-US" sz="1800" dirty="0" smtClean="0"/>
              <a:t>Business Analytics Solutions</a:t>
            </a:r>
          </a:p>
          <a:p>
            <a:pPr lvl="2"/>
            <a:r>
              <a:rPr lang="en-US" sz="1800" dirty="0" smtClean="0"/>
              <a:t>Networking Services</a:t>
            </a:r>
          </a:p>
          <a:p>
            <a:pPr lvl="2"/>
            <a:r>
              <a:rPr lang="en-US" sz="1800" dirty="0" smtClean="0"/>
              <a:t>Messaging with Service Bus</a:t>
            </a:r>
          </a:p>
          <a:p>
            <a:pPr lvl="2"/>
            <a:r>
              <a:rPr lang="en-US" sz="1800" dirty="0" smtClean="0"/>
              <a:t>Media Management</a:t>
            </a:r>
          </a:p>
          <a:p>
            <a:pPr lvl="2"/>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of Hosting Services in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0">
              <a:buNone/>
            </a:pPr>
            <a:r>
              <a:rPr lang="en-US" dirty="0" smtClean="0"/>
              <a:t>Characteristics of hosting services on Windows Azure:</a:t>
            </a:r>
          </a:p>
          <a:p>
            <a:pPr marL="635001" lvl="1" indent="-176213"/>
            <a:endParaRPr lang="en-US" dirty="0" smtClean="0"/>
          </a:p>
          <a:p>
            <a:pPr marL="635001" lvl="1" indent="-176213"/>
            <a:r>
              <a:rPr lang="en-US" dirty="0" smtClean="0"/>
              <a:t>Windows Azure cloud services use a role-based model that includes a web role VM and a worker role VM</a:t>
            </a:r>
          </a:p>
          <a:p>
            <a:pPr marL="635001" lvl="1" indent="-176213"/>
            <a:endParaRPr lang="en-US" dirty="0" smtClean="0"/>
          </a:p>
          <a:p>
            <a:pPr marL="635001" lvl="1" indent="-176213"/>
            <a:r>
              <a:rPr lang="en-US" dirty="0" smtClean="0"/>
              <a:t>You need not create the VM for the role-based model</a:t>
            </a:r>
          </a:p>
          <a:p>
            <a:pPr marL="635001" lvl="1" indent="-176213"/>
            <a:endParaRPr lang="en-US" dirty="0" smtClean="0"/>
          </a:p>
          <a:p>
            <a:pPr marL="635001" lvl="1" indent="-176213"/>
            <a:r>
              <a:rPr lang="en-US" dirty="0" smtClean="0"/>
              <a:t>You need to upload the configuration file on the staging environment to direct Windows Azure on how to configure the application</a:t>
            </a:r>
          </a:p>
          <a:p>
            <a:endParaRPr lang="en-US"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of Hosting Web Applications in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Hosting web applications in Windows Azure:</a:t>
            </a:r>
          </a:p>
          <a:p>
            <a:pPr lvl="1"/>
            <a:r>
              <a:rPr lang="en-US" dirty="0" smtClean="0"/>
              <a:t>Is similar to hosting services, because web applications also require using VMs</a:t>
            </a:r>
          </a:p>
          <a:p>
            <a:pPr lvl="1"/>
            <a:endParaRPr lang="en-US" dirty="0" smtClean="0"/>
          </a:p>
          <a:p>
            <a:pPr lvl="1"/>
            <a:r>
              <a:rPr lang="en-US" dirty="0" smtClean="0"/>
              <a:t>Provides full access to the IIS instance</a:t>
            </a:r>
          </a:p>
          <a:p>
            <a:pPr lvl="1"/>
            <a:endParaRPr lang="en-US" dirty="0" smtClean="0"/>
          </a:p>
          <a:p>
            <a:pPr lvl="1"/>
            <a:r>
              <a:rPr lang="en-US" dirty="0" smtClean="0"/>
              <a:t>Automates the process of deploying applications to different hosting servers</a:t>
            </a:r>
          </a:p>
          <a:p>
            <a:pPr lvl="1"/>
            <a:endParaRPr lang="en-US" dirty="0" smtClean="0"/>
          </a:p>
          <a:p>
            <a:pPr lvl="1"/>
            <a:r>
              <a:rPr lang="en-US" dirty="0" smtClean="0">
                <a:latin typeface="Segoe"/>
                <a:ea typeface="SimSun"/>
                <a:cs typeface="Times New Roman"/>
              </a:rPr>
              <a:t>Simplifies the process of deploying additional hosts to support an application</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95ff4c7-a6c3-4736-8a7a-d28e68cf85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Windows Azure provides storage services, such as:</a:t>
            </a:r>
          </a:p>
          <a:p>
            <a:r>
              <a:rPr lang="en-US" dirty="0" smtClean="0"/>
              <a:t>Azure Storage:</a:t>
            </a:r>
          </a:p>
          <a:p>
            <a:pPr lvl="2"/>
            <a:r>
              <a:rPr lang="en-US" dirty="0" smtClean="0"/>
              <a:t>Is also called Blob service</a:t>
            </a:r>
          </a:p>
          <a:p>
            <a:pPr lvl="2"/>
            <a:r>
              <a:rPr lang="en-US" dirty="0" smtClean="0"/>
              <a:t>Stores objects or file content relevant to web applications</a:t>
            </a:r>
          </a:p>
          <a:p>
            <a:pPr lvl="2"/>
            <a:r>
              <a:rPr lang="en-US" dirty="0" smtClean="0"/>
              <a:t>Provides a unique URL to access content</a:t>
            </a:r>
          </a:p>
          <a:p>
            <a:r>
              <a:rPr lang="en-US" dirty="0" smtClean="0"/>
              <a:t>SQL Database:</a:t>
            </a:r>
          </a:p>
          <a:p>
            <a:pPr lvl="2"/>
            <a:r>
              <a:rPr lang="en-US" dirty="0" smtClean="0"/>
              <a:t>Is a relational database service</a:t>
            </a:r>
          </a:p>
          <a:p>
            <a:pPr lvl="2"/>
            <a:r>
              <a:rPr lang="en-US" dirty="0" smtClean="0"/>
              <a:t>Increases the availability and scalability of web applications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5b8ae0c-6339-4d18-bf48-6e899653bc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Windows Azure Scenarios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Discuss the following scenarios:</a:t>
            </a:r>
          </a:p>
          <a:p>
            <a:pPr lvl="1"/>
            <a:endParaRPr lang="en-US" dirty="0" smtClean="0"/>
          </a:p>
          <a:p>
            <a:pPr lvl="1"/>
            <a:r>
              <a:rPr lang="en-US" dirty="0" smtClean="0"/>
              <a:t>Storage location for photos in a photo sharing application </a:t>
            </a:r>
          </a:p>
          <a:p>
            <a:pPr lvl="1"/>
            <a:endParaRPr lang="en-US" dirty="0" smtClean="0"/>
          </a:p>
          <a:p>
            <a:pPr lvl="1"/>
            <a:r>
              <a:rPr lang="en-GB" dirty="0" smtClean="0"/>
              <a:t>Centralized database for a Windows-based business application</a:t>
            </a:r>
          </a:p>
          <a:p>
            <a:pPr lvl="1"/>
            <a:endParaRPr lang="en-US" dirty="0" smtClean="0"/>
          </a:p>
          <a:p>
            <a:pPr lvl="1"/>
            <a:r>
              <a:rPr lang="en-US" dirty="0" smtClean="0"/>
              <a:t>Hosting options for the business logics in an application</a:t>
            </a:r>
          </a:p>
          <a:p>
            <a:pPr lvl="1"/>
            <a:endParaRPr lang="en-US" dirty="0" smtClean="0"/>
          </a:p>
          <a:p>
            <a:pPr lvl="1"/>
            <a:r>
              <a:rPr lang="en-US" dirty="0" smtClean="0"/>
              <a:t>Hosting options for web applications that use third-party components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Designing and Writing Windows Azure Services</a:t>
            </a:r>
            <a:endParaRPr lang="en-US"/>
          </a:p>
        </p:txBody>
      </p:sp>
      <p:sp>
        <p:nvSpPr>
          <p:cNvPr id="3" name="Text Placeholder 2"/>
          <p:cNvSpPr>
            <a:spLocks noGrp="1"/>
          </p:cNvSpPr>
          <p:nvPr>
            <p:ph type="body" idx="1"/>
          </p:nvPr>
        </p:nvSpPr>
        <p:spPr/>
        <p:txBody>
          <a:bodyPr/>
          <a:lstStyle/>
          <a:p>
            <a:r>
              <a:rPr lang="en-US" smtClean="0"/>
              <a:t>Windows Azure Visual Studio Project Templates
Coding a Web Service
The Life Cycle of a Service
Deploying a Web Service
Debugging a Windows Azure Web Service</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14</TotalTime>
  <Words>3944</Words>
  <Application>Microsoft Office PowerPoint</Application>
  <PresentationFormat>On-screen Show (4:3)</PresentationFormat>
  <Paragraphs>372</Paragraphs>
  <Slides>26</Slides>
  <Notes>26</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Segoe Light</vt:lpstr>
      <vt:lpstr>Segoe UI</vt:lpstr>
      <vt:lpstr>Wingdings</vt:lpstr>
      <vt:lpstr>Segoe</vt:lpstr>
      <vt:lpstr>SimSun</vt:lpstr>
      <vt:lpstr>Times New Roman</vt:lpstr>
      <vt:lpstr>Arial Unicode MS</vt:lpstr>
      <vt:lpstr>Calibri</vt:lpstr>
      <vt:lpstr>Courier New</vt:lpstr>
      <vt:lpstr>Verdana</vt:lpstr>
      <vt:lpstr>Segoe UI Light</vt:lpstr>
      <vt:lpstr>Presentation1</vt:lpstr>
      <vt:lpstr>Module13</vt:lpstr>
      <vt:lpstr>Module Overview</vt:lpstr>
      <vt:lpstr>Lesson 1: Introducing Windows Azure</vt:lpstr>
      <vt:lpstr>What Is Windows Azure?</vt:lpstr>
      <vt:lpstr>Benefits of Hosting Services in Windows Azure</vt:lpstr>
      <vt:lpstr>Benefits of Hosting Web Applications in Windows Azure</vt:lpstr>
      <vt:lpstr>Windows Azure Storage Services</vt:lpstr>
      <vt:lpstr>Discussion: Windows Azure Scenarios</vt:lpstr>
      <vt:lpstr>Lesson 2: Designing and Writing Windows Azure Services</vt:lpstr>
      <vt:lpstr>Windows Azure Visual Studio Project Templates</vt:lpstr>
      <vt:lpstr>Coding a Web Service</vt:lpstr>
      <vt:lpstr>The Life Cycle of a Service</vt:lpstr>
      <vt:lpstr>Deploying a Web Service</vt:lpstr>
      <vt:lpstr>Debugging a Windows Azure Web Service</vt:lpstr>
      <vt:lpstr>Lesson 3: Consuming Windows Azure Services in a Web Application</vt:lpstr>
      <vt:lpstr>Calling a Windows Azure Service by Using Server-Side Code</vt:lpstr>
      <vt:lpstr>Calling a Windows Azure Service by Using jQuery</vt:lpstr>
      <vt:lpstr>Demonstration: How to Call a Windows Azure Service by Using jQuery</vt:lpstr>
      <vt:lpstr>Slide 19</vt:lpstr>
      <vt:lpstr>Slide 20</vt:lpstr>
      <vt:lpstr>Slide 21</vt:lpstr>
      <vt:lpstr>Lab: Using Windows Azure Web Services in ASP.NET MVC 4 Web Applications</vt:lpstr>
      <vt:lpstr>Slide 23</vt:lpstr>
      <vt:lpstr>Lab Scenario</vt:lpstr>
      <vt:lpstr>Lab Review</vt:lpstr>
      <vt:lpstr>Module Review and Takeaways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karthi</dc:creator>
  <cp:lastModifiedBy>Reshma</cp:lastModifiedBy>
  <cp:revision>5</cp:revision>
  <dcterms:created xsi:type="dcterms:W3CDTF">2013-05-28T12:21:13Z</dcterms:created>
  <dcterms:modified xsi:type="dcterms:W3CDTF">2013-05-30T13:21:21Z</dcterms:modified>
</cp:coreProperties>
</file>