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5" r:id="rId17"/>
    <p:sldId id="268" r:id="rId18"/>
    <p:sldId id="269" r:id="rId19"/>
    <p:sldId id="270" r:id="rId20"/>
    <p:sldId id="271" r:id="rId21"/>
  </p:sldIdLst>
  <p:sldSz cx="9144000" cy="6858000" type="screen4x3"/>
  <p:notesSz cx="6858000" cy="9144000"/>
  <p:embeddedFontLst>
    <p:embeddedFont>
      <p:font typeface="Segoe Light" pitchFamily="34" charset="0"/>
      <p:regular r:id="rId23"/>
      <p:italic r:id="rId24"/>
    </p:embeddedFont>
    <p:embeddedFont>
      <p:font typeface="Segoe UI" pitchFamily="34" charset="0"/>
      <p:regular r:id="rId25"/>
      <p:bold r:id="rId26"/>
      <p:italic r:id="rId27"/>
      <p:boldItalic r:id="rId28"/>
    </p:embeddedFont>
    <p:embeddedFont>
      <p:font typeface="Verdana" pitchFamily="34" charset="0"/>
      <p:regular r:id="rId29"/>
      <p:bold r:id="rId30"/>
      <p:italic r:id="rId31"/>
      <p:boldItalic r:id="rId32"/>
    </p:embeddedFont>
    <p:embeddedFont>
      <p:font typeface="Segoe" pitchFamily="34" charset="0"/>
      <p:regular r:id="rId33"/>
      <p:bold r:id="rId34"/>
      <p:italic r:id="rId35"/>
      <p:boldItalic r:id="rId36"/>
    </p:embeddedFont>
    <p:embeddedFont>
      <p:font typeface="Calibri" pitchFamily="34" charset="0"/>
      <p:regular r:id="rId37"/>
      <p:bold r:id="rId38"/>
      <p:italic r:id="rId39"/>
      <p:boldItalic r:id="rId40"/>
    </p:embeddedFont>
    <p:embeddedFont>
      <p:font typeface="Segoe UI Light" pitchFamily="34" charset="0"/>
      <p:regular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62" autoAdjust="0"/>
  </p:normalViewPr>
  <p:slideViewPr>
    <p:cSldViewPr>
      <p:cViewPr varScale="1">
        <p:scale>
          <a:sx n="57" d="100"/>
          <a:sy n="57" d="100"/>
        </p:scale>
        <p:origin x="-1440" y="-90"/>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290E99-10DF-4615-8093-D6E8FB1473A3}" type="datetimeFigureOut">
              <a:rPr lang="en-US" smtClean="0"/>
              <a:pPr/>
              <a:t>5/30/2013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D04623-23E6-47DA-990E-22F0FD5397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using Web APIs to create a service for handling web sockets?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APIs provide a simple way to create a service for handshake purposes. </a:t>
            </a:r>
          </a:p>
          <a:p>
            <a:pPr>
              <a:lnSpc>
                <a:spcPct val="115000"/>
              </a:lnSpc>
              <a:spcAft>
                <a:spcPts val="1000"/>
              </a:spcAft>
            </a:pPr>
            <a:r>
              <a:rPr lang="en-US" sz="1000">
                <a:latin typeface="Arial"/>
                <a:ea typeface="Calibri"/>
                <a:cs typeface="Times New Roman"/>
              </a:rPr>
              <a:t>To use web sockets, the client system should establish a connection with the server and send the first message. This message is usually a text-based message or a JSON message.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SignalR, instead of WebSockets directly?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SignalR helps reduce the effort necessary to develop real-time bidirectional messaging applications.</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\Mod15\</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a:t>
            </a:r>
            <a:r>
              <a:rPr lang="en-US" sz="1000" b="1" dirty="0" smtClean="0">
                <a:latin typeface="Arial"/>
                <a:ea typeface="Times New Roman"/>
                <a:cs typeface="Times New Roman"/>
              </a:rPr>
              <a:t> </a:t>
            </a:r>
            <a:r>
              <a:rPr lang="en-US" sz="1000" dirty="0" smtClean="0">
                <a:latin typeface="Arial"/>
                <a:ea typeface="Times New Roman"/>
                <a:cs typeface="Times New Roman"/>
              </a:rPr>
              <a:t>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a:t>
            </a:r>
            <a:r>
              <a:rPr lang="en-US" sz="1000" dirty="0" smtClean="0">
                <a:latin typeface="Arial"/>
                <a:ea typeface="Times New Roman"/>
                <a:cs typeface="Times New Roman"/>
              </a:rPr>
              <a:t>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right-click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point to </a:t>
            </a:r>
            <a:r>
              <a:rPr lang="en-US" sz="1000" b="1" dirty="0" smtClean="0">
                <a:latin typeface="Arial"/>
                <a:ea typeface="Times New Roman"/>
                <a:cs typeface="Times New Roman"/>
              </a:rPr>
              <a:t>Add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Class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a:t>
            </a:r>
            <a:r>
              <a:rPr lang="en-US" sz="1000" dirty="0" smtClean="0">
                <a:latin typeface="Arial"/>
                <a:ea typeface="Times New Roman"/>
                <a:cs typeface="Times New Roman"/>
              </a:rPr>
              <a:t>the </a:t>
            </a:r>
            <a:r>
              <a:rPr lang="en-US" sz="1000" b="1" dirty="0" smtClean="0">
                <a:latin typeface="Arial"/>
                <a:ea typeface="Times New Roman"/>
                <a:cs typeface="Times New Roman"/>
              </a:rPr>
              <a:t>Name</a:t>
            </a:r>
            <a:r>
              <a:rPr lang="en-US" sz="1000" dirty="0" smtClean="0">
                <a:latin typeface="Arial"/>
                <a:ea typeface="Times New Roman"/>
                <a:cs typeface="Times New Roman"/>
              </a:rPr>
              <a:t> box of the </a:t>
            </a:r>
            <a:r>
              <a:rPr lang="en-US" sz="1000" b="1" dirty="0" smtClean="0">
                <a:latin typeface="Arial"/>
                <a:ea typeface="Times New Roman"/>
                <a:cs typeface="Times New Roman"/>
              </a:rPr>
              <a:t>Add New Item –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dialog box, type </a:t>
            </a:r>
            <a:r>
              <a:rPr lang="en-US" sz="1000" b="1" dirty="0" err="1" smtClean="0">
                <a:latin typeface="Arial"/>
                <a:ea typeface="Times New Roman"/>
                <a:cs typeface="Times New Roman"/>
              </a:rPr>
              <a:t>ChatHub</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Add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In </a:t>
            </a:r>
            <a:r>
              <a:rPr lang="en-US" sz="1000" dirty="0" smtClean="0">
                <a:latin typeface="Arial"/>
                <a:ea typeface="Times New Roman"/>
                <a:cs typeface="Times New Roman"/>
              </a:rPr>
              <a:t>the </a:t>
            </a:r>
            <a:r>
              <a:rPr lang="en-US" sz="1000" dirty="0" err="1" smtClean="0">
                <a:latin typeface="Arial"/>
                <a:ea typeface="Times New Roman"/>
                <a:cs typeface="Times New Roman"/>
              </a:rPr>
              <a:t>ChatHub.cs</a:t>
            </a:r>
            <a:r>
              <a:rPr lang="en-US" sz="1000" dirty="0" smtClean="0">
                <a:latin typeface="Arial"/>
                <a:ea typeface="Times New Roman"/>
                <a:cs typeface="Times New Roman"/>
              </a:rPr>
              <a:t> code window, locate the following code.</a:t>
            </a:r>
          </a:p>
          <a:p>
            <a:pPr lvl="1">
              <a:lnSpc>
                <a:spcPct val="115000"/>
              </a:lnSpc>
              <a:spcBef>
                <a:spcPts val="600"/>
              </a:spcBef>
              <a:spcAft>
                <a:spcPts val="995"/>
              </a:spcAft>
            </a:pPr>
            <a:r>
              <a:rPr lang="en-US" sz="1000" dirty="0" smtClean="0">
                <a:latin typeface="Arial"/>
                <a:ea typeface="Times New Roman"/>
                <a:cs typeface="Times New Roman"/>
              </a:rPr>
              <a:t>using </a:t>
            </a:r>
            <a:r>
              <a:rPr lang="en-US" sz="1000" dirty="0" err="1" smtClean="0">
                <a:latin typeface="Arial"/>
                <a:ea typeface="Times New Roman"/>
                <a:cs typeface="Times New Roman"/>
              </a:rPr>
              <a:t>System.Web</a:t>
            </a:r>
            <a:r>
              <a:rPr lang="en-US" sz="1000" dirty="0" smtClean="0">
                <a:latin typeface="Arial"/>
                <a:ea typeface="Times New Roman"/>
                <a:cs typeface="Times New Roman"/>
              </a:rPr>
              <a:t>;</a:t>
            </a:r>
          </a:p>
          <a:p>
            <a:pPr marL="342900" indent="-342900">
              <a:lnSpc>
                <a:spcPct val="115000"/>
              </a:lnSpc>
              <a:spcAft>
                <a:spcPts val="995"/>
              </a:spcAft>
            </a:pPr>
            <a:r>
              <a:rPr lang="en-US" sz="1000" dirty="0" smtClean="0">
                <a:latin typeface="Arial"/>
                <a:ea typeface="Times New Roman"/>
                <a:cs typeface="Times New Roman"/>
              </a:rPr>
              <a:t>4. Place </a:t>
            </a:r>
            <a:r>
              <a:rPr lang="en-US" sz="1000" dirty="0" smtClean="0">
                <a:latin typeface="Arial"/>
                <a:ea typeface="Times New Roman"/>
                <a:cs typeface="Times New Roman"/>
              </a:rPr>
              <a:t>the mouse cursor at the end of the located code, press Enter, and then type the </a:t>
            </a:r>
            <a:r>
              <a:rPr lang="en-US" sz="1000" dirty="0" smtClean="0">
                <a:latin typeface="Arial"/>
                <a:ea typeface="Times New Roman"/>
                <a:cs typeface="Times New Roman"/>
              </a:rPr>
              <a:t>following</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code.</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using </a:t>
            </a:r>
            <a:r>
              <a:rPr lang="en-US" sz="1000" dirty="0" err="1" smtClean="0">
                <a:solidFill>
                  <a:prstClr val="black"/>
                </a:solidFill>
                <a:latin typeface="Arial"/>
                <a:ea typeface="Times New Roman"/>
                <a:cs typeface="Times New Roman"/>
              </a:rPr>
              <a:t>Microsoft.AspNet.SignalR</a:t>
            </a:r>
            <a:r>
              <a:rPr lang="en-US" sz="1000" dirty="0" smtClean="0">
                <a:solidFill>
                  <a:prstClr val="black"/>
                </a:solidFill>
                <a:latin typeface="Arial"/>
                <a:ea typeface="Times New Roman"/>
                <a:cs typeface="Times New Roman"/>
              </a:rPr>
              <a:t>;</a:t>
            </a:r>
          </a:p>
          <a:p>
            <a:pPr marL="342900" marR="0" lvl="0" indent="-342900">
              <a:lnSpc>
                <a:spcPct val="115000"/>
              </a:lnSpc>
              <a:spcBef>
                <a:spcPts val="0"/>
              </a:spcBef>
              <a:spcAft>
                <a:spcPts val="995"/>
              </a:spcAft>
              <a:buFont typeface="+mj-lt"/>
              <a:buNone/>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ChatHub.cs</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ChatHub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Replace </a:t>
            </a:r>
            <a:r>
              <a:rPr lang="en-US" sz="1000" dirty="0">
                <a:solidFill>
                  <a:prstClr val="black"/>
                </a:solidFill>
                <a:latin typeface="Arial"/>
                <a:ea typeface="Times New Roman"/>
                <a:cs typeface="Times New Roman"/>
              </a:rPr>
              <a:t>the located code with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ChatHub</a:t>
            </a:r>
            <a:r>
              <a:rPr lang="en-US" sz="1000" dirty="0">
                <a:solidFill>
                  <a:prstClr val="black"/>
                </a:solidFill>
                <a:latin typeface="Arial"/>
                <a:ea typeface="Times New Roman"/>
                <a:cs typeface="Times New Roman"/>
              </a:rPr>
              <a:t> : Hub</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ChatHub</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class code block,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void Send(string name, string message)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Send</a:t>
            </a:r>
            <a:r>
              <a:rPr lang="en-US" sz="1000" dirty="0">
                <a:solidFill>
                  <a:prstClr val="black"/>
                </a:solidFill>
                <a:latin typeface="Arial"/>
                <a:ea typeface="Times New Roman"/>
                <a:cs typeface="Times New Roman"/>
              </a:rPr>
              <a:t> method code block, type the following code.</a:t>
            </a:r>
          </a:p>
          <a:p>
            <a:pPr marL="685800" lvl="1" indent="-228600">
              <a:lnSpc>
                <a:spcPct val="115000"/>
              </a:lnSpc>
              <a:spcBef>
                <a:spcPts val="600"/>
              </a:spcBef>
              <a:spcAft>
                <a:spcPts val="995"/>
              </a:spcAft>
              <a:buNone/>
            </a:pPr>
            <a:r>
              <a:rPr lang="en-US" sz="1000" dirty="0" err="1">
                <a:solidFill>
                  <a:prstClr val="black"/>
                </a:solidFill>
                <a:latin typeface="Arial"/>
                <a:ea typeface="Times New Roman"/>
                <a:cs typeface="Times New Roman"/>
              </a:rPr>
              <a:t>Clients.All.broadcastMessage</a:t>
            </a:r>
            <a:r>
              <a:rPr lang="en-US" sz="1000" dirty="0">
                <a:solidFill>
                  <a:prstClr val="black"/>
                </a:solidFill>
                <a:latin typeface="Arial"/>
                <a:ea typeface="Times New Roman"/>
                <a:cs typeface="Times New Roman"/>
              </a:rPr>
              <a:t>(name, message);</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Times New Roman"/>
              </a:rPr>
              <a:t> method sends any message received, back to all the clients that are connected to the hub. You need to define the </a:t>
            </a:r>
            <a:r>
              <a:rPr lang="en-US" sz="1000" b="1" dirty="0" err="1">
                <a:solidFill>
                  <a:prstClr val="black"/>
                </a:solidFill>
                <a:latin typeface="Arial"/>
                <a:ea typeface="Calibri"/>
                <a:cs typeface="Times New Roman"/>
              </a:rPr>
              <a:t>broadcastMessage</a:t>
            </a:r>
            <a:r>
              <a:rPr lang="en-US" sz="1000" b="1" dirty="0">
                <a:solidFill>
                  <a:prstClr val="black"/>
                </a:solidFill>
                <a:latin typeface="Arial"/>
                <a:ea typeface="Calibri"/>
                <a:cs typeface="Times New Roman"/>
              </a:rPr>
              <a:t>()</a:t>
            </a:r>
            <a:r>
              <a:rPr lang="en-US" sz="1000" dirty="0">
                <a:solidFill>
                  <a:prstClr val="black"/>
                </a:solidFill>
                <a:latin typeface="Arial"/>
                <a:ea typeface="Calibri"/>
                <a:cs typeface="Times New Roman"/>
              </a:rPr>
              <a:t> method in the client-side code to receive messages. The client-side code must also call the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Times New Roman"/>
              </a:rPr>
              <a:t> method to broadcast messages.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Chat.cshtml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10.</a:t>
            </a:r>
            <a:r>
              <a:rPr lang="en-US" sz="1000" baseline="0" dirty="0" smtClean="0">
                <a:solidFill>
                  <a:srgbClr val="000000"/>
                </a:solidFill>
                <a:latin typeface="Arial"/>
                <a:ea typeface="Times New Roman"/>
                <a:cs typeface="Times New Roman"/>
              </a:rPr>
              <a:t> </a:t>
            </a:r>
            <a:r>
              <a:rPr lang="en-US" sz="1000" dirty="0" smtClean="0">
                <a:solidFill>
                  <a:srgbClr val="000000"/>
                </a:solidFill>
                <a:latin typeface="Arial"/>
                <a:ea typeface="Times New Roman"/>
                <a:cs typeface="Times New Roman"/>
              </a:rPr>
              <a:t>In </a:t>
            </a:r>
            <a:r>
              <a:rPr lang="en-US" sz="1000" dirty="0">
                <a:solidFill>
                  <a:srgbClr val="000000"/>
                </a:solidFill>
                <a:latin typeface="Arial"/>
                <a:ea typeface="Times New Roman"/>
                <a:cs typeface="Times New Roman"/>
              </a:rPr>
              <a:t>the </a:t>
            </a:r>
            <a:r>
              <a:rPr lang="en-US" sz="1000" dirty="0" err="1">
                <a:solidFill>
                  <a:srgbClr val="000000"/>
                </a:solidFill>
                <a:latin typeface="Arial"/>
                <a:ea typeface="Times New Roman"/>
                <a:cs typeface="Times New Roman"/>
              </a:rPr>
              <a:t>Chat.cshtml</a:t>
            </a:r>
            <a:r>
              <a:rPr lang="en-US" sz="1000" dirty="0">
                <a:solidFill>
                  <a:srgbClr val="000000"/>
                </a:solidFill>
                <a:latin typeface="Arial"/>
                <a:ea typeface="Times New Roman"/>
                <a:cs typeface="Times New Roman"/>
              </a:rPr>
              <a:t> code window, within the final </a:t>
            </a:r>
            <a:r>
              <a:rPr lang="en-US" sz="1000" b="1" dirty="0">
                <a:solidFill>
                  <a:prstClr val="black"/>
                </a:solidFill>
                <a:latin typeface="Arial"/>
                <a:ea typeface="Times New Roman"/>
                <a:cs typeface="Times New Roman"/>
              </a:rPr>
              <a:t>&lt;script&gt;</a:t>
            </a:r>
            <a:r>
              <a:rPr lang="en-US" sz="1000" dirty="0">
                <a:solidFill>
                  <a:srgbClr val="000000"/>
                </a:solidFill>
                <a:latin typeface="Arial"/>
                <a:ea typeface="Times New Roman"/>
                <a:cs typeface="Times New Roman"/>
              </a:rPr>
              <a:t> element, type the following code.</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$(function()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Within </a:t>
            </a:r>
            <a:r>
              <a:rPr lang="en-US" sz="1000" dirty="0">
                <a:solidFill>
                  <a:prstClr val="black"/>
                </a:solidFill>
                <a:latin typeface="Arial"/>
                <a:ea typeface="Times New Roman"/>
                <a:cs typeface="Times New Roman"/>
              </a:rPr>
              <a:t>the anonymous function you just created, type the following code.</a:t>
            </a:r>
          </a:p>
          <a:p>
            <a:pPr marL="685800" lvl="1" indent="-228600">
              <a:lnSpc>
                <a:spcPct val="115000"/>
              </a:lnSpc>
              <a:spcBef>
                <a:spcPts val="600"/>
              </a:spcBef>
              <a:spcAft>
                <a:spcPts val="995"/>
              </a:spcAft>
              <a:buNone/>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chat = $.</a:t>
            </a:r>
            <a:r>
              <a:rPr lang="en-US" sz="1000" dirty="0" err="1">
                <a:solidFill>
                  <a:prstClr val="black"/>
                </a:solidFill>
                <a:latin typeface="Arial"/>
                <a:ea typeface="Times New Roman"/>
                <a:cs typeface="Times New Roman"/>
              </a:rPr>
              <a:t>connection.chatHub</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variable you just created, press Enter, and then type the following code.</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chat.client.broadcastMessage</a:t>
            </a:r>
            <a:r>
              <a:rPr lang="en-US" sz="1000" dirty="0">
                <a:solidFill>
                  <a:prstClr val="black"/>
                </a:solidFill>
                <a:latin typeface="Arial"/>
                <a:ea typeface="Times New Roman"/>
                <a:cs typeface="Times New Roman"/>
              </a:rPr>
              <a:t> = function (name, message)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function is the implementation of the </a:t>
            </a:r>
            <a:r>
              <a:rPr lang="en-US" sz="1000" b="1" dirty="0" err="1">
                <a:solidFill>
                  <a:prstClr val="black"/>
                </a:solidFill>
                <a:latin typeface="Arial"/>
                <a:ea typeface="Calibri"/>
                <a:cs typeface="Times New Roman"/>
              </a:rPr>
              <a:t>broadcastMessage</a:t>
            </a:r>
            <a:r>
              <a:rPr lang="en-US" sz="1000" b="1" dirty="0">
                <a:solidFill>
                  <a:prstClr val="black"/>
                </a:solidFill>
                <a:latin typeface="Arial"/>
                <a:ea typeface="Calibri"/>
                <a:cs typeface="Times New Roman"/>
              </a:rPr>
              <a:t>()</a:t>
            </a:r>
            <a:r>
              <a:rPr lang="en-US" sz="1000" dirty="0">
                <a:solidFill>
                  <a:prstClr val="black"/>
                </a:solidFill>
                <a:latin typeface="Arial"/>
                <a:ea typeface="Calibri"/>
                <a:cs typeface="Times New Roman"/>
              </a:rPr>
              <a:t> function that you called in the Hub code.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Within </a:t>
            </a:r>
            <a:r>
              <a:rPr lang="en-US" sz="1000" dirty="0">
                <a:solidFill>
                  <a:prstClr val="black"/>
                </a:solidFill>
                <a:latin typeface="Arial"/>
                <a:ea typeface="Times New Roman"/>
                <a:cs typeface="Times New Roman"/>
              </a:rPr>
              <a:t>the anonymous function you just created, type the following code.</a:t>
            </a:r>
          </a:p>
          <a:p>
            <a:pPr marL="800100" lvl="1" indent="-342900">
              <a:lnSpc>
                <a:spcPct val="115000"/>
              </a:lnSpc>
              <a:spcAft>
                <a:spcPts val="995"/>
              </a:spcAft>
              <a:buFont typeface="+mj-lt"/>
              <a:buNone/>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listItem</a:t>
            </a:r>
            <a:r>
              <a:rPr lang="en-US" sz="1000" dirty="0">
                <a:solidFill>
                  <a:prstClr val="black"/>
                </a:solidFill>
                <a:latin typeface="Arial"/>
                <a:ea typeface="Times New Roman"/>
                <a:cs typeface="Times New Roman"/>
              </a:rPr>
              <a:t> = '&lt;</a:t>
            </a:r>
            <a:r>
              <a:rPr lang="en-US" sz="1000" dirty="0" err="1">
                <a:solidFill>
                  <a:prstClr val="black"/>
                </a:solidFill>
                <a:latin typeface="Arial"/>
                <a:ea typeface="Times New Roman"/>
                <a:cs typeface="Times New Roman"/>
              </a:rPr>
              <a:t>li</a:t>
            </a:r>
            <a:r>
              <a:rPr lang="en-US" sz="1000" dirty="0">
                <a:solidFill>
                  <a:prstClr val="black"/>
                </a:solidFill>
                <a:latin typeface="Arial"/>
                <a:ea typeface="Times New Roman"/>
                <a:cs typeface="Times New Roman"/>
              </a:rPr>
              <a:t>&gt;' + name + ': ' + message + '&lt;/</a:t>
            </a:r>
            <a:r>
              <a:rPr lang="en-US" sz="1000" dirty="0" err="1">
                <a:solidFill>
                  <a:prstClr val="black"/>
                </a:solidFill>
                <a:latin typeface="Arial"/>
                <a:ea typeface="Times New Roman"/>
                <a:cs typeface="Times New Roman"/>
              </a:rPr>
              <a:t>li</a:t>
            </a:r>
            <a:r>
              <a:rPr lang="en-US" sz="1000" dirty="0" smtClean="0">
                <a:solidFill>
                  <a:prstClr val="black"/>
                </a:solidFill>
                <a:latin typeface="Arial"/>
                <a:ea typeface="Times New Roman"/>
                <a:cs typeface="Times New Roman"/>
              </a:rPr>
              <a:t>&gt;';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at the end of the variable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$('#discussion').append(</a:t>
            </a:r>
            <a:r>
              <a:rPr lang="en-US" sz="1000" dirty="0" err="1">
                <a:solidFill>
                  <a:prstClr val="black"/>
                </a:solidFill>
                <a:latin typeface="Arial"/>
                <a:ea typeface="Times New Roman"/>
                <a:cs typeface="Times New Roman"/>
              </a:rPr>
              <a:t>listItem</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broadcastMessage</a:t>
            </a:r>
            <a:r>
              <a:rPr lang="en-US" sz="1000" dirty="0">
                <a:solidFill>
                  <a:prstClr val="black"/>
                </a:solidFill>
                <a:latin typeface="Arial"/>
                <a:ea typeface="Times New Roman"/>
                <a:cs typeface="Times New Roman"/>
              </a:rPr>
              <a:t> function code block, press Enter, and then type the following code.</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var</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displayname</a:t>
            </a:r>
            <a:r>
              <a:rPr lang="en-US" sz="1000" dirty="0" smtClean="0">
                <a:solidFill>
                  <a:prstClr val="black"/>
                </a:solidFill>
                <a:latin typeface="Arial"/>
                <a:ea typeface="Times New Roman"/>
                <a:cs typeface="Times New Roman"/>
              </a:rPr>
              <a:t> = prompt('Enter your name:',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displayname</a:t>
            </a:r>
            <a:r>
              <a:rPr lang="en-US" sz="1000" dirty="0">
                <a:solidFill>
                  <a:prstClr val="black"/>
                </a:solidFill>
                <a:latin typeface="Arial"/>
                <a:ea typeface="Times New Roman"/>
                <a:cs typeface="Times New Roman"/>
              </a:rPr>
              <a:t> variable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$('#chat-message').focus();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connection.hub.start</a:t>
            </a:r>
            <a:r>
              <a:rPr lang="en-US" sz="1000" dirty="0">
                <a:solidFill>
                  <a:prstClr val="black"/>
                </a:solidFill>
                <a:latin typeface="Arial"/>
                <a:ea typeface="Times New Roman"/>
                <a:cs typeface="Times New Roman"/>
              </a:rPr>
              <a:t>().done(function ()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Within the anonymous function code block you just created,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sendmessage</a:t>
            </a:r>
            <a:r>
              <a:rPr lang="en-US" sz="1000" dirty="0" smtClean="0">
                <a:solidFill>
                  <a:prstClr val="black"/>
                </a:solidFill>
                <a:latin typeface="Arial"/>
                <a:ea typeface="Times New Roman"/>
                <a:cs typeface="Times New Roman"/>
              </a:rPr>
              <a:t>').click(function ()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Within </a:t>
            </a:r>
            <a:r>
              <a:rPr lang="en-US" sz="1000" dirty="0">
                <a:solidFill>
                  <a:prstClr val="black"/>
                </a:solidFill>
                <a:latin typeface="Arial"/>
                <a:ea typeface="Times New Roman"/>
                <a:cs typeface="Times New Roman"/>
              </a:rPr>
              <a:t>the new anonymous function code block you just created, type the following code.</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chat.server.send</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displayname</a:t>
            </a:r>
            <a:r>
              <a:rPr lang="en-US" sz="1000" dirty="0">
                <a:solidFill>
                  <a:prstClr val="black"/>
                </a:solidFill>
                <a:latin typeface="Arial"/>
                <a:ea typeface="Times New Roman"/>
                <a:cs typeface="Times New Roman"/>
              </a:rPr>
              <a:t>, $('#chat-message').</a:t>
            </a:r>
            <a:r>
              <a:rPr lang="en-US" sz="1000" dirty="0" err="1">
                <a:solidFill>
                  <a:prstClr val="black"/>
                </a:solidFill>
                <a:latin typeface="Arial"/>
                <a:ea typeface="Times New Roman"/>
                <a:cs typeface="Times New Roman"/>
              </a:rPr>
              <a:t>val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Place </a:t>
            </a:r>
            <a:r>
              <a:rPr lang="en-US" sz="1000" dirty="0">
                <a:solidFill>
                  <a:prstClr val="black"/>
                </a:solidFill>
                <a:latin typeface="Arial"/>
                <a:ea typeface="Times New Roman"/>
                <a:cs typeface="Times New Roman"/>
              </a:rPr>
              <a:t>the mouse cursor at the end of the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$('#chat-message').</a:t>
            </a:r>
            <a:r>
              <a:rPr lang="en-US" sz="1000" dirty="0" err="1">
                <a:solidFill>
                  <a:prstClr val="black"/>
                </a:solidFill>
                <a:latin typeface="Arial"/>
                <a:ea typeface="Times New Roman"/>
                <a:cs typeface="Times New Roman"/>
              </a:rPr>
              <a:t>val</a:t>
            </a:r>
            <a:r>
              <a:rPr lang="en-US" sz="1000" dirty="0">
                <a:solidFill>
                  <a:prstClr val="black"/>
                </a:solidFill>
                <a:latin typeface="Arial"/>
                <a:ea typeface="Times New Roman"/>
                <a:cs typeface="Times New Roman"/>
              </a:rPr>
              <a:t>('').focus();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Enter the Operas Chat Room</a:t>
            </a:r>
            <a:r>
              <a:rPr lang="en-US" sz="1000" dirty="0">
                <a:solidFill>
                  <a:prstClr val="black"/>
                </a:solidFill>
                <a:latin typeface="Arial"/>
                <a:ea typeface="Times New Roman"/>
                <a:cs typeface="Times New Roman"/>
              </a:rPr>
              <a:t> link.</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23.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Enter your name </a:t>
            </a:r>
            <a:r>
              <a:rPr lang="en-US" sz="1000" dirty="0">
                <a:solidFill>
                  <a:srgbClr val="000000"/>
                </a:solidFill>
                <a:latin typeface="Arial"/>
                <a:ea typeface="Times New Roman"/>
                <a:cs typeface="Times New Roman"/>
              </a:rPr>
              <a:t>box of the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needs some information</a:t>
            </a:r>
            <a:r>
              <a:rPr lang="en-US" sz="1000" dirty="0">
                <a:solidFill>
                  <a:srgbClr val="000000"/>
                </a:solidFill>
                <a:latin typeface="Arial"/>
                <a:ea typeface="Times New Roman"/>
                <a:cs typeface="Times New Roman"/>
              </a:rPr>
              <a:t> dialog box, type </a:t>
            </a:r>
            <a:r>
              <a:rPr lang="en-US" sz="1000" b="1" dirty="0">
                <a:solidFill>
                  <a:prstClr val="black"/>
                </a:solidFill>
                <a:latin typeface="Arial"/>
                <a:ea typeface="Times New Roman"/>
                <a:cs typeface="Times New Roman"/>
              </a:rPr>
              <a:t>Rebecca Laszlo</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24.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Message</a:t>
            </a:r>
            <a:r>
              <a:rPr lang="en-US" sz="1000" dirty="0">
                <a:solidFill>
                  <a:srgbClr val="000000"/>
                </a:solidFill>
                <a:latin typeface="Arial"/>
                <a:ea typeface="Times New Roman"/>
                <a:cs typeface="Times New Roman"/>
              </a:rPr>
              <a:t> box of the </a:t>
            </a:r>
            <a:r>
              <a:rPr lang="en-US" sz="1000" dirty="0">
                <a:solidFill>
                  <a:prstClr val="black"/>
                </a:solidFill>
                <a:latin typeface="Arial"/>
                <a:ea typeface="Times New Roman"/>
                <a:cs typeface="Times New Roman"/>
              </a:rPr>
              <a:t>Operas I Have Seen page</a:t>
            </a:r>
            <a:r>
              <a:rPr lang="en-US" sz="1000" dirty="0">
                <a:solidFill>
                  <a:srgbClr val="000000"/>
                </a:solidFill>
                <a:latin typeface="Arial"/>
                <a:ea typeface="Times New Roman"/>
                <a:cs typeface="Times New Roman"/>
              </a:rPr>
              <a:t>, type a message of your choice, and then click </a:t>
            </a:r>
            <a:r>
              <a:rPr lang="en-US" sz="1000" b="1" dirty="0">
                <a:solidFill>
                  <a:prstClr val="black"/>
                </a:solidFill>
                <a:latin typeface="Arial"/>
                <a:ea typeface="Times New Roman"/>
                <a:cs typeface="Times New Roman"/>
              </a:rPr>
              <a:t>Send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SignalR</a:t>
            </a:r>
            <a:r>
              <a:rPr lang="en-US" sz="1000" dirty="0">
                <a:solidFill>
                  <a:prstClr val="black"/>
                </a:solidFill>
                <a:latin typeface="Arial"/>
                <a:ea typeface="Calibri"/>
                <a:cs typeface="Times New Roman"/>
              </a:rPr>
              <a:t> sends the message you typed to the hub. The hub broadcasts the message to all connected clients.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taskbar, right-click the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 icon, and then click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Address bar of the Internet Explorer window, type </a:t>
            </a:r>
            <a:r>
              <a:rPr lang="en-US" sz="1000" b="1" dirty="0">
                <a:solidFill>
                  <a:prstClr val="black"/>
                </a:solidFill>
                <a:latin typeface="Arial"/>
                <a:ea typeface="Times New Roman"/>
                <a:cs typeface="Times New Roman"/>
              </a:rPr>
              <a:t>http://localhost:</a:t>
            </a:r>
            <a:r>
              <a:rPr lang="en-US" sz="1000" b="1" i="1"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a:t>
            </a:r>
            <a:r>
              <a:rPr lang="en-US" sz="1000" b="1" i="1" dirty="0">
                <a:solidFill>
                  <a:prstClr val="black"/>
                </a:solidFill>
                <a:latin typeface="Arial"/>
                <a:ea typeface="Times New Roman"/>
                <a:cs typeface="Times New Roman"/>
              </a:rPr>
              <a:t>&gt;</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press Enter.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Enter the Operas Chat Room</a:t>
            </a:r>
            <a:r>
              <a:rPr lang="en-US" sz="1000" dirty="0">
                <a:solidFill>
                  <a:prstClr val="black"/>
                </a:solidFill>
                <a:latin typeface="Arial"/>
                <a:ea typeface="Times New Roman"/>
                <a:cs typeface="Times New Roman"/>
              </a:rPr>
              <a:t> link.</a:t>
            </a:r>
          </a:p>
          <a:p>
            <a:pPr marL="342900" marR="0" lvl="0"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solidFill>
                  <a:srgbClr val="000000"/>
                </a:solidFill>
                <a:latin typeface="Arial"/>
                <a:ea typeface="Times New Roman"/>
                <a:cs typeface="Times New Roman"/>
              </a:rPr>
              <a:t>28.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Enter your name </a:t>
            </a:r>
            <a:r>
              <a:rPr lang="en-US" sz="1000" dirty="0">
                <a:solidFill>
                  <a:srgbClr val="000000"/>
                </a:solidFill>
                <a:latin typeface="Arial"/>
                <a:ea typeface="Times New Roman"/>
                <a:cs typeface="Times New Roman"/>
              </a:rPr>
              <a:t>box of the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needs some information</a:t>
            </a:r>
            <a:r>
              <a:rPr lang="en-US" sz="1000" dirty="0">
                <a:solidFill>
                  <a:srgbClr val="000000"/>
                </a:solidFill>
                <a:latin typeface="Arial"/>
                <a:ea typeface="Times New Roman"/>
                <a:cs typeface="Times New Roman"/>
              </a:rPr>
              <a:t> dialog box, type </a:t>
            </a:r>
            <a:r>
              <a:rPr lang="en-US" sz="1000" b="1" dirty="0" smtClean="0">
                <a:solidFill>
                  <a:prstClr val="black"/>
                </a:solidFill>
                <a:latin typeface="Arial"/>
                <a:ea typeface="Times New Roman"/>
                <a:cs typeface="Times New Roman"/>
              </a:rPr>
              <a:t>Elisa</a:t>
            </a:r>
            <a:r>
              <a:rPr lang="en-US" sz="1000" b="1" baseline="0" dirty="0" smtClean="0">
                <a:solidFill>
                  <a:prstClr val="black"/>
                </a:solidFill>
                <a:latin typeface="Arial"/>
                <a:ea typeface="Times New Roman"/>
                <a:cs typeface="Times New Roman"/>
              </a:rPr>
              <a:t> </a:t>
            </a:r>
            <a:r>
              <a:rPr lang="en-US" sz="1200" b="1" dirty="0" err="1" smtClean="0">
                <a:solidFill>
                  <a:prstClr val="black"/>
                </a:solidFill>
                <a:latin typeface="Arial"/>
                <a:ea typeface="Times New Roman"/>
                <a:cs typeface="Times New Roman"/>
              </a:rPr>
              <a:t>Graceffo</a:t>
            </a:r>
            <a:r>
              <a:rPr lang="en-US" sz="1200" dirty="0" smtClean="0">
                <a:solidFill>
                  <a:srgbClr val="000000"/>
                </a:solidFill>
                <a:latin typeface="Arial"/>
                <a:ea typeface="Times New Roman"/>
                <a:cs typeface="Times New Roman"/>
              </a:rPr>
              <a:t>, and then click </a:t>
            </a:r>
            <a:r>
              <a:rPr lang="en-US" sz="1200" b="1" dirty="0" smtClean="0">
                <a:solidFill>
                  <a:prstClr val="black"/>
                </a:solidFill>
                <a:latin typeface="Arial"/>
                <a:ea typeface="Times New Roman"/>
                <a:cs typeface="Times New Roman"/>
              </a:rPr>
              <a:t>OK</a:t>
            </a:r>
            <a:r>
              <a:rPr lang="en-US" sz="1200" dirty="0" smtClean="0">
                <a:solidFill>
                  <a:srgbClr val="000000"/>
                </a:solidFill>
                <a:latin typeface="Arial"/>
                <a:ea typeface="Times New Roman"/>
                <a:cs typeface="Times New Roman"/>
              </a:rPr>
              <a:t>.</a:t>
            </a:r>
            <a:endParaRPr lang="en-US" sz="1200" dirty="0" smtClean="0">
              <a:solidFill>
                <a:prstClr val="black"/>
              </a:solidFill>
              <a:latin typeface="Arial"/>
              <a:ea typeface="Times New Roman"/>
              <a:cs typeface="Times New Roman"/>
            </a:endParaRPr>
          </a:p>
          <a:p>
            <a:pPr marL="342900" lvl="0" indent="-342900">
              <a:lnSpc>
                <a:spcPct val="115000"/>
              </a:lnSpc>
              <a:spcAft>
                <a:spcPts val="995"/>
              </a:spcAft>
              <a:buFont typeface="+mj-lt"/>
              <a:buNone/>
            </a:pPr>
            <a:endParaRPr lang="en-US" dirty="0"/>
          </a:p>
        </p:txBody>
      </p:sp>
      <p:sp>
        <p:nvSpPr>
          <p:cNvPr id="4" name="Slide Number Placeholder 3"/>
          <p:cNvSpPr>
            <a:spLocks noGrp="1"/>
          </p:cNvSpPr>
          <p:nvPr>
            <p:ph type="sldNum" sz="quarter" idx="10"/>
          </p:nvPr>
        </p:nvSpPr>
        <p:spPr/>
        <p:txBody>
          <a:bodyPr/>
          <a:lstStyle/>
          <a:p>
            <a:fld id="{A6D04623-23E6-47DA-990E-22F0FD539711}" type="slidenum">
              <a:rPr lang="en-US" smtClean="0"/>
              <a:pPr/>
              <a:t>15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29.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Message</a:t>
            </a:r>
            <a:r>
              <a:rPr lang="en-US" sz="1000" dirty="0">
                <a:solidFill>
                  <a:srgbClr val="000000"/>
                </a:solidFill>
                <a:latin typeface="Arial"/>
                <a:ea typeface="Times New Roman"/>
                <a:cs typeface="Times New Roman"/>
              </a:rPr>
              <a:t> box of the </a:t>
            </a:r>
            <a:r>
              <a:rPr lang="en-US" sz="1000" dirty="0">
                <a:solidFill>
                  <a:prstClr val="black"/>
                </a:solidFill>
                <a:latin typeface="Arial"/>
                <a:ea typeface="Times New Roman"/>
                <a:cs typeface="Times New Roman"/>
              </a:rPr>
              <a:t>Operas I Have Seen page</a:t>
            </a:r>
            <a:r>
              <a:rPr lang="en-US" sz="1000" dirty="0">
                <a:solidFill>
                  <a:srgbClr val="000000"/>
                </a:solidFill>
                <a:latin typeface="Arial"/>
                <a:ea typeface="Times New Roman"/>
                <a:cs typeface="Times New Roman"/>
              </a:rPr>
              <a:t>, type a message of your choice, and then click </a:t>
            </a:r>
            <a:r>
              <a:rPr lang="en-US" sz="1000" b="1" dirty="0">
                <a:solidFill>
                  <a:prstClr val="black"/>
                </a:solidFill>
                <a:latin typeface="Arial"/>
                <a:ea typeface="Times New Roman"/>
                <a:cs typeface="Times New Roman"/>
              </a:rPr>
              <a:t>Send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30. On </a:t>
            </a:r>
            <a:r>
              <a:rPr lang="en-US" sz="1000" dirty="0">
                <a:solidFill>
                  <a:prstClr val="black"/>
                </a:solidFill>
                <a:latin typeface="Arial"/>
                <a:ea typeface="Times New Roman"/>
                <a:cs typeface="Times New Roman"/>
              </a:rPr>
              <a:t>the taskbar, click the first instance of the Internet Explorer window. Note that the message from </a:t>
            </a:r>
            <a:r>
              <a:rPr lang="en-US" sz="1000" b="1" dirty="0">
                <a:solidFill>
                  <a:prstClr val="black"/>
                </a:solidFill>
                <a:latin typeface="Arial"/>
                <a:ea typeface="Times New Roman"/>
                <a:cs typeface="Times New Roman"/>
              </a:rPr>
              <a:t>Elisa </a:t>
            </a:r>
            <a:r>
              <a:rPr lang="en-US" sz="1000" b="1" dirty="0" err="1">
                <a:solidFill>
                  <a:prstClr val="black"/>
                </a:solidFill>
                <a:latin typeface="Arial"/>
                <a:ea typeface="Times New Roman"/>
                <a:cs typeface="Times New Roman"/>
              </a:rPr>
              <a:t>Graceffo</a:t>
            </a:r>
            <a:r>
              <a:rPr lang="en-US" sz="1000" dirty="0">
                <a:solidFill>
                  <a:prstClr val="black"/>
                </a:solidFill>
                <a:latin typeface="Arial"/>
                <a:ea typeface="Times New Roman"/>
                <a:cs typeface="Times New Roman"/>
              </a:rPr>
              <a:t> is displayed because both users are connected to the same hub.</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31. Close </a:t>
            </a:r>
            <a:r>
              <a:rPr lang="en-US" sz="1000" dirty="0">
                <a:solidFill>
                  <a:prstClr val="black"/>
                </a:solidFill>
                <a:latin typeface="Arial"/>
                <a:ea typeface="Times New Roman"/>
                <a:cs typeface="Times New Roman"/>
              </a:rPr>
              <a:t>all the Internet Explorer windows.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32.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A6D04623-23E6-47DA-990E-22F0FD539711}"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have photo chat, ASP.NET will throw an exception. To resolve this error, students can copy the </a:t>
            </a:r>
            <a:r>
              <a:rPr lang="en-US" sz="1200" kern="1200" dirty="0" err="1" smtClean="0">
                <a:solidFill>
                  <a:schemeClr val="tx1"/>
                </a:solidFill>
                <a:latin typeface="+mn-lt"/>
                <a:ea typeface="+mn-ea"/>
                <a:cs typeface="+mn-cs"/>
              </a:rPr>
              <a:t>Web.config</a:t>
            </a:r>
            <a:r>
              <a:rPr lang="en-US" sz="1200" kern="1200" dirty="0" smtClean="0">
                <a:solidFill>
                  <a:schemeClr val="tx1"/>
                </a:solidFill>
                <a:latin typeface="+mn-lt"/>
                <a:ea typeface="+mn-ea"/>
                <a:cs typeface="+mn-cs"/>
              </a:rPr>
              <a:t> file from their completed Lab 11 starter project to their Lab 15 starter project. Alternatively, they can obtain the connection string from the database properties in the Windows Azure portal, as they did in Lab 11.</a:t>
            </a:r>
          </a:p>
          <a:p>
            <a:r>
              <a:rPr lang="en-US" sz="1000" dirty="0" smtClean="0">
                <a:latin typeface="Arial"/>
                <a:ea typeface="Calibri"/>
                <a:cs typeface="Times New Roman"/>
              </a:rPr>
              <a:t>Exercise 1: </a:t>
            </a:r>
            <a:r>
              <a:rPr lang="en-US" sz="1200" kern="1200" dirty="0" smtClean="0">
                <a:solidFill>
                  <a:schemeClr val="tx1"/>
                </a:solidFill>
                <a:latin typeface="+mn-lt"/>
                <a:ea typeface="+mn-ea"/>
                <a:cs typeface="+mn-cs"/>
              </a:rPr>
              <a:t>Creating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a:t>
            </a:r>
          </a:p>
          <a:p>
            <a:r>
              <a:rPr lang="en-US" sz="1200" kern="1200" dirty="0" smtClean="0">
                <a:solidFill>
                  <a:schemeClr val="tx1"/>
                </a:solidFill>
                <a:latin typeface="+mn-lt"/>
                <a:ea typeface="+mn-ea"/>
                <a:cs typeface="+mn-cs"/>
              </a:rPr>
              <a:t>Before you can write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code on the client to connect to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you must configure and code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on the web server.</a:t>
            </a:r>
          </a:p>
          <a:p>
            <a:r>
              <a:rPr lang="en-US" sz="1200" kern="1200" dirty="0" smtClean="0">
                <a:solidFill>
                  <a:schemeClr val="tx1"/>
                </a:solidFill>
                <a:latin typeface="+mn-lt"/>
                <a:ea typeface="+mn-ea"/>
                <a:cs typeface="+mn-cs"/>
              </a:rPr>
              <a:t> In this exercise, you will: </a:t>
            </a:r>
          </a:p>
          <a:p>
            <a:pPr lvl="1">
              <a:buFont typeface="Arial" pitchFamily="34" charset="0"/>
              <a:buChar char="•"/>
            </a:pPr>
            <a:r>
              <a:rPr lang="en-US" sz="1200" kern="1200" dirty="0" smtClean="0">
                <a:solidFill>
                  <a:schemeClr val="tx1"/>
                </a:solidFill>
                <a:latin typeface="+mn-lt"/>
                <a:ea typeface="+mn-ea"/>
                <a:cs typeface="+mn-cs"/>
              </a:rPr>
              <a:t>Install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in the Photo Sharing application.</a:t>
            </a:r>
          </a:p>
          <a:p>
            <a:pPr lvl="1">
              <a:buFont typeface="Arial" pitchFamily="34" charset="0"/>
              <a:buChar char="•"/>
            </a:pPr>
            <a:r>
              <a:rPr lang="en-US" sz="1200" kern="1200" dirty="0" smtClean="0">
                <a:solidFill>
                  <a:schemeClr val="tx1"/>
                </a:solidFill>
                <a:latin typeface="+mn-lt"/>
                <a:ea typeface="+mn-ea"/>
                <a:cs typeface="+mn-cs"/>
              </a:rPr>
              <a:t>Configure routing.</a:t>
            </a:r>
          </a:p>
          <a:p>
            <a:pPr lvl="1">
              <a:buFont typeface="Arial" pitchFamily="34" charset="0"/>
              <a:buChar char="•"/>
            </a:pPr>
            <a:r>
              <a:rPr lang="en-US" sz="1200" kern="1200" dirty="0" smtClean="0">
                <a:solidFill>
                  <a:schemeClr val="tx1"/>
                </a:solidFill>
                <a:latin typeface="+mn-lt"/>
                <a:ea typeface="+mn-ea"/>
                <a:cs typeface="+mn-cs"/>
              </a:rPr>
              <a:t>Create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to accept messages from clients and forward those messages to other clients who are chatting about the same photo.</a:t>
            </a:r>
          </a:p>
          <a:p>
            <a:r>
              <a:rPr lang="en-US" sz="1000" dirty="0" smtClean="0">
                <a:latin typeface="Arial"/>
                <a:ea typeface="Calibri"/>
                <a:cs typeface="Times New Roman"/>
              </a:rPr>
              <a:t>Exercise 2: </a:t>
            </a:r>
            <a:r>
              <a:rPr lang="en-US" sz="1200" kern="1200" dirty="0" smtClean="0">
                <a:solidFill>
                  <a:schemeClr val="tx1"/>
                </a:solidFill>
                <a:latin typeface="+mn-lt"/>
                <a:ea typeface="+mn-ea"/>
                <a:cs typeface="+mn-cs"/>
              </a:rPr>
              <a:t>Creating a Photo Chat View</a:t>
            </a:r>
          </a:p>
          <a:p>
            <a:r>
              <a:rPr lang="en-US" sz="1200" kern="1200" dirty="0" smtClean="0">
                <a:solidFill>
                  <a:schemeClr val="tx1"/>
                </a:solidFill>
                <a:latin typeface="+mn-lt"/>
                <a:ea typeface="+mn-ea"/>
                <a:cs typeface="+mn-cs"/>
              </a:rPr>
              <a:t>Now that you have set up and configured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and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on the server side, you must use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and the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library to send and receive messages on the client side.</a:t>
            </a:r>
          </a:p>
          <a:p>
            <a:r>
              <a:rPr lang="en-US" sz="1200" kern="1200" dirty="0" smtClean="0">
                <a:solidFill>
                  <a:schemeClr val="tx1"/>
                </a:solidFill>
                <a:latin typeface="+mn-lt"/>
                <a:ea typeface="+mn-ea"/>
                <a:cs typeface="+mn-cs"/>
              </a:rPr>
              <a:t>In this exercise, you will:</a:t>
            </a:r>
          </a:p>
          <a:p>
            <a:pPr lvl="1">
              <a:buFont typeface="Arial" pitchFamily="34" charset="0"/>
              <a:buChar char="•"/>
            </a:pPr>
            <a:r>
              <a:rPr lang="en-US" sz="1200" kern="1200" dirty="0" smtClean="0">
                <a:solidFill>
                  <a:schemeClr val="tx1"/>
                </a:solidFill>
                <a:latin typeface="+mn-lt"/>
                <a:ea typeface="+mn-ea"/>
                <a:cs typeface="+mn-cs"/>
              </a:rPr>
              <a:t>Create a new MVC controller action and Razor view to display the chat user interface for a particular photo.</a:t>
            </a:r>
          </a:p>
          <a:p>
            <a:pPr lvl="1">
              <a:buFont typeface="Arial" pitchFamily="34" charset="0"/>
              <a:buChar char="•"/>
            </a:pPr>
            <a:r>
              <a:rPr lang="en-US" sz="1200" kern="1200" dirty="0" smtClean="0">
                <a:solidFill>
                  <a:schemeClr val="tx1"/>
                </a:solidFill>
                <a:latin typeface="+mn-lt"/>
                <a:ea typeface="+mn-ea"/>
                <a:cs typeface="+mn-cs"/>
              </a:rPr>
              <a:t>Link to the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libraries that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requires and write client-side script to call the </a:t>
            </a:r>
            <a:r>
              <a:rPr lang="en-US" sz="1200" b="1" kern="1200" dirty="0" smtClean="0">
                <a:solidFill>
                  <a:schemeClr val="tx1"/>
                </a:solidFill>
                <a:latin typeface="+mn-lt"/>
                <a:ea typeface="+mn-ea"/>
                <a:cs typeface="+mn-cs"/>
              </a:rPr>
              <a:t>Join()</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Send()</a:t>
            </a:r>
            <a:r>
              <a:rPr lang="en-US" sz="1200" kern="1200" dirty="0" smtClean="0">
                <a:solidFill>
                  <a:schemeClr val="tx1"/>
                </a:solidFill>
                <a:latin typeface="+mn-lt"/>
                <a:ea typeface="+mn-ea"/>
                <a:cs typeface="+mn-cs"/>
              </a:rPr>
              <a:t> methods on the hub.</a:t>
            </a:r>
          </a:p>
          <a:p>
            <a:pPr lvl="1">
              <a:buFont typeface="Arial" pitchFamily="34" charset="0"/>
              <a:buChar char="•"/>
            </a:pPr>
            <a:r>
              <a:rPr lang="en-US" sz="1200" kern="1200" dirty="0" smtClean="0">
                <a:solidFill>
                  <a:schemeClr val="tx1"/>
                </a:solidFill>
                <a:latin typeface="+mn-lt"/>
                <a:ea typeface="+mn-ea"/>
                <a:cs typeface="+mn-cs"/>
              </a:rPr>
              <a:t>Test the chat functionality.</a:t>
            </a:r>
          </a:p>
          <a:p>
            <a:r>
              <a:rPr lang="en-US" sz="1000" dirty="0" smtClean="0">
                <a:latin typeface="Arial"/>
              </a:rPr>
              <a:t>Instructor</a:t>
            </a:r>
            <a:r>
              <a:rPr lang="en-US" sz="1000" baseline="0" dirty="0" smtClean="0">
                <a:latin typeface="Arial"/>
              </a:rPr>
              <a:t> Note: </a:t>
            </a:r>
            <a:r>
              <a:rPr lang="en-US" sz="1200" kern="1200" dirty="0" smtClean="0">
                <a:solidFill>
                  <a:schemeClr val="tx1"/>
                </a:solidFill>
                <a:latin typeface="+mn-lt"/>
                <a:ea typeface="+mn-ea"/>
                <a:cs typeface="+mn-cs"/>
              </a:rPr>
              <a:t>If time permits, encourage the students to test the chat room functionality further at the end of this exercise. For example, the students can check that the chat rooms for each photo in the application are separate from each other and do not share messages.</a:t>
            </a:r>
            <a:endParaRPr lang="en-US" sz="1000" dirty="0">
              <a:latin typeface="Arial"/>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6D04623-23E6-47DA-990E-22F0FD539711}"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chat functionality that you created, each photo in the Photo Sharing application has a separate chat room. How is this separation possible with one SignalR hub?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SignalR Groups are used to separate the chat rooms.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Exercise 2, you wrote JScript code that called the </a:t>
            </a:r>
            <a:r>
              <a:rPr lang="en-US" sz="1000" b="1">
                <a:latin typeface="Arial"/>
                <a:ea typeface="Calibri"/>
                <a:cs typeface="Times New Roman"/>
              </a:rPr>
              <a:t>chat.server.join()</a:t>
            </a:r>
            <a:r>
              <a:rPr lang="en-US" sz="1000">
                <a:latin typeface="Arial"/>
                <a:ea typeface="Calibri"/>
                <a:cs typeface="Times New Roman"/>
              </a:rPr>
              <a:t> and </a:t>
            </a:r>
            <a:r>
              <a:rPr lang="en-US" sz="1000" b="1">
                <a:latin typeface="Arial"/>
                <a:ea typeface="Calibri"/>
                <a:cs typeface="Times New Roman"/>
              </a:rPr>
              <a:t>chat.server.send()</a:t>
            </a:r>
            <a:r>
              <a:rPr lang="en-US" sz="1000">
                <a:latin typeface="Arial"/>
                <a:ea typeface="Calibri"/>
                <a:cs typeface="Times New Roman"/>
              </a:rPr>
              <a:t> functions. In which script file are these functions defined?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automatically generated </a:t>
            </a:r>
            <a:r>
              <a:rPr lang="en-US" sz="1000" b="1">
                <a:latin typeface="Arial"/>
                <a:ea typeface="Calibri"/>
                <a:cs typeface="Times New Roman"/>
              </a:rPr>
              <a:t>~/signalr/hubs</a:t>
            </a:r>
            <a:r>
              <a:rPr lang="en-US" sz="1000">
                <a:latin typeface="Arial"/>
                <a:ea typeface="Calibri"/>
                <a:cs typeface="Times New Roman"/>
              </a:rPr>
              <a:t> script file.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create an application that obtains the latest product pricing information from the internal database. The pricing is constantly updated every time business users feel the need for updates. Therefore, you need to ensure that the application updates pricing information every five minutes. In such cases, you can to use the web socket technology to implement price update. You can also add code to download the product image stored in the product database by using a generic handler (*.ashx file).</a:t>
            </a:r>
          </a:p>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select technology that could be used for developing a web based chatting applications for your client. Which technology would you prefer in this scenario?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Web socket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HTTP modules in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HTTP modules: </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Provide low-level access to HTTP requests and response content.</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Help implement logic such as data compression.</a:t>
            </a:r>
          </a:p>
          <a:p>
            <a:pPr>
              <a:lnSpc>
                <a:spcPct val="115000"/>
              </a:lnSpc>
              <a:spcAft>
                <a:spcPts val="1000"/>
              </a:spcAft>
            </a:pPr>
            <a:r>
              <a:rPr lang="en-US" sz="1000">
                <a:latin typeface="Arial"/>
                <a:ea typeface="Calibri"/>
                <a:cs typeface="Times New Roman"/>
              </a:rPr>
              <a:t>You can use the HTTP module to provide additional functionalities such as modifying the HTTP header and compressing data before the ASP.NET engine renders a webpage.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developed a custom HttpModule. What must you do to ensure that your ASP.NET application uses the custom module developed?</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need to register the custom module class in Web.config for the HttpModule to be effective for all requests.</a:t>
            </a:r>
          </a:p>
          <a:p>
            <a:pPr>
              <a:lnSpc>
                <a:spcPct val="115000"/>
              </a:lnSpc>
              <a:spcAft>
                <a:spcPts val="1000"/>
              </a:spcAft>
            </a:pPr>
            <a:r>
              <a:rPr lang="en-US" sz="1000">
                <a:latin typeface="Arial"/>
                <a:ea typeface="Calibri"/>
                <a:cs typeface="Times New Roman"/>
              </a:rPr>
              <a:t>You should use IIS 7 Integrated mode whenever possible, because it reduces the overhead in managing the HTTP module, thereby improving application performance.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is the primary use of the HTTP generic handler (*.ashx)?</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HTTP generic handler (*.ashx) provides non-HTML content to client systems.</a:t>
            </a:r>
          </a:p>
          <a:p>
            <a:pPr>
              <a:lnSpc>
                <a:spcPct val="115000"/>
              </a:lnSpc>
              <a:spcAft>
                <a:spcPts val="1000"/>
              </a:spcAft>
            </a:pPr>
            <a:r>
              <a:rPr lang="en-US" sz="1000">
                <a:latin typeface="Arial"/>
                <a:ea typeface="Calibri"/>
                <a:cs typeface="Times New Roman"/>
              </a:rPr>
              <a:t>You can detail how developers use the HTTP handler to generate non-HTML content.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the scenarios. In each case, discuss the most appropriate solution. Ensure the students understand the best solution for each scenario, as described in the following list:</a:t>
            </a: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1. You </a:t>
            </a:r>
            <a:r>
              <a:rPr lang="en-US" sz="1000" dirty="0" smtClean="0">
                <a:solidFill>
                  <a:srgbClr val="000000"/>
                </a:solidFill>
                <a:latin typeface="Arial"/>
                <a:ea typeface="Times New Roman"/>
                <a:cs typeface="Times New Roman"/>
              </a:rPr>
              <a:t>are creating a photo sharing application, and you want to enable each user to discuss photos and cycling trips with their friends. You need to ensure that the application renders photos to users, from the database table, without requiring users to first save the file on their system.</a:t>
            </a:r>
            <a:endParaRPr lang="en-US" sz="1000" dirty="0" smtClean="0">
              <a:latin typeface="Arial"/>
              <a:ea typeface="Times New Roman"/>
              <a:cs typeface="Times New Roman"/>
            </a:endParaRPr>
          </a:p>
          <a:p>
            <a:pPr marL="457200" marR="0">
              <a:lnSpc>
                <a:spcPct val="115000"/>
              </a:lnSpc>
              <a:spcBef>
                <a:spcPts val="0"/>
              </a:spcBef>
              <a:spcAft>
                <a:spcPts val="995"/>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the HTTP handler to include logic that helps: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Retrieve the image binary from the database.</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Provide the image as part of the response from the server.</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2. You </a:t>
            </a:r>
            <a:r>
              <a:rPr lang="en-US" sz="1000" dirty="0" smtClean="0">
                <a:solidFill>
                  <a:srgbClr val="000000"/>
                </a:solidFill>
                <a:latin typeface="Arial"/>
                <a:ea typeface="Times New Roman"/>
                <a:cs typeface="Times New Roman"/>
              </a:rPr>
              <a:t>are creating a REST-based business API that requires a custom HTTP header before accepting a request.</a:t>
            </a:r>
            <a:endParaRPr lang="en-US" sz="1000" dirty="0" smtClean="0">
              <a:latin typeface="Arial"/>
              <a:ea typeface="Times New Roman"/>
              <a:cs typeface="Times New Roman"/>
            </a:endParaRPr>
          </a:p>
          <a:p>
            <a:pPr marL="457200" marR="0">
              <a:lnSpc>
                <a:spcPct val="115000"/>
              </a:lnSpc>
              <a:spcBef>
                <a:spcPts val="0"/>
              </a:spcBef>
              <a:spcAft>
                <a:spcPts val="995"/>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the HTTP module, because it allows you to access the HTTP header before the request passes to the ASP.NET rendering engine.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3. You </a:t>
            </a:r>
            <a:r>
              <a:rPr lang="en-US" sz="1000" dirty="0" smtClean="0">
                <a:solidFill>
                  <a:srgbClr val="000000"/>
                </a:solidFill>
                <a:latin typeface="Arial"/>
                <a:ea typeface="Times New Roman"/>
                <a:cs typeface="Times New Roman"/>
              </a:rPr>
              <a:t>are creating a business API to provide content in custom XML format.</a:t>
            </a:r>
            <a:endParaRPr lang="en-US" sz="1000" dirty="0" smtClean="0">
              <a:latin typeface="Arial"/>
              <a:ea typeface="Times New Roman"/>
              <a:cs typeface="Times New Roman"/>
            </a:endParaRPr>
          </a:p>
          <a:p>
            <a:pPr marL="457200" marR="0">
              <a:lnSpc>
                <a:spcPct val="115000"/>
              </a:lnSpc>
              <a:spcBef>
                <a:spcPts val="0"/>
              </a:spcBef>
              <a:spcAft>
                <a:spcPts val="995"/>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the HTTP handler to include logic that enables formatting the response content in the XML format.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4. You </a:t>
            </a:r>
            <a:r>
              <a:rPr lang="en-US" sz="1000" dirty="0" smtClean="0">
                <a:solidFill>
                  <a:srgbClr val="000000"/>
                </a:solidFill>
                <a:latin typeface="Arial"/>
                <a:ea typeface="Times New Roman"/>
                <a:cs typeface="Times New Roman"/>
              </a:rPr>
              <a:t>are developing an application that requires saving diagnostic information about the header of an HTTP request.</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the HTTP module because it allows custom logic to run before and after the ASP.NET rendering engine processes the request.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traditional HTTP and web sockets?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sockets allow two-way communication between the client systems and servers, while HTTP supports only one-way communication.</a:t>
            </a:r>
          </a:p>
          <a:p>
            <a:pPr>
              <a:lnSpc>
                <a:spcPct val="115000"/>
              </a:lnSpc>
              <a:spcAft>
                <a:spcPts val="1000"/>
              </a:spcAft>
            </a:pPr>
            <a:r>
              <a:rPr lang="en-US" sz="1000">
                <a:latin typeface="Arial"/>
                <a:ea typeface="Calibri"/>
                <a:cs typeface="Times New Roman"/>
              </a:rPr>
              <a:t>Because not all browsers support web sockets, you need to ensure you perform all necessary checks for browser support before creating the code of your application. Alternatively, use the SignalR technology, which includes these checks by default.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Module15</a:t>
            </a:r>
            <a:endParaRPr lang="en-US" sz="2600"/>
          </a:p>
        </p:txBody>
      </p:sp>
      <p:sp>
        <p:nvSpPr>
          <p:cNvPr id="3" name="Subtitle 2"/>
          <p:cNvSpPr>
            <a:spLocks noGrp="1"/>
          </p:cNvSpPr>
          <p:nvPr>
            <p:ph type="subTitle" sz="quarter" idx="1"/>
          </p:nvPr>
        </p:nvSpPr>
        <p:spPr/>
        <p:txBody>
          <a:bodyPr/>
          <a:lstStyle/>
          <a:p>
            <a:r>
              <a:rPr lang="en-US" smtClean="0"/>
              <a:t>Handling Requests in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0835bb0-674e-4d26-be9e-158a33a173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Coding Web Sockets Connections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Creating web sockets connection:</a:t>
            </a:r>
          </a:p>
          <a:p>
            <a:pPr lvl="1"/>
            <a:r>
              <a:rPr lang="en-US" dirty="0" smtClean="0"/>
              <a:t>Install the </a:t>
            </a:r>
            <a:r>
              <a:rPr lang="en-US" b="1" dirty="0" err="1" smtClean="0"/>
              <a:t>Microsoft.WebSockets</a:t>
            </a:r>
            <a:r>
              <a:rPr lang="en-US" dirty="0" smtClean="0"/>
              <a:t> </a:t>
            </a:r>
            <a:r>
              <a:rPr lang="en-US" dirty="0" err="1" smtClean="0"/>
              <a:t>NuGet</a:t>
            </a:r>
            <a:r>
              <a:rPr lang="en-US" dirty="0" smtClean="0"/>
              <a:t> package</a:t>
            </a:r>
          </a:p>
          <a:p>
            <a:pPr lvl="1"/>
            <a:r>
              <a:rPr lang="en-US" dirty="0" smtClean="0"/>
              <a:t>Create a REST service and use the </a:t>
            </a:r>
            <a:r>
              <a:rPr lang="en-US" dirty="0" err="1" smtClean="0"/>
              <a:t>WebSockets</a:t>
            </a:r>
            <a:r>
              <a:rPr lang="en-US" dirty="0" smtClean="0"/>
              <a:t> library to handle the operations of web sockets in the server</a:t>
            </a:r>
          </a:p>
          <a:p>
            <a:pPr lvl="1"/>
            <a:r>
              <a:rPr lang="en-US" dirty="0" smtClean="0"/>
              <a:t>Add code to handle the communications when the client system sends messages to the service application hosted on the web server</a:t>
            </a:r>
          </a:p>
          <a:p>
            <a:pPr lvl="1"/>
            <a:r>
              <a:rPr lang="en-US" dirty="0" smtClean="0"/>
              <a:t>Use the </a:t>
            </a:r>
            <a:r>
              <a:rPr lang="en-US" b="1" dirty="0" err="1" smtClean="0"/>
              <a:t>WebSocket</a:t>
            </a:r>
            <a:r>
              <a:rPr lang="en-US" dirty="0" smtClean="0"/>
              <a:t> object to establish two-way communication between the client and server systems</a:t>
            </a:r>
          </a:p>
          <a:p>
            <a:pPr lvl="1"/>
            <a:r>
              <a:rPr lang="en-US" dirty="0" smtClean="0"/>
              <a:t>Add JavaScript functions to respond to events</a:t>
            </a:r>
          </a:p>
          <a:p>
            <a:pPr lvl="1"/>
            <a:r>
              <a:rPr lang="en-US" dirty="0" smtClean="0"/>
              <a:t>Use  the </a:t>
            </a:r>
            <a:r>
              <a:rPr lang="en-US" b="1" dirty="0" err="1" smtClean="0"/>
              <a:t>WebSocket.send</a:t>
            </a:r>
            <a:r>
              <a:rPr lang="en-US" dirty="0" smtClean="0"/>
              <a:t> function to send messages to the server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83e8035-708d-4c1d-845e-419eff4d48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SignalR?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SG" dirty="0" err="1"/>
              <a:t>SignalR</a:t>
            </a:r>
            <a:r>
              <a:rPr lang="en-SG" dirty="0"/>
              <a:t> is a library developed to simplify development for bidirectional real-time communications in web </a:t>
            </a:r>
            <a:r>
              <a:rPr lang="en-SG" dirty="0" smtClean="0"/>
              <a:t>applications</a:t>
            </a:r>
            <a:endParaRPr lang="en-GB" dirty="0"/>
          </a:p>
          <a:p>
            <a:pPr lvl="0"/>
            <a:r>
              <a:rPr lang="en-SG" dirty="0" err="1"/>
              <a:t>SignalR</a:t>
            </a:r>
            <a:r>
              <a:rPr lang="en-SG" dirty="0"/>
              <a:t> includes a .NET library for handling server-side communications</a:t>
            </a:r>
            <a:endParaRPr lang="en-GB" dirty="0"/>
          </a:p>
          <a:p>
            <a:r>
              <a:rPr lang="en-SG" dirty="0" err="1"/>
              <a:t>SignalR</a:t>
            </a:r>
            <a:r>
              <a:rPr lang="en-SG" dirty="0"/>
              <a:t> includes a JavaScript library for handling </a:t>
            </a:r>
            <a:r>
              <a:rPr lang="en-SG" dirty="0" smtClean="0"/>
              <a:t>client-side </a:t>
            </a:r>
            <a:r>
              <a:rPr lang="en-SG" dirty="0"/>
              <a:t>communications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c3bc835-dd74-469c-8d3b-75eb53a65d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Chat Room to a Web Application by using SignalR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a:t>
            </a:r>
            <a:r>
              <a:rPr lang="en-US" dirty="0" err="1" smtClean="0"/>
              <a:t>SignalR</a:t>
            </a:r>
            <a:r>
              <a:rPr lang="en-US" dirty="0" smtClean="0"/>
              <a:t> hub for a message over web sockets.</a:t>
            </a:r>
          </a:p>
          <a:p>
            <a:pPr marL="746125" lvl="1" indent="-457200">
              <a:buFont typeface="+mj-lt"/>
              <a:buAutoNum type="arabicPeriod"/>
            </a:pPr>
            <a:r>
              <a:rPr lang="en-US" dirty="0" smtClean="0"/>
              <a:t>Create a broadcast method on the hub.</a:t>
            </a:r>
          </a:p>
          <a:p>
            <a:pPr marL="746125" lvl="1" indent="-457200">
              <a:buFont typeface="+mj-lt"/>
              <a:buAutoNum type="arabicPeriod"/>
            </a:pPr>
            <a:r>
              <a:rPr lang="en-US" dirty="0" smtClean="0"/>
              <a:t>Script </a:t>
            </a:r>
            <a:r>
              <a:rPr lang="en-US" dirty="0" err="1" smtClean="0"/>
              <a:t>SignalR</a:t>
            </a:r>
            <a:r>
              <a:rPr lang="en-US" dirty="0" smtClean="0"/>
              <a:t> connections and messages in client-side code.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Handling Requests in ASP.NET MVC 4 Web Applications</a:t>
            </a:r>
            <a:endParaRPr lang="en-US"/>
          </a:p>
        </p:txBody>
      </p:sp>
      <p:sp>
        <p:nvSpPr>
          <p:cNvPr id="3" name="Text Placeholder 2"/>
          <p:cNvSpPr>
            <a:spLocks noGrp="1"/>
          </p:cNvSpPr>
          <p:nvPr>
            <p:ph type="body" idx="1"/>
          </p:nvPr>
        </p:nvSpPr>
        <p:spPr/>
        <p:txBody>
          <a:bodyPr/>
          <a:lstStyle/>
          <a:p>
            <a:r>
              <a:rPr lang="en-US" dirty="0" smtClean="0"/>
              <a:t>Exercise 1: Creating a </a:t>
            </a:r>
            <a:r>
              <a:rPr lang="en-US" dirty="0" err="1" smtClean="0"/>
              <a:t>SignalR</a:t>
            </a:r>
            <a:r>
              <a:rPr lang="en-US" dirty="0" smtClean="0"/>
              <a:t> Hub
Exercise 2: Creating a Photo Chat View</a:t>
            </a:r>
            <a:endParaRPr lang="en-US" dirty="0"/>
          </a:p>
        </p:txBody>
      </p:sp>
      <p:sp>
        <p:nvSpPr>
          <p:cNvPr id="4" name="TextBox 3"/>
          <p:cNvSpPr txBox="1"/>
          <p:nvPr/>
        </p:nvSpPr>
        <p:spPr>
          <a:xfrm>
            <a:off x="458787" y="22098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2590800"/>
            <a:ext cx="8119156" cy="3108543"/>
          </a:xfrm>
          <a:prstGeom prst="rect">
            <a:avLst/>
          </a:prstGeom>
          <a:noFill/>
        </p:spPr>
        <p:txBody>
          <a:bodyPr vert="horz" rtlCol="0">
            <a:spAutoFit/>
          </a:bodyPr>
          <a:lstStyle/>
          <a:p>
            <a:endParaRPr lang="en-US" sz="2800" baseline="0" dirty="0" smtClean="0">
              <a:latin typeface="Segoe UI"/>
            </a:endParaRPr>
          </a:p>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aseline="0" dirty="0" smtClean="0">
              <a:latin typeface="Segoe UI"/>
            </a:endParaRPr>
          </a:p>
          <a:p>
            <a:r>
              <a:rPr lang="en-US" sz="2800" b="1" baseline="0" dirty="0" smtClean="0">
                <a:latin typeface="Segoe UI"/>
              </a:rPr>
              <a:t>Note: </a:t>
            </a:r>
            <a:r>
              <a:rPr lang="en-US" sz="2800" baseline="0" dirty="0" smtClean="0">
                <a:latin typeface="Segoe UI"/>
              </a:rPr>
              <a:t>In </a:t>
            </a:r>
            <a:r>
              <a:rPr lang="en-US" sz="2800" baseline="0" dirty="0" smtClean="0">
                <a:latin typeface="Segoe UI"/>
              </a:rPr>
              <a:t>Hyper-V Manager, start the </a:t>
            </a:r>
            <a:r>
              <a:rPr lang="en-US" sz="2800" b="1" baseline="0" dirty="0" smtClean="0">
                <a:latin typeface="Segoe UI"/>
              </a:rPr>
              <a:t>MSL-TMG1 </a:t>
            </a:r>
            <a:r>
              <a:rPr lang="en-US" sz="2800" baseline="0" dirty="0" smtClean="0">
                <a:latin typeface="Segoe UI"/>
              </a:rPr>
              <a:t>virtual machine if it is not already running</a:t>
            </a:r>
            <a:r>
              <a:rPr lang="en-US" sz="2800" baseline="0" dirty="0" smtClean="0">
                <a:latin typeface="Segoe UI"/>
              </a:rPr>
              <a:t>.</a:t>
            </a:r>
            <a:endParaRPr lang="en-US" sz="2800" baseline="0" dirty="0" smtClean="0">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48488"/>
          </a:xfrm>
          <a:prstGeom prst="rect">
            <a:avLst/>
          </a:prstGeom>
          <a:noFill/>
        </p:spPr>
        <p:txBody>
          <a:bodyPr vert="horz" wrap="square" rtlCol="0">
            <a:spAutoFit/>
          </a:bodyPr>
          <a:lstStyle/>
          <a:p>
            <a:pPr>
              <a:lnSpc>
                <a:spcPct val="115000"/>
              </a:lnSpc>
              <a:spcAft>
                <a:spcPts val="1000"/>
              </a:spcAft>
            </a:pPr>
            <a:r>
              <a:rPr lang="en-US" sz="2200" dirty="0" smtClean="0">
                <a:latin typeface="Segoe UI"/>
                <a:ea typeface="Times New Roman"/>
                <a:cs typeface="Times New Roman"/>
              </a:rPr>
              <a:t>The Adventures Works board and managers are pleased with the Photo Sharing application, but have requested that interactivity should be maximized to encourage users to register and participate fully in the community. Therefore, you have been asked to add chat functionality to the application. Authenticated members should be able to start a chat on a particular photo from the Display view. Chat rooms for each photo should be separated from each other. Users in the chat room should be able to send a message to all other users in that chat room, and they should be able to see all the messages that have been sent since they joined the chat room.</a:t>
            </a:r>
          </a:p>
          <a:p>
            <a:pPr>
              <a:lnSpc>
                <a:spcPct val="115000"/>
              </a:lnSpc>
              <a:spcAft>
                <a:spcPts val="1000"/>
              </a:spcAft>
            </a:pPr>
            <a:r>
              <a:rPr lang="en-US" sz="2200" dirty="0" smtClean="0">
                <a:latin typeface="Segoe UI"/>
                <a:ea typeface="Times New Roman"/>
                <a:cs typeface="Times New Roman"/>
              </a:rPr>
              <a:t> </a:t>
            </a:r>
            <a:r>
              <a:rPr lang="en-US" sz="2200" dirty="0" smtClean="0">
                <a:latin typeface="Segoe UI"/>
                <a:ea typeface="Times New Roman"/>
                <a:cs typeface="Times New Roman"/>
              </a:rPr>
              <a:t>You </a:t>
            </a:r>
            <a:r>
              <a:rPr lang="en-US" sz="2200" dirty="0" smtClean="0">
                <a:latin typeface="Segoe UI"/>
                <a:ea typeface="Times New Roman"/>
                <a:cs typeface="Times New Roman"/>
              </a:rPr>
              <a:t>have decided to use </a:t>
            </a:r>
            <a:r>
              <a:rPr lang="en-US" sz="2200" dirty="0" err="1" smtClean="0">
                <a:latin typeface="Segoe UI"/>
                <a:ea typeface="Times New Roman"/>
                <a:cs typeface="Times New Roman"/>
              </a:rPr>
              <a:t>SignalR</a:t>
            </a:r>
            <a:r>
              <a:rPr lang="en-US" sz="2200" dirty="0" smtClean="0">
                <a:latin typeface="Segoe UI"/>
                <a:ea typeface="Times New Roman"/>
                <a:cs typeface="Times New Roman"/>
              </a:rPr>
              <a:t> to implement the chat room over Web Sockets. </a:t>
            </a:r>
            <a:endParaRPr lang="en-US" sz="2200" dirty="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the chat functionality that you created, each photo in the Photo Sharing application has a separate chat room. How is this separation possible with one SignalR hub?
In Exercise 2, you wrote JScript code that called the chat.server.join() and chat.server.send() functions. In which script file are these functions defined?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HTTP Modules and HTTP Handlers
Using Web Sockets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7586618-cd1b-43e2-8d5c-16f4ef6ef3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HTTP Modules and HTTP Handlers</a:t>
            </a:r>
            <a:endParaRPr lang="en-US"/>
          </a:p>
        </p:txBody>
      </p:sp>
      <p:sp>
        <p:nvSpPr>
          <p:cNvPr id="3" name="Text Placeholder 2"/>
          <p:cNvSpPr>
            <a:spLocks noGrp="1"/>
          </p:cNvSpPr>
          <p:nvPr>
            <p:ph type="body" idx="1"/>
          </p:nvPr>
        </p:nvSpPr>
        <p:spPr/>
        <p:txBody>
          <a:bodyPr/>
          <a:lstStyle/>
          <a:p>
            <a:r>
              <a:rPr lang="en-US" smtClean="0"/>
              <a:t>What Is an HTTP Module?
Creating HTTP Modules
What Is an HTTP Handler?
Discussion: Scenarios for HTTP Modules and Handlers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888dd70-dc3c-4220-ba06-ba92658937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an HTTP Module?</a:t>
            </a:r>
            <a:endParaRPr lang="en-US"/>
          </a:p>
        </p:txBody>
      </p:sp>
      <p:sp>
        <p:nvSpPr>
          <p:cNvPr id="4" name="Rectangle 3"/>
          <p:cNvSpPr/>
          <p:nvPr/>
        </p:nvSpPr>
        <p:spPr>
          <a:xfrm>
            <a:off x="298174" y="791385"/>
            <a:ext cx="8547652" cy="163121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Segoe UI" pitchFamily="34" charset="0"/>
                <a:ea typeface="Segoe UI" pitchFamily="34" charset="0"/>
                <a:cs typeface="Segoe UI" pitchFamily="34" charset="0"/>
              </a:rPr>
              <a:t>The HTTP module: </a:t>
            </a:r>
          </a:p>
          <a:p>
            <a:pPr marL="179388" lvl="0" indent="-179388">
              <a:buFont typeface="Arial" pitchFamily="34" charset="0"/>
              <a:buChar char="•"/>
            </a:pPr>
            <a:r>
              <a:rPr lang="en-US" sz="2000" b="0" dirty="0" smtClean="0">
                <a:latin typeface="Segoe UI" pitchFamily="34" charset="0"/>
                <a:ea typeface="Segoe UI" pitchFamily="34" charset="0"/>
                <a:cs typeface="Segoe UI" pitchFamily="34" charset="0"/>
              </a:rPr>
              <a:t>Runs the application logic on a webpage, before ASP.NET renders the webpage</a:t>
            </a:r>
          </a:p>
          <a:p>
            <a:pPr marL="179388" lvl="0" indent="-179388">
              <a:buFont typeface="Arial" pitchFamily="34" charset="0"/>
              <a:buChar char="•"/>
            </a:pPr>
            <a:r>
              <a:rPr lang="en-US" sz="2000" b="0" dirty="0" smtClean="0">
                <a:latin typeface="Segoe UI" pitchFamily="34" charset="0"/>
                <a:ea typeface="Segoe UI" pitchFamily="34" charset="0"/>
                <a:cs typeface="Segoe UI" pitchFamily="34" charset="0"/>
              </a:rPr>
              <a:t>Provides features such as security, logging and statistics, and custom headers and footers</a:t>
            </a:r>
            <a:endParaRPr lang="en-US" sz="2000" b="0" dirty="0">
              <a:latin typeface="Segoe UI" pitchFamily="34" charset="0"/>
              <a:ea typeface="Segoe UI" pitchFamily="34" charset="0"/>
              <a:cs typeface="Segoe UI" pitchFamily="34" charset="0"/>
            </a:endParaRPr>
          </a:p>
        </p:txBody>
      </p:sp>
      <p:grpSp>
        <p:nvGrpSpPr>
          <p:cNvPr id="5" name="Group 4"/>
          <p:cNvGrpSpPr/>
          <p:nvPr/>
        </p:nvGrpSpPr>
        <p:grpSpPr>
          <a:xfrm>
            <a:off x="3359666" y="4588946"/>
            <a:ext cx="4425934" cy="1168082"/>
            <a:chOff x="3359666" y="4588946"/>
            <a:chExt cx="4425934" cy="1168082"/>
          </a:xfrm>
        </p:grpSpPr>
        <p:grpSp>
          <p:nvGrpSpPr>
            <p:cNvPr id="6" name="Group 5"/>
            <p:cNvGrpSpPr/>
            <p:nvPr/>
          </p:nvGrpSpPr>
          <p:grpSpPr>
            <a:xfrm>
              <a:off x="6902375" y="5229453"/>
              <a:ext cx="578425" cy="107575"/>
              <a:chOff x="7399175" y="5229453"/>
              <a:chExt cx="578425" cy="107575"/>
            </a:xfrm>
          </p:grpSpPr>
          <p:sp>
            <p:nvSpPr>
              <p:cNvPr id="19" name="Isosceles Triangle 18"/>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20" name="Straight Connector 19"/>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7" name="Group 6"/>
            <p:cNvGrpSpPr/>
            <p:nvPr/>
          </p:nvGrpSpPr>
          <p:grpSpPr>
            <a:xfrm>
              <a:off x="7054775" y="5389053"/>
              <a:ext cx="578425" cy="107575"/>
              <a:chOff x="7399175" y="5229453"/>
              <a:chExt cx="578425" cy="107575"/>
            </a:xfrm>
          </p:grpSpPr>
          <p:sp>
            <p:nvSpPr>
              <p:cNvPr id="17" name="Isosceles Triangle 16"/>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18" name="Straight Connector 17"/>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8" name="Group 7"/>
            <p:cNvGrpSpPr/>
            <p:nvPr/>
          </p:nvGrpSpPr>
          <p:grpSpPr>
            <a:xfrm>
              <a:off x="7207175" y="5649453"/>
              <a:ext cx="578425" cy="107575"/>
              <a:chOff x="7399175" y="5229453"/>
              <a:chExt cx="578425" cy="107575"/>
            </a:xfrm>
          </p:grpSpPr>
          <p:sp>
            <p:nvSpPr>
              <p:cNvPr id="15" name="Isosceles Triangle 14"/>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16" name="Straight Connector 15"/>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cxnSp>
          <p:nvCxnSpPr>
            <p:cNvPr id="9" name="Straight Connector 8"/>
            <p:cNvCxnSpPr/>
            <p:nvPr/>
          </p:nvCxnSpPr>
          <p:spPr bwMode="auto">
            <a:xfrm>
              <a:off x="3667400" y="4588946"/>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0" name="Straight Connector 9"/>
            <p:cNvCxnSpPr/>
            <p:nvPr/>
          </p:nvCxnSpPr>
          <p:spPr bwMode="auto">
            <a:xfrm>
              <a:off x="3511012" y="47328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1" name="Straight Connector 10"/>
            <p:cNvCxnSpPr/>
            <p:nvPr/>
          </p:nvCxnSpPr>
          <p:spPr bwMode="auto">
            <a:xfrm>
              <a:off x="3359666" y="48780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2" name="Straight Connector 11"/>
            <p:cNvCxnSpPr/>
            <p:nvPr/>
          </p:nvCxnSpPr>
          <p:spPr bwMode="auto">
            <a:xfrm rot="5400000">
              <a:off x="7269034" y="5082276"/>
              <a:ext cx="41148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3" name="Straight Connector 12"/>
            <p:cNvCxnSpPr/>
            <p:nvPr/>
          </p:nvCxnSpPr>
          <p:spPr bwMode="auto">
            <a:xfrm rot="5400000">
              <a:off x="7262012" y="5094995"/>
              <a:ext cx="713232"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4" name="Straight Connector 13"/>
            <p:cNvCxnSpPr/>
            <p:nvPr/>
          </p:nvCxnSpPr>
          <p:spPr bwMode="auto">
            <a:xfrm rot="5400000">
              <a:off x="7221790" y="5149453"/>
              <a:ext cx="1115568"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sp>
        <p:nvSpPr>
          <p:cNvPr id="21" name="Rectangle 20"/>
          <p:cNvSpPr/>
          <p:nvPr/>
        </p:nvSpPr>
        <p:spPr>
          <a:xfrm>
            <a:off x="3639910" y="5147115"/>
            <a:ext cx="3675289" cy="895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grpSp>
        <p:nvGrpSpPr>
          <p:cNvPr id="22" name="Group 21"/>
          <p:cNvGrpSpPr/>
          <p:nvPr/>
        </p:nvGrpSpPr>
        <p:grpSpPr>
          <a:xfrm>
            <a:off x="698919" y="2487820"/>
            <a:ext cx="6477000" cy="4110454"/>
            <a:chOff x="1143000" y="533400"/>
            <a:chExt cx="6477000" cy="4110454"/>
          </a:xfrm>
        </p:grpSpPr>
        <p:sp>
          <p:nvSpPr>
            <p:cNvPr id="23" name="Rectangle 22"/>
            <p:cNvSpPr/>
            <p:nvPr/>
          </p:nvSpPr>
          <p:spPr>
            <a:xfrm>
              <a:off x="4191000" y="3276600"/>
              <a:ext cx="3124200" cy="381000"/>
            </a:xfrm>
            <a:prstGeom prst="rect">
              <a:avLst/>
            </a:prstGeom>
            <a:solidFill>
              <a:srgbClr val="E4CD9A"/>
            </a:solidFill>
            <a:ln>
              <a:solidFill>
                <a:srgbClr val="D5A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4" name="Rectangle 23"/>
            <p:cNvSpPr/>
            <p:nvPr/>
          </p:nvSpPr>
          <p:spPr>
            <a:xfrm>
              <a:off x="1143000" y="4244760"/>
              <a:ext cx="3124200" cy="381000"/>
            </a:xfrm>
            <a:prstGeom prst="rect">
              <a:avLst/>
            </a:prstGeom>
            <a:solidFill>
              <a:srgbClr val="B395D8"/>
            </a:solidFill>
            <a:ln>
              <a:solidFill>
                <a:srgbClr val="B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5" name="Rectangle 24"/>
            <p:cNvSpPr/>
            <p:nvPr/>
          </p:nvSpPr>
          <p:spPr>
            <a:xfrm>
              <a:off x="4343400" y="3429000"/>
              <a:ext cx="3124200" cy="381000"/>
            </a:xfrm>
            <a:prstGeom prst="rect">
              <a:avLst/>
            </a:prstGeom>
            <a:solidFill>
              <a:srgbClr val="E4CD9A"/>
            </a:solidFill>
            <a:ln>
              <a:solidFill>
                <a:srgbClr val="DD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6" name="Rectangle 25"/>
            <p:cNvSpPr/>
            <p:nvPr/>
          </p:nvSpPr>
          <p:spPr>
            <a:xfrm>
              <a:off x="4495800" y="3581400"/>
              <a:ext cx="3124200" cy="381000"/>
            </a:xfrm>
            <a:prstGeom prst="rect">
              <a:avLst/>
            </a:prstGeom>
            <a:solidFill>
              <a:srgbClr val="E4CD9A"/>
            </a:solidFill>
            <a:ln>
              <a:solidFill>
                <a:srgbClr val="E1B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7" name="Picture 26" descr="1.png"/>
            <p:cNvPicPr>
              <a:picLocks noChangeAspect="1"/>
            </p:cNvPicPr>
            <p:nvPr/>
          </p:nvPicPr>
          <p:blipFill>
            <a:blip r:embed="rId3" cstate="print"/>
            <a:stretch>
              <a:fillRect/>
            </a:stretch>
          </p:blipFill>
          <p:spPr>
            <a:xfrm rot="5400000">
              <a:off x="2376487" y="852488"/>
              <a:ext cx="657225" cy="95250"/>
            </a:xfrm>
            <a:prstGeom prst="rect">
              <a:avLst/>
            </a:prstGeom>
          </p:spPr>
        </p:pic>
        <p:sp>
          <p:nvSpPr>
            <p:cNvPr id="28" name="Rectangle 27"/>
            <p:cNvSpPr/>
            <p:nvPr/>
          </p:nvSpPr>
          <p:spPr>
            <a:xfrm>
              <a:off x="1143000" y="533400"/>
              <a:ext cx="3124200" cy="381000"/>
            </a:xfrm>
            <a:prstGeom prst="rect">
              <a:avLst/>
            </a:prstGeom>
            <a:solidFill>
              <a:srgbClr val="EAABA0"/>
            </a:solidFill>
            <a:ln>
              <a:solidFill>
                <a:srgbClr val="EA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9" name="Picture 28" descr="1.png"/>
            <p:cNvPicPr>
              <a:picLocks noChangeAspect="1"/>
            </p:cNvPicPr>
            <p:nvPr/>
          </p:nvPicPr>
          <p:blipFill>
            <a:blip r:embed="rId3" cstate="print"/>
            <a:stretch>
              <a:fillRect/>
            </a:stretch>
          </p:blipFill>
          <p:spPr>
            <a:xfrm rot="5400000">
              <a:off x="2376488" y="1509712"/>
              <a:ext cx="657225" cy="95250"/>
            </a:xfrm>
            <a:prstGeom prst="rect">
              <a:avLst/>
            </a:prstGeom>
          </p:spPr>
        </p:pic>
        <p:sp>
          <p:nvSpPr>
            <p:cNvPr id="30" name="Rectangle 29"/>
            <p:cNvSpPr/>
            <p:nvPr/>
          </p:nvSpPr>
          <p:spPr>
            <a:xfrm>
              <a:off x="1143000" y="1219200"/>
              <a:ext cx="3124200" cy="381000"/>
            </a:xfrm>
            <a:prstGeom prst="rect">
              <a:avLst/>
            </a:prstGeom>
            <a:solidFill>
              <a:srgbClr val="8DACD0"/>
            </a:solidFill>
            <a:ln>
              <a:solidFill>
                <a:srgbClr val="8DAC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1" name="Picture 30" descr="1.png"/>
            <p:cNvPicPr>
              <a:picLocks noChangeAspect="1"/>
            </p:cNvPicPr>
            <p:nvPr/>
          </p:nvPicPr>
          <p:blipFill>
            <a:blip r:embed="rId3" cstate="print"/>
            <a:stretch>
              <a:fillRect/>
            </a:stretch>
          </p:blipFill>
          <p:spPr>
            <a:xfrm rot="5400000">
              <a:off x="2376488" y="2205038"/>
              <a:ext cx="657225" cy="95250"/>
            </a:xfrm>
            <a:prstGeom prst="rect">
              <a:avLst/>
            </a:prstGeom>
          </p:spPr>
        </p:pic>
        <p:sp>
          <p:nvSpPr>
            <p:cNvPr id="32" name="Rectangle 31"/>
            <p:cNvSpPr/>
            <p:nvPr/>
          </p:nvSpPr>
          <p:spPr>
            <a:xfrm>
              <a:off x="1143000" y="1905000"/>
              <a:ext cx="3124200" cy="381000"/>
            </a:xfrm>
            <a:prstGeom prst="rect">
              <a:avLst/>
            </a:prstGeom>
            <a:solidFill>
              <a:srgbClr val="D5D69C"/>
            </a:solidFill>
            <a:ln>
              <a:solidFill>
                <a:srgbClr val="D5D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3" name="Picture 32" descr="8.png"/>
            <p:cNvPicPr>
              <a:picLocks noChangeAspect="1"/>
            </p:cNvPicPr>
            <p:nvPr/>
          </p:nvPicPr>
          <p:blipFill>
            <a:blip r:embed="rId4" cstate="print"/>
            <a:stretch>
              <a:fillRect/>
            </a:stretch>
          </p:blipFill>
          <p:spPr>
            <a:xfrm rot="16200000">
              <a:off x="2071688" y="3557588"/>
              <a:ext cx="1266825" cy="95250"/>
            </a:xfrm>
            <a:prstGeom prst="rect">
              <a:avLst/>
            </a:prstGeom>
          </p:spPr>
        </p:pic>
        <p:sp>
          <p:nvSpPr>
            <p:cNvPr id="34" name="Rectangle 33"/>
            <p:cNvSpPr/>
            <p:nvPr/>
          </p:nvSpPr>
          <p:spPr>
            <a:xfrm>
              <a:off x="1143000" y="2590800"/>
              <a:ext cx="3124200" cy="381000"/>
            </a:xfrm>
            <a:prstGeom prst="rect">
              <a:avLst/>
            </a:prstGeom>
            <a:solidFill>
              <a:srgbClr val="97DFC1"/>
            </a:solidFill>
            <a:ln>
              <a:solidFill>
                <a:srgbClr val="97DF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35" name="TextBox 25"/>
            <p:cNvSpPr txBox="1"/>
            <p:nvPr/>
          </p:nvSpPr>
          <p:spPr>
            <a:xfrm>
              <a:off x="1879435" y="5810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smtClean="0">
                  <a:solidFill>
                    <a:schemeClr val="bg1"/>
                  </a:solidFill>
                  <a:latin typeface="Segoe" pitchFamily="34" charset="0"/>
                </a:rPr>
                <a:t>Request</a:t>
              </a:r>
              <a:endParaRPr lang="en-US" sz="1600" b="1" dirty="0">
                <a:solidFill>
                  <a:schemeClr val="bg1"/>
                </a:solidFill>
                <a:latin typeface="Segoe" pitchFamily="34" charset="0"/>
              </a:endParaRPr>
            </a:p>
          </p:txBody>
        </p:sp>
        <p:sp>
          <p:nvSpPr>
            <p:cNvPr id="36" name="TextBox 26"/>
            <p:cNvSpPr txBox="1"/>
            <p:nvPr/>
          </p:nvSpPr>
          <p:spPr>
            <a:xfrm>
              <a:off x="1933575" y="12668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solidFill>
                    <a:schemeClr val="bg1"/>
                  </a:solidFill>
                  <a:latin typeface="Segoe" pitchFamily="34" charset="0"/>
                </a:rPr>
                <a:t>IIS</a:t>
              </a:r>
              <a:endParaRPr lang="en-US" sz="1600" b="1" dirty="0">
                <a:solidFill>
                  <a:schemeClr val="bg1"/>
                </a:solidFill>
                <a:latin typeface="Segoe" pitchFamily="34" charset="0"/>
              </a:endParaRPr>
            </a:p>
          </p:txBody>
        </p:sp>
        <p:sp>
          <p:nvSpPr>
            <p:cNvPr id="37" name="TextBox 27"/>
            <p:cNvSpPr txBox="1"/>
            <p:nvPr/>
          </p:nvSpPr>
          <p:spPr>
            <a:xfrm>
              <a:off x="1602839" y="1971675"/>
              <a:ext cx="2268773"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smtClean="0">
                  <a:latin typeface="Segoe" pitchFamily="34" charset="0"/>
                </a:rPr>
                <a:t>Aspnet_isapi.dll</a:t>
              </a:r>
              <a:endParaRPr lang="en-US" sz="1600" b="1" dirty="0">
                <a:latin typeface="Segoe" pitchFamily="34" charset="0"/>
              </a:endParaRPr>
            </a:p>
          </p:txBody>
        </p:sp>
        <p:sp>
          <p:nvSpPr>
            <p:cNvPr id="38" name="TextBox 28"/>
            <p:cNvSpPr txBox="1"/>
            <p:nvPr/>
          </p:nvSpPr>
          <p:spPr>
            <a:xfrm>
              <a:off x="1719569" y="2638425"/>
              <a:ext cx="1996399"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HttpApplication</a:t>
              </a:r>
              <a:endParaRPr lang="en-US" sz="1600" b="1" dirty="0">
                <a:latin typeface="Segoe" pitchFamily="34" charset="0"/>
              </a:endParaRPr>
            </a:p>
          </p:txBody>
        </p:sp>
        <p:sp>
          <p:nvSpPr>
            <p:cNvPr id="39" name="TextBox 29"/>
            <p:cNvSpPr txBox="1"/>
            <p:nvPr/>
          </p:nvSpPr>
          <p:spPr>
            <a:xfrm>
              <a:off x="1933575" y="430530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HttpHandler</a:t>
              </a:r>
              <a:endParaRPr lang="en-US" sz="1600" b="1" dirty="0">
                <a:latin typeface="Segoe" pitchFamily="34" charset="0"/>
              </a:endParaRPr>
            </a:p>
          </p:txBody>
        </p:sp>
        <p:sp>
          <p:nvSpPr>
            <p:cNvPr id="40" name="TextBox 30"/>
            <p:cNvSpPr txBox="1"/>
            <p:nvPr/>
          </p:nvSpPr>
          <p:spPr>
            <a:xfrm>
              <a:off x="5217270" y="356073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HttpModule</a:t>
              </a:r>
              <a:endParaRPr lang="en-US" sz="1600" b="1" dirty="0">
                <a:latin typeface="Segoe"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ea3c969-cdcb-47ab-9587-0787d972b6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HTTP Modules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create HTTP modules:</a:t>
            </a:r>
          </a:p>
          <a:p>
            <a:pPr lvl="0"/>
            <a:endParaRPr lang="en-US" dirty="0" smtClean="0"/>
          </a:p>
          <a:p>
            <a:pPr lvl="0"/>
            <a:r>
              <a:rPr lang="en-US" dirty="0" smtClean="0"/>
              <a:t>Add the </a:t>
            </a:r>
            <a:r>
              <a:rPr lang="en-US" b="1" dirty="0" err="1" smtClean="0"/>
              <a:t>CustomModule</a:t>
            </a:r>
            <a:r>
              <a:rPr lang="en-US" dirty="0" smtClean="0"/>
              <a:t> class to implement the </a:t>
            </a:r>
            <a:r>
              <a:rPr lang="en-US" b="1" dirty="0" err="1" smtClean="0"/>
              <a:t>IHttpModule</a:t>
            </a:r>
            <a:r>
              <a:rPr lang="en-US" dirty="0" smtClean="0"/>
              <a:t> interface</a:t>
            </a:r>
          </a:p>
          <a:p>
            <a:pPr lvl="0"/>
            <a:endParaRPr lang="en-US" dirty="0" smtClean="0"/>
          </a:p>
          <a:p>
            <a:pPr lvl="0"/>
            <a:r>
              <a:rPr lang="en-US" dirty="0" smtClean="0"/>
              <a:t>In the </a:t>
            </a:r>
            <a:r>
              <a:rPr lang="en-US" b="1" dirty="0" err="1" smtClean="0"/>
              <a:t>CustomModule</a:t>
            </a:r>
            <a:r>
              <a:rPr lang="en-US" dirty="0" smtClean="0"/>
              <a:t> class, implement the </a:t>
            </a:r>
            <a:r>
              <a:rPr lang="en-US" b="1" dirty="0" err="1" smtClean="0"/>
              <a:t>ModuleName</a:t>
            </a:r>
            <a:r>
              <a:rPr lang="en-US" dirty="0" smtClean="0"/>
              <a:t> property and the </a:t>
            </a:r>
            <a:r>
              <a:rPr lang="en-US" b="1" dirty="0" smtClean="0"/>
              <a:t>Init</a:t>
            </a:r>
            <a:r>
              <a:rPr lang="en-US" dirty="0" smtClean="0"/>
              <a:t> function</a:t>
            </a:r>
          </a:p>
          <a:p>
            <a:endParaRPr lang="en-US" dirty="0" smtClean="0"/>
          </a:p>
          <a:p>
            <a:r>
              <a:rPr lang="en-US" dirty="0" smtClean="0"/>
              <a:t>Modify the </a:t>
            </a:r>
            <a:r>
              <a:rPr lang="en-US" dirty="0" err="1" smtClean="0"/>
              <a:t>Web.config</a:t>
            </a:r>
            <a:r>
              <a:rPr lang="en-US" dirty="0" smtClean="0"/>
              <a:t> file to register the HTTP module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ba793e5-73a1-4e2d-bca7-ba20512d10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an HTTP Handler?</a:t>
            </a:r>
            <a:endParaRPr lang="en-US"/>
          </a:p>
        </p:txBody>
      </p:sp>
      <p:sp>
        <p:nvSpPr>
          <p:cNvPr id="4" name="Content Placeholder 2"/>
          <p:cNvSpPr>
            <a:spLocks noGrp="1"/>
          </p:cNvSpPr>
          <p:nvPr/>
        </p:nvSpPr>
        <p:spPr bwMode="auto">
          <a:xfrm>
            <a:off x="198783" y="921825"/>
            <a:ext cx="890546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smtClean="0"/>
              <a:t>HTTP Handlers:</a:t>
            </a:r>
          </a:p>
          <a:p>
            <a:r>
              <a:rPr lang="en-US" sz="2000" dirty="0" smtClean="0"/>
              <a:t>Process specific requests</a:t>
            </a:r>
          </a:p>
          <a:p>
            <a:r>
              <a:rPr lang="en-US" sz="2000" dirty="0" smtClean="0"/>
              <a:t>Comprise functions such as ASP.NET page handler (*.aspx), web service handler (*.asmx), generic web handler (*.ashx), and trace handler (trace.axd)</a:t>
            </a:r>
            <a:endParaRPr lang="en-US" sz="2000" dirty="0"/>
          </a:p>
        </p:txBody>
      </p:sp>
      <p:sp>
        <p:nvSpPr>
          <p:cNvPr id="5" name="Rectangle 4"/>
          <p:cNvSpPr/>
          <p:nvPr/>
        </p:nvSpPr>
        <p:spPr>
          <a:xfrm>
            <a:off x="754938" y="5957976"/>
            <a:ext cx="34290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grpSp>
        <p:nvGrpSpPr>
          <p:cNvPr id="6" name="Group 5"/>
          <p:cNvGrpSpPr/>
          <p:nvPr/>
        </p:nvGrpSpPr>
        <p:grpSpPr>
          <a:xfrm>
            <a:off x="3586100" y="4606364"/>
            <a:ext cx="4425934" cy="1168082"/>
            <a:chOff x="3359666" y="4588946"/>
            <a:chExt cx="4425934" cy="1168082"/>
          </a:xfrm>
        </p:grpSpPr>
        <p:grpSp>
          <p:nvGrpSpPr>
            <p:cNvPr id="7" name="Group 6"/>
            <p:cNvGrpSpPr/>
            <p:nvPr/>
          </p:nvGrpSpPr>
          <p:grpSpPr>
            <a:xfrm>
              <a:off x="6902375" y="5229453"/>
              <a:ext cx="578425" cy="107575"/>
              <a:chOff x="7399175" y="5229453"/>
              <a:chExt cx="578425" cy="107575"/>
            </a:xfrm>
          </p:grpSpPr>
          <p:sp>
            <p:nvSpPr>
              <p:cNvPr id="20" name="Isosceles Triangle 19"/>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21" name="Straight Connector 20"/>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8" name="Group 7"/>
            <p:cNvGrpSpPr/>
            <p:nvPr/>
          </p:nvGrpSpPr>
          <p:grpSpPr>
            <a:xfrm>
              <a:off x="7054775" y="5389053"/>
              <a:ext cx="578425" cy="107575"/>
              <a:chOff x="7399175" y="5229453"/>
              <a:chExt cx="578425" cy="107575"/>
            </a:xfrm>
          </p:grpSpPr>
          <p:sp>
            <p:nvSpPr>
              <p:cNvPr id="18" name="Isosceles Triangle 17"/>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19" name="Straight Connector 18"/>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9" name="Group 8"/>
            <p:cNvGrpSpPr/>
            <p:nvPr/>
          </p:nvGrpSpPr>
          <p:grpSpPr>
            <a:xfrm>
              <a:off x="7207175" y="5649453"/>
              <a:ext cx="578425" cy="107575"/>
              <a:chOff x="7399175" y="5229453"/>
              <a:chExt cx="578425" cy="107575"/>
            </a:xfrm>
          </p:grpSpPr>
          <p:sp>
            <p:nvSpPr>
              <p:cNvPr id="16" name="Isosceles Triangle 15"/>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17" name="Straight Connector 16"/>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cxnSp>
          <p:nvCxnSpPr>
            <p:cNvPr id="10" name="Straight Connector 9"/>
            <p:cNvCxnSpPr/>
            <p:nvPr/>
          </p:nvCxnSpPr>
          <p:spPr bwMode="auto">
            <a:xfrm>
              <a:off x="3667400" y="4588946"/>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1" name="Straight Connector 10"/>
            <p:cNvCxnSpPr/>
            <p:nvPr/>
          </p:nvCxnSpPr>
          <p:spPr bwMode="auto">
            <a:xfrm>
              <a:off x="3511012" y="47328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2" name="Straight Connector 11"/>
            <p:cNvCxnSpPr/>
            <p:nvPr/>
          </p:nvCxnSpPr>
          <p:spPr bwMode="auto">
            <a:xfrm>
              <a:off x="3359666" y="48780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3" name="Straight Connector 12"/>
            <p:cNvCxnSpPr/>
            <p:nvPr/>
          </p:nvCxnSpPr>
          <p:spPr bwMode="auto">
            <a:xfrm rot="5400000">
              <a:off x="7269034" y="5082276"/>
              <a:ext cx="41148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4" name="Straight Connector 13"/>
            <p:cNvCxnSpPr/>
            <p:nvPr/>
          </p:nvCxnSpPr>
          <p:spPr bwMode="auto">
            <a:xfrm rot="5400000">
              <a:off x="7262012" y="5094995"/>
              <a:ext cx="713232"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5" name="Straight Connector 14"/>
            <p:cNvCxnSpPr/>
            <p:nvPr/>
          </p:nvCxnSpPr>
          <p:spPr bwMode="auto">
            <a:xfrm rot="5400000">
              <a:off x="7221790" y="5149453"/>
              <a:ext cx="1115568"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22" name="Group 21"/>
          <p:cNvGrpSpPr/>
          <p:nvPr/>
        </p:nvGrpSpPr>
        <p:grpSpPr>
          <a:xfrm>
            <a:off x="905953" y="2487820"/>
            <a:ext cx="6477000" cy="4110454"/>
            <a:chOff x="1143000" y="533400"/>
            <a:chExt cx="6477000" cy="4110454"/>
          </a:xfrm>
        </p:grpSpPr>
        <p:sp>
          <p:nvSpPr>
            <p:cNvPr id="23" name="Rectangle 22"/>
            <p:cNvSpPr/>
            <p:nvPr/>
          </p:nvSpPr>
          <p:spPr>
            <a:xfrm>
              <a:off x="4191000" y="3276600"/>
              <a:ext cx="3124200" cy="381000"/>
            </a:xfrm>
            <a:prstGeom prst="rect">
              <a:avLst/>
            </a:prstGeom>
            <a:solidFill>
              <a:srgbClr val="E4CD9A"/>
            </a:solidFill>
            <a:ln>
              <a:solidFill>
                <a:srgbClr val="D5A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4" name="Rectangle 23"/>
            <p:cNvSpPr/>
            <p:nvPr/>
          </p:nvSpPr>
          <p:spPr>
            <a:xfrm>
              <a:off x="1143000" y="4244760"/>
              <a:ext cx="3124200" cy="381000"/>
            </a:xfrm>
            <a:prstGeom prst="rect">
              <a:avLst/>
            </a:prstGeom>
            <a:solidFill>
              <a:srgbClr val="B395D8"/>
            </a:solidFill>
            <a:ln>
              <a:solidFill>
                <a:srgbClr val="B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5" name="Rectangle 24"/>
            <p:cNvSpPr/>
            <p:nvPr/>
          </p:nvSpPr>
          <p:spPr>
            <a:xfrm>
              <a:off x="4343400" y="3429000"/>
              <a:ext cx="3124200" cy="381000"/>
            </a:xfrm>
            <a:prstGeom prst="rect">
              <a:avLst/>
            </a:prstGeom>
            <a:solidFill>
              <a:srgbClr val="E4CD9A"/>
            </a:solidFill>
            <a:ln>
              <a:solidFill>
                <a:srgbClr val="DD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6" name="Rectangle 25"/>
            <p:cNvSpPr/>
            <p:nvPr/>
          </p:nvSpPr>
          <p:spPr>
            <a:xfrm>
              <a:off x="4495800" y="3581400"/>
              <a:ext cx="3124200" cy="381000"/>
            </a:xfrm>
            <a:prstGeom prst="rect">
              <a:avLst/>
            </a:prstGeom>
            <a:solidFill>
              <a:srgbClr val="E4CD9A"/>
            </a:solidFill>
            <a:ln>
              <a:solidFill>
                <a:srgbClr val="E1B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7" name="Picture 26" descr="1.png"/>
            <p:cNvPicPr>
              <a:picLocks noChangeAspect="1"/>
            </p:cNvPicPr>
            <p:nvPr/>
          </p:nvPicPr>
          <p:blipFill>
            <a:blip r:embed="rId3" cstate="print"/>
            <a:stretch>
              <a:fillRect/>
            </a:stretch>
          </p:blipFill>
          <p:spPr>
            <a:xfrm rot="5400000">
              <a:off x="2376487" y="852488"/>
              <a:ext cx="657225" cy="95250"/>
            </a:xfrm>
            <a:prstGeom prst="rect">
              <a:avLst/>
            </a:prstGeom>
          </p:spPr>
        </p:pic>
        <p:sp>
          <p:nvSpPr>
            <p:cNvPr id="28" name="Rectangle 27"/>
            <p:cNvSpPr/>
            <p:nvPr/>
          </p:nvSpPr>
          <p:spPr>
            <a:xfrm>
              <a:off x="1143000" y="533400"/>
              <a:ext cx="3124200" cy="381000"/>
            </a:xfrm>
            <a:prstGeom prst="rect">
              <a:avLst/>
            </a:prstGeom>
            <a:solidFill>
              <a:srgbClr val="EAABA0"/>
            </a:solidFill>
            <a:ln>
              <a:solidFill>
                <a:srgbClr val="EA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9" name="Picture 28" descr="1.png"/>
            <p:cNvPicPr>
              <a:picLocks noChangeAspect="1"/>
            </p:cNvPicPr>
            <p:nvPr/>
          </p:nvPicPr>
          <p:blipFill>
            <a:blip r:embed="rId3" cstate="print"/>
            <a:stretch>
              <a:fillRect/>
            </a:stretch>
          </p:blipFill>
          <p:spPr>
            <a:xfrm rot="5400000">
              <a:off x="2376488" y="1509712"/>
              <a:ext cx="657225" cy="95250"/>
            </a:xfrm>
            <a:prstGeom prst="rect">
              <a:avLst/>
            </a:prstGeom>
          </p:spPr>
        </p:pic>
        <p:sp>
          <p:nvSpPr>
            <p:cNvPr id="30" name="Rectangle 29"/>
            <p:cNvSpPr/>
            <p:nvPr/>
          </p:nvSpPr>
          <p:spPr>
            <a:xfrm>
              <a:off x="1143000" y="1219200"/>
              <a:ext cx="3124200" cy="381000"/>
            </a:xfrm>
            <a:prstGeom prst="rect">
              <a:avLst/>
            </a:prstGeom>
            <a:solidFill>
              <a:srgbClr val="8DACD0"/>
            </a:solidFill>
            <a:ln>
              <a:solidFill>
                <a:srgbClr val="8DAC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1" name="Picture 30" descr="1.png"/>
            <p:cNvPicPr>
              <a:picLocks noChangeAspect="1"/>
            </p:cNvPicPr>
            <p:nvPr/>
          </p:nvPicPr>
          <p:blipFill>
            <a:blip r:embed="rId3" cstate="print"/>
            <a:stretch>
              <a:fillRect/>
            </a:stretch>
          </p:blipFill>
          <p:spPr>
            <a:xfrm rot="5400000">
              <a:off x="2376488" y="2205038"/>
              <a:ext cx="657225" cy="95250"/>
            </a:xfrm>
            <a:prstGeom prst="rect">
              <a:avLst/>
            </a:prstGeom>
          </p:spPr>
        </p:pic>
        <p:sp>
          <p:nvSpPr>
            <p:cNvPr id="32" name="Rectangle 31"/>
            <p:cNvSpPr/>
            <p:nvPr/>
          </p:nvSpPr>
          <p:spPr>
            <a:xfrm>
              <a:off x="1143000" y="1905000"/>
              <a:ext cx="3124200" cy="381000"/>
            </a:xfrm>
            <a:prstGeom prst="rect">
              <a:avLst/>
            </a:prstGeom>
            <a:solidFill>
              <a:srgbClr val="D5D69C"/>
            </a:solidFill>
            <a:ln>
              <a:solidFill>
                <a:srgbClr val="D5D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3" name="Picture 32" descr="8.png"/>
            <p:cNvPicPr>
              <a:picLocks noChangeAspect="1"/>
            </p:cNvPicPr>
            <p:nvPr/>
          </p:nvPicPr>
          <p:blipFill>
            <a:blip r:embed="rId4" cstate="print"/>
            <a:stretch>
              <a:fillRect/>
            </a:stretch>
          </p:blipFill>
          <p:spPr>
            <a:xfrm rot="16200000">
              <a:off x="2071688" y="3557588"/>
              <a:ext cx="1266825" cy="95250"/>
            </a:xfrm>
            <a:prstGeom prst="rect">
              <a:avLst/>
            </a:prstGeom>
          </p:spPr>
        </p:pic>
        <p:sp>
          <p:nvSpPr>
            <p:cNvPr id="34" name="Rectangle 33"/>
            <p:cNvSpPr/>
            <p:nvPr/>
          </p:nvSpPr>
          <p:spPr>
            <a:xfrm>
              <a:off x="1143000" y="2590800"/>
              <a:ext cx="3124200" cy="381000"/>
            </a:xfrm>
            <a:prstGeom prst="rect">
              <a:avLst/>
            </a:prstGeom>
            <a:solidFill>
              <a:srgbClr val="97DFC1"/>
            </a:solidFill>
            <a:ln>
              <a:solidFill>
                <a:srgbClr val="97DF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35" name="TextBox 61"/>
            <p:cNvSpPr txBox="1"/>
            <p:nvPr/>
          </p:nvSpPr>
          <p:spPr>
            <a:xfrm>
              <a:off x="1879435" y="5810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smtClean="0">
                  <a:solidFill>
                    <a:schemeClr val="bg1"/>
                  </a:solidFill>
                  <a:latin typeface="Segoe" pitchFamily="34" charset="0"/>
                </a:rPr>
                <a:t>Request</a:t>
              </a:r>
              <a:endParaRPr lang="en-US" sz="1600" b="1" dirty="0">
                <a:solidFill>
                  <a:schemeClr val="bg1"/>
                </a:solidFill>
                <a:latin typeface="Segoe" pitchFamily="34" charset="0"/>
              </a:endParaRPr>
            </a:p>
          </p:txBody>
        </p:sp>
        <p:sp>
          <p:nvSpPr>
            <p:cNvPr id="36" name="TextBox 62"/>
            <p:cNvSpPr txBox="1"/>
            <p:nvPr/>
          </p:nvSpPr>
          <p:spPr>
            <a:xfrm>
              <a:off x="1933575" y="12668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solidFill>
                    <a:schemeClr val="bg1"/>
                  </a:solidFill>
                  <a:latin typeface="Segoe" pitchFamily="34" charset="0"/>
                </a:rPr>
                <a:t>IIS</a:t>
              </a:r>
              <a:endParaRPr lang="en-US" sz="1600" b="1" dirty="0">
                <a:solidFill>
                  <a:schemeClr val="bg1"/>
                </a:solidFill>
                <a:latin typeface="Segoe" pitchFamily="34" charset="0"/>
              </a:endParaRPr>
            </a:p>
          </p:txBody>
        </p:sp>
        <p:sp>
          <p:nvSpPr>
            <p:cNvPr id="37" name="TextBox 63"/>
            <p:cNvSpPr txBox="1"/>
            <p:nvPr/>
          </p:nvSpPr>
          <p:spPr>
            <a:xfrm>
              <a:off x="1602839" y="1971675"/>
              <a:ext cx="2268773"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smtClean="0">
                  <a:latin typeface="Segoe" pitchFamily="34" charset="0"/>
                </a:rPr>
                <a:t>Aspnet_isapi.dll</a:t>
              </a:r>
              <a:endParaRPr lang="en-US" sz="1600" b="1" dirty="0">
                <a:latin typeface="Segoe" pitchFamily="34" charset="0"/>
              </a:endParaRPr>
            </a:p>
          </p:txBody>
        </p:sp>
        <p:sp>
          <p:nvSpPr>
            <p:cNvPr id="38" name="TextBox 64"/>
            <p:cNvSpPr txBox="1"/>
            <p:nvPr/>
          </p:nvSpPr>
          <p:spPr>
            <a:xfrm>
              <a:off x="1719569" y="2638425"/>
              <a:ext cx="1996399"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HttpApplication</a:t>
              </a:r>
              <a:endParaRPr lang="en-US" sz="1600" b="1" dirty="0">
                <a:latin typeface="Segoe" pitchFamily="34" charset="0"/>
              </a:endParaRPr>
            </a:p>
          </p:txBody>
        </p:sp>
        <p:sp>
          <p:nvSpPr>
            <p:cNvPr id="39" name="TextBox 65"/>
            <p:cNvSpPr txBox="1"/>
            <p:nvPr/>
          </p:nvSpPr>
          <p:spPr>
            <a:xfrm>
              <a:off x="1933575" y="430530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HttpHandler</a:t>
              </a:r>
              <a:endParaRPr lang="en-US" sz="1600" b="1" dirty="0">
                <a:latin typeface="Segoe" pitchFamily="34" charset="0"/>
              </a:endParaRPr>
            </a:p>
          </p:txBody>
        </p:sp>
        <p:sp>
          <p:nvSpPr>
            <p:cNvPr id="40" name="TextBox 66"/>
            <p:cNvSpPr txBox="1"/>
            <p:nvPr/>
          </p:nvSpPr>
          <p:spPr>
            <a:xfrm>
              <a:off x="5217270" y="356073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HttpModule</a:t>
              </a:r>
              <a:endParaRPr lang="en-US" sz="1600" b="1" dirty="0">
                <a:latin typeface="Segoe"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5351794-9059-4f58-a369-7346ebeec8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Scenarios for HTTP Modules and Handlers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Discuss the following scenarios:</a:t>
            </a:r>
          </a:p>
          <a:p>
            <a:pPr lvl="1"/>
            <a:r>
              <a:rPr lang="en-US" sz="2600" dirty="0" smtClean="0"/>
              <a:t>A photo sharing application that renders photos to users, from the database table, without requiring users to first save the file on the system</a:t>
            </a:r>
          </a:p>
          <a:p>
            <a:pPr lvl="1"/>
            <a:r>
              <a:rPr lang="en-US" sz="2600" dirty="0" smtClean="0"/>
              <a:t>A </a:t>
            </a:r>
            <a:r>
              <a:rPr lang="en-US" sz="2600" dirty="0" smtClean="0"/>
              <a:t>REST-based business API that requires a custom HTTP header, before accepting a request</a:t>
            </a:r>
            <a:r>
              <a:rPr lang="en-GB" sz="2600" dirty="0" smtClean="0"/>
              <a:t> </a:t>
            </a:r>
          </a:p>
          <a:p>
            <a:pPr lvl="1"/>
            <a:r>
              <a:rPr lang="en-US" sz="2600" dirty="0" smtClean="0"/>
              <a:t>A </a:t>
            </a:r>
            <a:r>
              <a:rPr lang="en-US" sz="2600" dirty="0" smtClean="0"/>
              <a:t>business API that provides content in custom XML format </a:t>
            </a:r>
          </a:p>
          <a:p>
            <a:pPr lvl="1"/>
            <a:r>
              <a:rPr lang="en-US" sz="2600" dirty="0" smtClean="0"/>
              <a:t>An </a:t>
            </a:r>
            <a:r>
              <a:rPr lang="en-US" sz="2600" dirty="0" smtClean="0"/>
              <a:t>application that saves diagnostic information about the header of an HTTP </a:t>
            </a:r>
            <a:r>
              <a:rPr lang="en-US" sz="2600" dirty="0" smtClean="0"/>
              <a:t>request</a:t>
            </a:r>
            <a:endParaRPr lang="en-US" sz="26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Web Sockets</a:t>
            </a:r>
            <a:endParaRPr lang="en-US"/>
          </a:p>
        </p:txBody>
      </p:sp>
      <p:sp>
        <p:nvSpPr>
          <p:cNvPr id="3" name="Text Placeholder 2"/>
          <p:cNvSpPr>
            <a:spLocks noGrp="1"/>
          </p:cNvSpPr>
          <p:nvPr>
            <p:ph type="body" idx="1"/>
          </p:nvPr>
        </p:nvSpPr>
        <p:spPr/>
        <p:txBody>
          <a:bodyPr/>
          <a:lstStyle/>
          <a:p>
            <a:r>
              <a:rPr lang="en-US" smtClean="0"/>
              <a:t>What Is the WebSocket Protocol?
Coding Web Sockets Connections
What Is SignalR?
Demonstration: How to Add a Chat Room to a Web Application by using SignalR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5c8ed73-5b38-4113-b527-50b6bcbeee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the WebSocket Protocol?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web sockets:</a:t>
            </a:r>
          </a:p>
          <a:p>
            <a:pPr lvl="1"/>
            <a:r>
              <a:rPr lang="en-US" dirty="0" smtClean="0"/>
              <a:t>W3C provides web sockets protocol to ensure that browsers support web sockets as part of the HTML5 implementation</a:t>
            </a:r>
          </a:p>
          <a:p>
            <a:pPr lvl="1"/>
            <a:r>
              <a:rPr lang="en-US" dirty="0" smtClean="0"/>
              <a:t>Web sockets facilitate two-way communication between client and server systems</a:t>
            </a:r>
          </a:p>
          <a:p>
            <a:pPr lvl="1"/>
            <a:r>
              <a:rPr lang="en-US" dirty="0" smtClean="0"/>
              <a:t>Web sockets eliminate the need to re-create requests multiple times</a:t>
            </a:r>
          </a:p>
          <a:p>
            <a:pPr lvl="1"/>
            <a:r>
              <a:rPr lang="en-US" dirty="0" smtClean="0"/>
              <a:t>Microsoft Internet Explorer 10 and Windows 8 applications are compatible with web sockets</a:t>
            </a:r>
          </a:p>
          <a:p>
            <a:pPr lvl="1"/>
            <a:r>
              <a:rPr lang="en-US" dirty="0" smtClean="0"/>
              <a:t>Web sockets function in a similar manner as traditional network sockets</a:t>
            </a:r>
          </a:p>
          <a:p>
            <a:pPr>
              <a:buNone/>
            </a:pPr>
            <a:endParaRPr lang="en-US" dirty="0" smtClean="0"/>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TotalTime>
  <Words>2975</Words>
  <Application>Microsoft Office PowerPoint</Application>
  <PresentationFormat>On-screen Show (4:3)</PresentationFormat>
  <Paragraphs>279</Paragraphs>
  <Slides>20</Slides>
  <Notes>20</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Segoe Light</vt:lpstr>
      <vt:lpstr>Segoe UI</vt:lpstr>
      <vt:lpstr>Wingdings</vt:lpstr>
      <vt:lpstr>Verdana</vt:lpstr>
      <vt:lpstr>Segoe</vt:lpstr>
      <vt:lpstr>Times New Roman</vt:lpstr>
      <vt:lpstr>Calibri</vt:lpstr>
      <vt:lpstr>Courier New</vt:lpstr>
      <vt:lpstr>Segoe UI Light</vt:lpstr>
      <vt:lpstr>Presentation1</vt:lpstr>
      <vt:lpstr>Module15</vt:lpstr>
      <vt:lpstr>Module Overview</vt:lpstr>
      <vt:lpstr>Lesson 1: Using HTTP Modules and HTTP Handlers</vt:lpstr>
      <vt:lpstr>What Is an HTTP Module?</vt:lpstr>
      <vt:lpstr>Creating HTTP Modules</vt:lpstr>
      <vt:lpstr>What Is an HTTP Handler?</vt:lpstr>
      <vt:lpstr>Discussion: Scenarios for HTTP Modules and Handlers</vt:lpstr>
      <vt:lpstr>Lesson 2: Using Web Sockets</vt:lpstr>
      <vt:lpstr>What Is the WebSocket Protocol?</vt:lpstr>
      <vt:lpstr>Coding Web Sockets Connections</vt:lpstr>
      <vt:lpstr>What Is SignalR?</vt:lpstr>
      <vt:lpstr>Demonstration: How to Add a Chat Room to a Web Application by using SignalR</vt:lpstr>
      <vt:lpstr>Slide 13</vt:lpstr>
      <vt:lpstr>Slide 14</vt:lpstr>
      <vt:lpstr>Slide 15</vt:lpstr>
      <vt:lpstr>Slide 16</vt:lpstr>
      <vt:lpstr>Lab: Handling Requests in ASP.NET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Module15</dc:title>
  <dc:creator>karthi</dc:creator>
  <cp:lastModifiedBy>Reshma</cp:lastModifiedBy>
  <cp:revision>6</cp:revision>
  <dcterms:created xsi:type="dcterms:W3CDTF">2013-05-29T09:57:11Z</dcterms:created>
  <dcterms:modified xsi:type="dcterms:W3CDTF">2013-05-30T14:03:46Z</dcterms:modified>
</cp:coreProperties>
</file>