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0"/>
  </p:notesMasterIdLst>
  <p:sldIdLst>
    <p:sldId id="256" r:id="rId5"/>
    <p:sldId id="271" r:id="rId6"/>
    <p:sldId id="257" r:id="rId7"/>
    <p:sldId id="258" r:id="rId8"/>
    <p:sldId id="259" r:id="rId9"/>
    <p:sldId id="272" r:id="rId10"/>
    <p:sldId id="264" r:id="rId11"/>
    <p:sldId id="265" r:id="rId12"/>
    <p:sldId id="266" r:id="rId13"/>
    <p:sldId id="268" r:id="rId14"/>
    <p:sldId id="267" r:id="rId15"/>
    <p:sldId id="261" r:id="rId16"/>
    <p:sldId id="269" r:id="rId17"/>
    <p:sldId id="270"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1" autoAdjust="0"/>
    <p:restoredTop sz="78803" autoAdjust="0"/>
  </p:normalViewPr>
  <p:slideViewPr>
    <p:cSldViewPr snapToGrid="0">
      <p:cViewPr varScale="1">
        <p:scale>
          <a:sx n="92" d="100"/>
          <a:sy n="92" d="100"/>
        </p:scale>
        <p:origin x="-120" y="-528"/>
      </p:cViewPr>
      <p:guideLst>
        <p:guide orient="horz" pos="2160"/>
        <p:guide pos="2880"/>
      </p:guideLst>
    </p:cSldViewPr>
  </p:slideViewPr>
  <p:notesTextViewPr>
    <p:cViewPr>
      <p:scale>
        <a:sx n="1" d="1"/>
        <a:sy n="1" d="1"/>
      </p:scale>
      <p:origin x="0" y="0"/>
    </p:cViewPr>
  </p:notesTextViewPr>
  <p:notesViewPr>
    <p:cSldViewPr snapToGrid="0">
      <p:cViewPr varScale="1">
        <p:scale>
          <a:sx n="113" d="100"/>
          <a:sy n="113" d="100"/>
        </p:scale>
        <p:origin x="-100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73AB34-616B-4471-88AE-91E23A29F6E0}" type="datetimeFigureOut">
              <a:rPr lang="en-US" smtClean="0"/>
              <a:t>7/17/2017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B22032-77D4-429F-BBD9-BE074BA16D9F}" type="slidenum">
              <a:rPr lang="en-US" smtClean="0"/>
              <a:t>‹#›</a:t>
            </a:fld>
            <a:endParaRPr lang="en-US"/>
          </a:p>
        </p:txBody>
      </p:sp>
    </p:spTree>
    <p:extLst>
      <p:ext uri="{BB962C8B-B14F-4D97-AF65-F5344CB8AC3E}">
        <p14:creationId xmlns:p14="http://schemas.microsoft.com/office/powerpoint/2010/main" val="2252250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B22032-77D4-429F-BBD9-BE074BA16D9F}" type="slidenum">
              <a:rPr lang="en-US" smtClean="0"/>
              <a:t>3</a:t>
            </a:fld>
            <a:endParaRPr lang="en-US"/>
          </a:p>
        </p:txBody>
      </p:sp>
    </p:spTree>
    <p:extLst>
      <p:ext uri="{BB962C8B-B14F-4D97-AF65-F5344CB8AC3E}">
        <p14:creationId xmlns:p14="http://schemas.microsoft.com/office/powerpoint/2010/main" val="2935248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a transition from long-irradiating</a:t>
            </a:r>
            <a:r>
              <a:rPr lang="en-US" baseline="0" dirty="0" smtClean="0"/>
              <a:t> fuel to short, some short-burning fuel will reach discharge time while the reactor still has partially burned fuel from the previous recipe within the reactor.  This fuel must be discharged early so that the reactor does not have more than a full load of fuel.  (Interpolation between discharge times is not performed, as it is expected to be more complex than warranted for these scenarios).</a:t>
            </a:r>
            <a:endParaRPr lang="en-US" dirty="0"/>
          </a:p>
        </p:txBody>
      </p:sp>
      <p:sp>
        <p:nvSpPr>
          <p:cNvPr id="4" name="Slide Number Placeholder 3"/>
          <p:cNvSpPr>
            <a:spLocks noGrp="1"/>
          </p:cNvSpPr>
          <p:nvPr>
            <p:ph type="sldNum" sz="quarter" idx="10"/>
          </p:nvPr>
        </p:nvSpPr>
        <p:spPr/>
        <p:txBody>
          <a:bodyPr/>
          <a:lstStyle/>
          <a:p>
            <a:fld id="{FAB22032-77D4-429F-BBD9-BE074BA16D9F}" type="slidenum">
              <a:rPr lang="en-US" smtClean="0"/>
              <a:t>4</a:t>
            </a:fld>
            <a:endParaRPr lang="en-US"/>
          </a:p>
        </p:txBody>
      </p:sp>
    </p:spTree>
    <p:extLst>
      <p:ext uri="{BB962C8B-B14F-4D97-AF65-F5344CB8AC3E}">
        <p14:creationId xmlns:p14="http://schemas.microsoft.com/office/powerpoint/2010/main" val="32122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Reactors start fully fueled with Pass 0 fuel.</a:t>
            </a:r>
            <a:endParaRPr lang="en-US" dirty="0"/>
          </a:p>
        </p:txBody>
      </p:sp>
      <p:sp>
        <p:nvSpPr>
          <p:cNvPr id="4" name="Slide Number Placeholder 3"/>
          <p:cNvSpPr>
            <a:spLocks noGrp="1"/>
          </p:cNvSpPr>
          <p:nvPr>
            <p:ph type="sldNum" sz="quarter" idx="10"/>
          </p:nvPr>
        </p:nvSpPr>
        <p:spPr/>
        <p:txBody>
          <a:bodyPr/>
          <a:lstStyle/>
          <a:p>
            <a:fld id="{FAB22032-77D4-429F-BBD9-BE074BA16D9F}" type="slidenum">
              <a:rPr lang="en-US" smtClean="0"/>
              <a:t>7</a:t>
            </a:fld>
            <a:endParaRPr lang="en-US"/>
          </a:p>
        </p:txBody>
      </p:sp>
    </p:spTree>
    <p:extLst>
      <p:ext uri="{BB962C8B-B14F-4D97-AF65-F5344CB8AC3E}">
        <p14:creationId xmlns:p14="http://schemas.microsoft.com/office/powerpoint/2010/main" val="672997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fuel is recycled, higher passes become available and are</a:t>
            </a:r>
            <a:r>
              <a:rPr lang="en-US" baseline="0" dirty="0" smtClean="0"/>
              <a:t> loaded</a:t>
            </a:r>
            <a:endParaRPr lang="en-US" dirty="0"/>
          </a:p>
        </p:txBody>
      </p:sp>
      <p:sp>
        <p:nvSpPr>
          <p:cNvPr id="4" name="Slide Number Placeholder 3"/>
          <p:cNvSpPr>
            <a:spLocks noGrp="1"/>
          </p:cNvSpPr>
          <p:nvPr>
            <p:ph type="sldNum" sz="quarter" idx="10"/>
          </p:nvPr>
        </p:nvSpPr>
        <p:spPr/>
        <p:txBody>
          <a:bodyPr/>
          <a:lstStyle/>
          <a:p>
            <a:fld id="{FAB22032-77D4-429F-BBD9-BE074BA16D9F}" type="slidenum">
              <a:rPr lang="en-US" smtClean="0"/>
              <a:t>8</a:t>
            </a:fld>
            <a:endParaRPr lang="en-US"/>
          </a:p>
        </p:txBody>
      </p:sp>
    </p:spTree>
    <p:extLst>
      <p:ext uri="{BB962C8B-B14F-4D97-AF65-F5344CB8AC3E}">
        <p14:creationId xmlns:p14="http://schemas.microsoft.com/office/powerpoint/2010/main" val="1329411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Pass 3 and higher fuel has a shorter</a:t>
            </a:r>
            <a:r>
              <a:rPr lang="en-US" baseline="0" dirty="0" smtClean="0"/>
              <a:t> irradiation time than Pass 2 and lower.</a:t>
            </a:r>
          </a:p>
          <a:p>
            <a:r>
              <a:rPr lang="en-US" baseline="0" dirty="0" smtClean="0"/>
              <a:t>Once a reactor has fully irradiated Pass 3 fuel, any remaining Pass 2 or below is discharged.</a:t>
            </a:r>
          </a:p>
          <a:p>
            <a:r>
              <a:rPr lang="en-US" baseline="0" dirty="0" smtClean="0"/>
              <a:t>This is a modeling approximation of how a core might transition from one core loading to another.</a:t>
            </a:r>
            <a:endParaRPr lang="en-US" dirty="0"/>
          </a:p>
        </p:txBody>
      </p:sp>
      <p:sp>
        <p:nvSpPr>
          <p:cNvPr id="4" name="Slide Number Placeholder 3"/>
          <p:cNvSpPr>
            <a:spLocks noGrp="1"/>
          </p:cNvSpPr>
          <p:nvPr>
            <p:ph type="sldNum" sz="quarter" idx="10"/>
          </p:nvPr>
        </p:nvSpPr>
        <p:spPr/>
        <p:txBody>
          <a:bodyPr/>
          <a:lstStyle/>
          <a:p>
            <a:fld id="{FAB22032-77D4-429F-BBD9-BE074BA16D9F}" type="slidenum">
              <a:rPr lang="en-US" smtClean="0"/>
              <a:t>9</a:t>
            </a:fld>
            <a:endParaRPr lang="en-US"/>
          </a:p>
        </p:txBody>
      </p:sp>
    </p:spTree>
    <p:extLst>
      <p:ext uri="{BB962C8B-B14F-4D97-AF65-F5344CB8AC3E}">
        <p14:creationId xmlns:p14="http://schemas.microsoft.com/office/powerpoint/2010/main" val="842405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t>
            </a:r>
            <a:r>
              <a:rPr lang="en-US" baseline="0" dirty="0" smtClean="0"/>
              <a:t> continues</a:t>
            </a:r>
            <a:endParaRPr lang="en-US" dirty="0"/>
          </a:p>
        </p:txBody>
      </p:sp>
      <p:sp>
        <p:nvSpPr>
          <p:cNvPr id="4" name="Slide Number Placeholder 3"/>
          <p:cNvSpPr>
            <a:spLocks noGrp="1"/>
          </p:cNvSpPr>
          <p:nvPr>
            <p:ph type="sldNum" sz="quarter" idx="10"/>
          </p:nvPr>
        </p:nvSpPr>
        <p:spPr/>
        <p:txBody>
          <a:bodyPr/>
          <a:lstStyle/>
          <a:p>
            <a:fld id="{FAB22032-77D4-429F-BBD9-BE074BA16D9F}" type="slidenum">
              <a:rPr lang="en-US" smtClean="0"/>
              <a:t>10</a:t>
            </a:fld>
            <a:endParaRPr lang="en-US"/>
          </a:p>
        </p:txBody>
      </p:sp>
    </p:spTree>
    <p:extLst>
      <p:ext uri="{BB962C8B-B14F-4D97-AF65-F5344CB8AC3E}">
        <p14:creationId xmlns:p14="http://schemas.microsoft.com/office/powerpoint/2010/main" val="1329266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reactors are now on Pass</a:t>
            </a:r>
            <a:r>
              <a:rPr lang="en-US" baseline="0" dirty="0" smtClean="0"/>
              <a:t> 3+ fuel.</a:t>
            </a:r>
          </a:p>
          <a:p>
            <a:r>
              <a:rPr lang="en-US" baseline="0" dirty="0" smtClean="0"/>
              <a:t>Lower pass fuel continues to be fed as full recyclable batches become available.</a:t>
            </a:r>
            <a:endParaRPr lang="en-US" dirty="0"/>
          </a:p>
        </p:txBody>
      </p:sp>
      <p:sp>
        <p:nvSpPr>
          <p:cNvPr id="4" name="Slide Number Placeholder 3"/>
          <p:cNvSpPr>
            <a:spLocks noGrp="1"/>
          </p:cNvSpPr>
          <p:nvPr>
            <p:ph type="sldNum" sz="quarter" idx="10"/>
          </p:nvPr>
        </p:nvSpPr>
        <p:spPr/>
        <p:txBody>
          <a:bodyPr/>
          <a:lstStyle/>
          <a:p>
            <a:fld id="{FAB22032-77D4-429F-BBD9-BE074BA16D9F}" type="slidenum">
              <a:rPr lang="en-US" smtClean="0"/>
              <a:t>11</a:t>
            </a:fld>
            <a:endParaRPr lang="en-US"/>
          </a:p>
        </p:txBody>
      </p:sp>
    </p:spTree>
    <p:extLst>
      <p:ext uri="{BB962C8B-B14F-4D97-AF65-F5344CB8AC3E}">
        <p14:creationId xmlns:p14="http://schemas.microsoft.com/office/powerpoint/2010/main" val="2093959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892425" y="1717001"/>
            <a:ext cx="5797550" cy="430887"/>
          </a:xfrm>
        </p:spPr>
        <p:txBody>
          <a:bodyPr anchor="b"/>
          <a:lstStyle>
            <a:lvl1pPr>
              <a:spcBef>
                <a:spcPct val="40000"/>
              </a:spcBef>
              <a:defRPr sz="3200">
                <a:solidFill>
                  <a:srgbClr val="005875"/>
                </a:solidFill>
              </a:defRPr>
            </a:lvl1pPr>
          </a:lstStyle>
          <a:p>
            <a:r>
              <a:rPr lang="en-US" dirty="0" smtClean="0"/>
              <a:t>Click to edit Master title style</a:t>
            </a:r>
            <a:endParaRPr lang="en-US" dirty="0"/>
          </a:p>
        </p:txBody>
      </p:sp>
      <p:sp>
        <p:nvSpPr>
          <p:cNvPr id="13435" name="Rectangle 123"/>
          <p:cNvSpPr>
            <a:spLocks noGrp="1" noChangeArrowheads="1"/>
          </p:cNvSpPr>
          <p:nvPr>
            <p:ph type="subTitle" sz="quarter" idx="1"/>
          </p:nvPr>
        </p:nvSpPr>
        <p:spPr>
          <a:xfrm>
            <a:off x="2914650" y="2514600"/>
            <a:ext cx="5775325" cy="762000"/>
          </a:xfrm>
        </p:spPr>
        <p:txBody>
          <a:bodyPr/>
          <a:lstStyle>
            <a:lvl1pPr marL="0" indent="0">
              <a:spcBef>
                <a:spcPct val="20000"/>
              </a:spcBef>
              <a:buFontTx/>
              <a:buNone/>
              <a:defRPr b="1"/>
            </a:lvl1pPr>
          </a:lstStyle>
          <a:p>
            <a:r>
              <a:rPr lang="en-US" dirty="0" smtClean="0"/>
              <a:t>Click to edit Master subtitle style</a:t>
            </a:r>
            <a:endParaRPr lang="en-US" dirty="0"/>
          </a:p>
        </p:txBody>
      </p:sp>
      <p:sp>
        <p:nvSpPr>
          <p:cNvPr id="41" name="Rectangle 124"/>
          <p:cNvSpPr>
            <a:spLocks noGrp="1" noChangeArrowheads="1"/>
          </p:cNvSpPr>
          <p:nvPr>
            <p:ph type="dt" sz="quarter" idx="10"/>
          </p:nvPr>
        </p:nvSpPr>
        <p:spPr bwMode="auto">
          <a:xfrm>
            <a:off x="2914650" y="3436938"/>
            <a:ext cx="5775325" cy="457200"/>
          </a:xfrm>
          <a:prstGeom prst="rect">
            <a:avLst/>
          </a:prstGeom>
          <a:ln>
            <a:miter lim="800000"/>
            <a:headEnd/>
            <a:tailEnd/>
          </a:ln>
        </p:spPr>
        <p:txBody>
          <a:bodyPr vert="horz" wrap="square" lIns="0" tIns="0" rIns="0" bIns="0" numCol="1" anchor="t" anchorCtr="0" compatLnSpc="1">
            <a:prstTxWarp prst="textNoShape">
              <a:avLst/>
            </a:prstTxWarp>
          </a:bodyPr>
          <a:lstStyle>
            <a:lvl1pPr>
              <a:lnSpc>
                <a:spcPct val="85000"/>
              </a:lnSpc>
              <a:spcBef>
                <a:spcPct val="40000"/>
              </a:spcBef>
              <a:defRPr sz="1600">
                <a:latin typeface="+mn-lt"/>
                <a:ea typeface="+mn-ea"/>
              </a:defRPr>
            </a:lvl1pPr>
          </a:lstStyle>
          <a:p>
            <a:fld id="{303E1434-89D5-4136-B205-27008AA1FB2D}" type="datetimeFigureOut">
              <a:rPr lang="en-US" smtClean="0"/>
              <a:t>7/17/2017</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331720" cy="6858000"/>
          </a:xfrm>
          <a:prstGeom prst="rect">
            <a:avLst/>
          </a:prstGeom>
        </p:spPr>
      </p:pic>
    </p:spTree>
    <p:extLst>
      <p:ext uri="{BB962C8B-B14F-4D97-AF65-F5344CB8AC3E}">
        <p14:creationId xmlns:p14="http://schemas.microsoft.com/office/powerpoint/2010/main" val="2745239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84"/>
          <p:cNvSpPr>
            <a:spLocks noGrp="1" noChangeArrowheads="1"/>
          </p:cNvSpPr>
          <p:nvPr>
            <p:ph type="ftr" sz="quarter" idx="10"/>
          </p:nvPr>
        </p:nvSpPr>
        <p:spPr>
          <a:ln/>
        </p:spPr>
        <p:txBody>
          <a:bodyPr/>
          <a:lstStyle>
            <a:lvl1pPr>
              <a:defRPr/>
            </a:lvl1pPr>
          </a:lstStyle>
          <a:p>
            <a:endParaRPr lang="en-US"/>
          </a:p>
        </p:txBody>
      </p:sp>
      <p:sp>
        <p:nvSpPr>
          <p:cNvPr id="5" name="Rectangle 85"/>
          <p:cNvSpPr>
            <a:spLocks noGrp="1" noChangeArrowheads="1"/>
          </p:cNvSpPr>
          <p:nvPr>
            <p:ph type="sldNum" sz="quarter" idx="11"/>
          </p:nvPr>
        </p:nvSpPr>
        <p:spPr>
          <a:ln/>
        </p:spPr>
        <p:txBody>
          <a:bodyPr/>
          <a:lstStyle>
            <a:lvl1pPr>
              <a:defRPr/>
            </a:lvl1pPr>
          </a:lstStyle>
          <a:p>
            <a:fld id="{5F868368-EC15-444D-9EFB-42436E21986C}" type="slidenum">
              <a:rPr lang="en-US" smtClean="0"/>
              <a:t>‹#›</a:t>
            </a:fld>
            <a:endParaRPr lang="en-US"/>
          </a:p>
        </p:txBody>
      </p:sp>
    </p:spTree>
    <p:extLst>
      <p:ext uri="{BB962C8B-B14F-4D97-AF65-F5344CB8AC3E}">
        <p14:creationId xmlns:p14="http://schemas.microsoft.com/office/powerpoint/2010/main" val="639802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5613" y="1598613"/>
            <a:ext cx="4038600" cy="4524375"/>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6613" y="1598613"/>
            <a:ext cx="4040187" cy="4524375"/>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84"/>
          <p:cNvSpPr>
            <a:spLocks noGrp="1" noChangeArrowheads="1"/>
          </p:cNvSpPr>
          <p:nvPr>
            <p:ph type="ftr" sz="quarter" idx="10"/>
          </p:nvPr>
        </p:nvSpPr>
        <p:spPr>
          <a:ln/>
        </p:spPr>
        <p:txBody>
          <a:bodyPr/>
          <a:lstStyle>
            <a:lvl1pPr>
              <a:defRPr/>
            </a:lvl1pPr>
          </a:lstStyle>
          <a:p>
            <a:endParaRPr lang="en-US"/>
          </a:p>
        </p:txBody>
      </p:sp>
      <p:sp>
        <p:nvSpPr>
          <p:cNvPr id="6" name="Rectangle 85"/>
          <p:cNvSpPr>
            <a:spLocks noGrp="1" noChangeArrowheads="1"/>
          </p:cNvSpPr>
          <p:nvPr>
            <p:ph type="sldNum" sz="quarter" idx="11"/>
          </p:nvPr>
        </p:nvSpPr>
        <p:spPr>
          <a:ln/>
        </p:spPr>
        <p:txBody>
          <a:bodyPr/>
          <a:lstStyle>
            <a:lvl1pPr>
              <a:defRPr/>
            </a:lvl1pPr>
          </a:lstStyle>
          <a:p>
            <a:fld id="{5F868368-EC15-444D-9EFB-42436E21986C}" type="slidenum">
              <a:rPr lang="en-US" smtClean="0"/>
              <a:t>‹#›</a:t>
            </a:fld>
            <a:endParaRPr lang="en-US"/>
          </a:p>
        </p:txBody>
      </p:sp>
    </p:spTree>
    <p:extLst>
      <p:ext uri="{BB962C8B-B14F-4D97-AF65-F5344CB8AC3E}">
        <p14:creationId xmlns:p14="http://schemas.microsoft.com/office/powerpoint/2010/main" val="3247796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84"/>
          <p:cNvSpPr>
            <a:spLocks noGrp="1" noChangeArrowheads="1"/>
          </p:cNvSpPr>
          <p:nvPr>
            <p:ph type="ftr" sz="quarter" idx="10"/>
          </p:nvPr>
        </p:nvSpPr>
        <p:spPr>
          <a:ln/>
        </p:spPr>
        <p:txBody>
          <a:bodyPr/>
          <a:lstStyle>
            <a:lvl1pPr>
              <a:defRPr/>
            </a:lvl1pPr>
          </a:lstStyle>
          <a:p>
            <a:endParaRPr lang="en-US"/>
          </a:p>
        </p:txBody>
      </p:sp>
      <p:sp>
        <p:nvSpPr>
          <p:cNvPr id="4" name="Rectangle 85"/>
          <p:cNvSpPr>
            <a:spLocks noGrp="1" noChangeArrowheads="1"/>
          </p:cNvSpPr>
          <p:nvPr>
            <p:ph type="sldNum" sz="quarter" idx="11"/>
          </p:nvPr>
        </p:nvSpPr>
        <p:spPr>
          <a:ln/>
        </p:spPr>
        <p:txBody>
          <a:bodyPr/>
          <a:lstStyle>
            <a:lvl1pPr>
              <a:defRPr/>
            </a:lvl1pPr>
          </a:lstStyle>
          <a:p>
            <a:fld id="{5F868368-EC15-444D-9EFB-42436E21986C}" type="slidenum">
              <a:rPr lang="en-US" smtClean="0"/>
              <a:t>‹#›</a:t>
            </a:fld>
            <a:endParaRPr lang="en-US"/>
          </a:p>
        </p:txBody>
      </p:sp>
    </p:spTree>
    <p:extLst>
      <p:ext uri="{BB962C8B-B14F-4D97-AF65-F5344CB8AC3E}">
        <p14:creationId xmlns:p14="http://schemas.microsoft.com/office/powerpoint/2010/main" val="186503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4"/>
          <p:cNvSpPr>
            <a:spLocks noGrp="1" noChangeArrowheads="1"/>
          </p:cNvSpPr>
          <p:nvPr>
            <p:ph type="ftr" sz="quarter" idx="10"/>
          </p:nvPr>
        </p:nvSpPr>
        <p:spPr>
          <a:ln/>
        </p:spPr>
        <p:txBody>
          <a:bodyPr/>
          <a:lstStyle>
            <a:lvl1pPr>
              <a:defRPr/>
            </a:lvl1pPr>
          </a:lstStyle>
          <a:p>
            <a:endParaRPr lang="en-US"/>
          </a:p>
        </p:txBody>
      </p:sp>
      <p:sp>
        <p:nvSpPr>
          <p:cNvPr id="3" name="Rectangle 85"/>
          <p:cNvSpPr>
            <a:spLocks noGrp="1" noChangeArrowheads="1"/>
          </p:cNvSpPr>
          <p:nvPr>
            <p:ph type="sldNum" sz="quarter" idx="11"/>
          </p:nvPr>
        </p:nvSpPr>
        <p:spPr>
          <a:ln/>
        </p:spPr>
        <p:txBody>
          <a:bodyPr/>
          <a:lstStyle>
            <a:lvl1pPr>
              <a:defRPr/>
            </a:lvl1pPr>
          </a:lstStyle>
          <a:p>
            <a:fld id="{5F868368-EC15-444D-9EFB-42436E21986C}" type="slidenum">
              <a:rPr lang="en-US" smtClean="0"/>
              <a:t>‹#›</a:t>
            </a:fld>
            <a:endParaRPr lang="en-US"/>
          </a:p>
        </p:txBody>
      </p:sp>
    </p:spTree>
    <p:extLst>
      <p:ext uri="{BB962C8B-B14F-4D97-AF65-F5344CB8AC3E}">
        <p14:creationId xmlns:p14="http://schemas.microsoft.com/office/powerpoint/2010/main" val="15546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39492"/>
            <a:ext cx="3008313" cy="1232859"/>
          </a:xfrm>
        </p:spPr>
        <p:txBody>
          <a:bodyPr anchor="t" anchorCtr="0"/>
          <a:lstStyle>
            <a:lvl1pPr algn="l">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3575050" y="1039493"/>
            <a:ext cx="5111750" cy="5211182"/>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395181"/>
            <a:ext cx="3008313" cy="38554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4"/>
          <p:cNvSpPr>
            <a:spLocks noGrp="1" noChangeArrowheads="1"/>
          </p:cNvSpPr>
          <p:nvPr>
            <p:ph type="ftr" sz="quarter" idx="10"/>
          </p:nvPr>
        </p:nvSpPr>
        <p:spPr>
          <a:ln/>
        </p:spPr>
        <p:txBody>
          <a:bodyPr/>
          <a:lstStyle>
            <a:lvl1pPr>
              <a:defRPr/>
            </a:lvl1pPr>
          </a:lstStyle>
          <a:p>
            <a:endParaRPr lang="en-US"/>
          </a:p>
        </p:txBody>
      </p:sp>
      <p:sp>
        <p:nvSpPr>
          <p:cNvPr id="6" name="Rectangle 85"/>
          <p:cNvSpPr>
            <a:spLocks noGrp="1" noChangeArrowheads="1"/>
          </p:cNvSpPr>
          <p:nvPr>
            <p:ph type="sldNum" sz="quarter" idx="11"/>
          </p:nvPr>
        </p:nvSpPr>
        <p:spPr>
          <a:ln/>
        </p:spPr>
        <p:txBody>
          <a:bodyPr/>
          <a:lstStyle>
            <a:lvl1pPr>
              <a:defRPr/>
            </a:lvl1pPr>
          </a:lstStyle>
          <a:p>
            <a:fld id="{5F868368-EC15-444D-9EFB-42436E21986C}" type="slidenum">
              <a:rPr lang="en-US" smtClean="0"/>
              <a:t>‹#›</a:t>
            </a:fld>
            <a:endParaRPr lang="en-US"/>
          </a:p>
        </p:txBody>
      </p:sp>
    </p:spTree>
    <p:extLst>
      <p:ext uri="{BB962C8B-B14F-4D97-AF65-F5344CB8AC3E}">
        <p14:creationId xmlns:p14="http://schemas.microsoft.com/office/powerpoint/2010/main" val="8731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98724"/>
            <a:ext cx="5486400" cy="366254"/>
          </a:xfrm>
        </p:spPr>
        <p:txBody>
          <a:bodyPr anchor="t" anchorCtr="0"/>
          <a:lstStyle>
            <a:lvl1pPr algn="l">
              <a:defRPr sz="28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105469"/>
            <a:ext cx="5486400" cy="3622106"/>
          </a:xfrm>
        </p:spPr>
        <p:txBody>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4"/>
          <p:cNvSpPr>
            <a:spLocks noGrp="1" noChangeArrowheads="1"/>
          </p:cNvSpPr>
          <p:nvPr>
            <p:ph type="ftr" sz="quarter" idx="10"/>
          </p:nvPr>
        </p:nvSpPr>
        <p:spPr>
          <a:ln/>
        </p:spPr>
        <p:txBody>
          <a:bodyPr/>
          <a:lstStyle>
            <a:lvl1pPr>
              <a:defRPr/>
            </a:lvl1pPr>
          </a:lstStyle>
          <a:p>
            <a:endParaRPr lang="en-US"/>
          </a:p>
        </p:txBody>
      </p:sp>
      <p:sp>
        <p:nvSpPr>
          <p:cNvPr id="6" name="Rectangle 85"/>
          <p:cNvSpPr>
            <a:spLocks noGrp="1" noChangeArrowheads="1"/>
          </p:cNvSpPr>
          <p:nvPr>
            <p:ph type="sldNum" sz="quarter" idx="11"/>
          </p:nvPr>
        </p:nvSpPr>
        <p:spPr>
          <a:ln/>
        </p:spPr>
        <p:txBody>
          <a:bodyPr/>
          <a:lstStyle>
            <a:lvl1pPr>
              <a:defRPr/>
            </a:lvl1pPr>
          </a:lstStyle>
          <a:p>
            <a:fld id="{5F868368-EC15-444D-9EFB-42436E21986C}" type="slidenum">
              <a:rPr lang="en-US" smtClean="0"/>
              <a:t>‹#›</a:t>
            </a:fld>
            <a:endParaRPr lang="en-US"/>
          </a:p>
        </p:txBody>
      </p:sp>
    </p:spTree>
    <p:extLst>
      <p:ext uri="{BB962C8B-B14F-4D97-AF65-F5344CB8AC3E}">
        <p14:creationId xmlns:p14="http://schemas.microsoft.com/office/powerpoint/2010/main" val="3943278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9144000" cy="1231392"/>
          </a:xfrm>
          <a:prstGeom prst="rect">
            <a:avLst/>
          </a:prstGeom>
        </p:spPr>
      </p:pic>
      <p:sp>
        <p:nvSpPr>
          <p:cNvPr id="1026" name="Rectangle 2"/>
          <p:cNvSpPr>
            <a:spLocks noGrp="1" noChangeArrowheads="1"/>
          </p:cNvSpPr>
          <p:nvPr>
            <p:ph type="title"/>
          </p:nvPr>
        </p:nvSpPr>
        <p:spPr bwMode="auto">
          <a:xfrm>
            <a:off x="455613" y="1004888"/>
            <a:ext cx="8231187"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smtClean="0"/>
              <a:t>Click to edit Master title style</a:t>
            </a:r>
            <a:endParaRPr lang="en-US" dirty="0"/>
          </a:p>
        </p:txBody>
      </p:sp>
      <p:sp>
        <p:nvSpPr>
          <p:cNvPr id="1027" name="Rectangle 3"/>
          <p:cNvSpPr>
            <a:spLocks noGrp="1" noChangeArrowheads="1"/>
          </p:cNvSpPr>
          <p:nvPr>
            <p:ph type="body" idx="1"/>
          </p:nvPr>
        </p:nvSpPr>
        <p:spPr bwMode="auto">
          <a:xfrm>
            <a:off x="455613" y="1598613"/>
            <a:ext cx="823118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08" name="Rectangle 84"/>
          <p:cNvSpPr>
            <a:spLocks noGrp="1" noChangeArrowheads="1"/>
          </p:cNvSpPr>
          <p:nvPr>
            <p:ph type="ftr" sz="quarter" idx="3"/>
          </p:nvPr>
        </p:nvSpPr>
        <p:spPr bwMode="auto">
          <a:xfrm>
            <a:off x="6908800" y="6553200"/>
            <a:ext cx="1804988" cy="1222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800">
                <a:latin typeface="+mn-lt"/>
                <a:ea typeface="+mn-ea"/>
              </a:defRPr>
            </a:lvl1pPr>
          </a:lstStyle>
          <a:p>
            <a:endParaRPr lang="en-US"/>
          </a:p>
        </p:txBody>
      </p:sp>
      <p:sp>
        <p:nvSpPr>
          <p:cNvPr id="1109" name="Rectangle 85"/>
          <p:cNvSpPr>
            <a:spLocks noGrp="1" noChangeArrowheads="1"/>
          </p:cNvSpPr>
          <p:nvPr>
            <p:ph type="sldNum" sz="quarter" idx="4"/>
          </p:nvPr>
        </p:nvSpPr>
        <p:spPr bwMode="auto">
          <a:xfrm>
            <a:off x="8715375" y="6553200"/>
            <a:ext cx="260350" cy="1222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800">
                <a:latin typeface="Arial" charset="0"/>
              </a:defRPr>
            </a:lvl1pPr>
          </a:lstStyle>
          <a:p>
            <a:fld id="{5F868368-EC15-444D-9EFB-42436E21986C}" type="slidenum">
              <a:rPr lang="en-US" smtClean="0"/>
              <a:t>‹#›</a:t>
            </a:fld>
            <a:endParaRPr lang="en-US"/>
          </a:p>
        </p:txBody>
      </p:sp>
    </p:spTree>
    <p:extLst>
      <p:ext uri="{BB962C8B-B14F-4D97-AF65-F5344CB8AC3E}">
        <p14:creationId xmlns:p14="http://schemas.microsoft.com/office/powerpoint/2010/main" val="18682891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xStyles>
    <p:titleStyle>
      <a:lvl1pPr algn="l" rtl="0" eaLnBrk="1" fontAlgn="base" hangingPunct="1">
        <a:lnSpc>
          <a:spcPct val="85000"/>
        </a:lnSpc>
        <a:spcBef>
          <a:spcPct val="0"/>
        </a:spcBef>
        <a:spcAft>
          <a:spcPct val="0"/>
        </a:spcAft>
        <a:defRPr sz="2800" b="1" i="1">
          <a:solidFill>
            <a:srgbClr val="005863"/>
          </a:solidFill>
          <a:latin typeface="+mj-lt"/>
          <a:ea typeface="ＭＳ Ｐゴシック" charset="0"/>
          <a:cs typeface="+mj-cs"/>
        </a:defRPr>
      </a:lvl1pPr>
      <a:lvl2pPr algn="l" rtl="0" eaLnBrk="1" fontAlgn="base" hangingPunct="1">
        <a:lnSpc>
          <a:spcPct val="85000"/>
        </a:lnSpc>
        <a:spcBef>
          <a:spcPct val="0"/>
        </a:spcBef>
        <a:spcAft>
          <a:spcPct val="0"/>
        </a:spcAft>
        <a:defRPr sz="2800" b="1" i="1">
          <a:solidFill>
            <a:srgbClr val="003663"/>
          </a:solidFill>
          <a:latin typeface="Arial" charset="0"/>
          <a:ea typeface="ＭＳ Ｐゴシック" charset="0"/>
        </a:defRPr>
      </a:lvl2pPr>
      <a:lvl3pPr algn="l" rtl="0" eaLnBrk="1" fontAlgn="base" hangingPunct="1">
        <a:lnSpc>
          <a:spcPct val="85000"/>
        </a:lnSpc>
        <a:spcBef>
          <a:spcPct val="0"/>
        </a:spcBef>
        <a:spcAft>
          <a:spcPct val="0"/>
        </a:spcAft>
        <a:defRPr sz="2800" b="1" i="1">
          <a:solidFill>
            <a:srgbClr val="003663"/>
          </a:solidFill>
          <a:latin typeface="Arial" charset="0"/>
          <a:ea typeface="ＭＳ Ｐゴシック" charset="0"/>
        </a:defRPr>
      </a:lvl3pPr>
      <a:lvl4pPr algn="l" rtl="0" eaLnBrk="1" fontAlgn="base" hangingPunct="1">
        <a:lnSpc>
          <a:spcPct val="85000"/>
        </a:lnSpc>
        <a:spcBef>
          <a:spcPct val="0"/>
        </a:spcBef>
        <a:spcAft>
          <a:spcPct val="0"/>
        </a:spcAft>
        <a:defRPr sz="2800" b="1" i="1">
          <a:solidFill>
            <a:srgbClr val="003663"/>
          </a:solidFill>
          <a:latin typeface="Arial" charset="0"/>
          <a:ea typeface="ＭＳ Ｐゴシック" charset="0"/>
        </a:defRPr>
      </a:lvl4pPr>
      <a:lvl5pPr algn="l" rtl="0" eaLnBrk="1" fontAlgn="base" hangingPunct="1">
        <a:lnSpc>
          <a:spcPct val="85000"/>
        </a:lnSpc>
        <a:spcBef>
          <a:spcPct val="0"/>
        </a:spcBef>
        <a:spcAft>
          <a:spcPct val="0"/>
        </a:spcAft>
        <a:defRPr sz="2800" b="1" i="1">
          <a:solidFill>
            <a:srgbClr val="003663"/>
          </a:solidFill>
          <a:latin typeface="Arial" charset="0"/>
          <a:ea typeface="ＭＳ Ｐゴシック" charset="0"/>
        </a:defRPr>
      </a:lvl5pPr>
      <a:lvl6pPr marL="457200" algn="l" rtl="0" eaLnBrk="1" fontAlgn="base" hangingPunct="1">
        <a:lnSpc>
          <a:spcPct val="85000"/>
        </a:lnSpc>
        <a:spcBef>
          <a:spcPct val="0"/>
        </a:spcBef>
        <a:spcAft>
          <a:spcPct val="0"/>
        </a:spcAft>
        <a:defRPr sz="2800" b="1" i="1">
          <a:solidFill>
            <a:srgbClr val="003663"/>
          </a:solidFill>
          <a:latin typeface="Arial" charset="0"/>
        </a:defRPr>
      </a:lvl6pPr>
      <a:lvl7pPr marL="914400" algn="l" rtl="0" eaLnBrk="1" fontAlgn="base" hangingPunct="1">
        <a:lnSpc>
          <a:spcPct val="85000"/>
        </a:lnSpc>
        <a:spcBef>
          <a:spcPct val="0"/>
        </a:spcBef>
        <a:spcAft>
          <a:spcPct val="0"/>
        </a:spcAft>
        <a:defRPr sz="2800" b="1" i="1">
          <a:solidFill>
            <a:srgbClr val="003663"/>
          </a:solidFill>
          <a:latin typeface="Arial" charset="0"/>
        </a:defRPr>
      </a:lvl7pPr>
      <a:lvl8pPr marL="1371600" algn="l" rtl="0" eaLnBrk="1" fontAlgn="base" hangingPunct="1">
        <a:lnSpc>
          <a:spcPct val="85000"/>
        </a:lnSpc>
        <a:spcBef>
          <a:spcPct val="0"/>
        </a:spcBef>
        <a:spcAft>
          <a:spcPct val="0"/>
        </a:spcAft>
        <a:defRPr sz="2800" b="1" i="1">
          <a:solidFill>
            <a:srgbClr val="003663"/>
          </a:solidFill>
          <a:latin typeface="Arial" charset="0"/>
        </a:defRPr>
      </a:lvl8pPr>
      <a:lvl9pPr marL="1828800" algn="l" rtl="0" eaLnBrk="1" fontAlgn="base" hangingPunct="1">
        <a:lnSpc>
          <a:spcPct val="85000"/>
        </a:lnSpc>
        <a:spcBef>
          <a:spcPct val="0"/>
        </a:spcBef>
        <a:spcAft>
          <a:spcPct val="0"/>
        </a:spcAft>
        <a:defRPr sz="2800" b="1" i="1">
          <a:solidFill>
            <a:srgbClr val="003663"/>
          </a:solidFill>
          <a:latin typeface="Arial" charset="0"/>
        </a:defRPr>
      </a:lvl9pPr>
    </p:titleStyle>
    <p:bodyStyle>
      <a:lvl1pPr marL="230188" indent="-230188" algn="l" rtl="0" eaLnBrk="1" fontAlgn="base" hangingPunct="1">
        <a:lnSpc>
          <a:spcPct val="85000"/>
        </a:lnSpc>
        <a:spcBef>
          <a:spcPct val="40000"/>
        </a:spcBef>
        <a:spcAft>
          <a:spcPct val="0"/>
        </a:spcAft>
        <a:buClr>
          <a:schemeClr val="accent2"/>
        </a:buClr>
        <a:buChar char="•"/>
        <a:defRPr sz="2000">
          <a:solidFill>
            <a:schemeClr val="tx1"/>
          </a:solidFill>
          <a:latin typeface="+mn-lt"/>
          <a:ea typeface="ＭＳ Ｐゴシック" charset="0"/>
          <a:cs typeface="+mn-cs"/>
        </a:defRPr>
      </a:lvl1pPr>
      <a:lvl2pPr marL="684213" indent="-227013" algn="l" rtl="0" eaLnBrk="1" fontAlgn="base" hangingPunct="1">
        <a:lnSpc>
          <a:spcPct val="85000"/>
        </a:lnSpc>
        <a:spcBef>
          <a:spcPct val="20000"/>
        </a:spcBef>
        <a:spcAft>
          <a:spcPct val="0"/>
        </a:spcAft>
        <a:buClr>
          <a:schemeClr val="accent2"/>
        </a:buClr>
        <a:buFont typeface="Times New Roman" charset="0"/>
        <a:buChar char="–"/>
        <a:defRPr sz="2000">
          <a:solidFill>
            <a:schemeClr val="tx1"/>
          </a:solidFill>
          <a:latin typeface="+mn-lt"/>
          <a:ea typeface="ＭＳ Ｐゴシック" charset="0"/>
        </a:defRPr>
      </a:lvl2pPr>
      <a:lvl3pPr marL="1143000" indent="-228600" algn="l" rtl="0" eaLnBrk="1" fontAlgn="base" hangingPunct="1">
        <a:lnSpc>
          <a:spcPct val="85000"/>
        </a:lnSpc>
        <a:spcBef>
          <a:spcPct val="20000"/>
        </a:spcBef>
        <a:spcAft>
          <a:spcPct val="0"/>
        </a:spcAft>
        <a:buClr>
          <a:schemeClr val="accent2"/>
        </a:buClr>
        <a:buChar char="•"/>
        <a:defRPr sz="2000">
          <a:solidFill>
            <a:schemeClr val="tx1"/>
          </a:solidFill>
          <a:latin typeface="+mn-lt"/>
          <a:ea typeface="ＭＳ Ｐゴシック" charset="0"/>
        </a:defRPr>
      </a:lvl3pPr>
      <a:lvl4pPr marL="1600200" indent="-228600" algn="l" rtl="0" eaLnBrk="1" fontAlgn="base" hangingPunct="1">
        <a:lnSpc>
          <a:spcPct val="85000"/>
        </a:lnSpc>
        <a:spcBef>
          <a:spcPct val="20000"/>
        </a:spcBef>
        <a:spcAft>
          <a:spcPct val="0"/>
        </a:spcAft>
        <a:buClr>
          <a:schemeClr val="accent2"/>
        </a:buClr>
        <a:buFont typeface="Times New Roman" charset="0"/>
        <a:buChar char="–"/>
        <a:defRPr sz="2000">
          <a:solidFill>
            <a:schemeClr val="tx1"/>
          </a:solidFill>
          <a:latin typeface="+mn-lt"/>
          <a:ea typeface="ＭＳ Ｐゴシック" charset="0"/>
        </a:defRPr>
      </a:lvl4pPr>
      <a:lvl5pPr marL="2057400" indent="-228600" algn="l" rtl="0" eaLnBrk="1" fontAlgn="base" hangingPunct="1">
        <a:lnSpc>
          <a:spcPct val="85000"/>
        </a:lnSpc>
        <a:spcBef>
          <a:spcPct val="20000"/>
        </a:spcBef>
        <a:spcAft>
          <a:spcPct val="0"/>
        </a:spcAft>
        <a:buClr>
          <a:schemeClr val="accent2"/>
        </a:buClr>
        <a:buChar char="•"/>
        <a:defRPr sz="2000">
          <a:solidFill>
            <a:schemeClr val="tx1"/>
          </a:solidFill>
          <a:latin typeface="+mn-lt"/>
          <a:ea typeface="ＭＳ Ｐゴシック" charset="0"/>
        </a:defRPr>
      </a:lvl5pPr>
      <a:lvl6pPr marL="2514600" indent="-228600" algn="l" rtl="0" eaLnBrk="1" fontAlgn="base" hangingPunct="1">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1" fontAlgn="base" hangingPunct="1">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1" fontAlgn="base" hangingPunct="1">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1" fontAlgn="base" hangingPunct="1">
        <a:lnSpc>
          <a:spcPct val="85000"/>
        </a:lnSpc>
        <a:spcBef>
          <a:spcPct val="20000"/>
        </a:spcBef>
        <a:spcAft>
          <a:spcPct val="0"/>
        </a:spcAft>
        <a:buClr>
          <a:srgbClr val="FF6600"/>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2425" y="1310736"/>
            <a:ext cx="5797550" cy="837152"/>
          </a:xfrm>
        </p:spPr>
        <p:txBody>
          <a:bodyPr/>
          <a:lstStyle/>
          <a:p>
            <a:r>
              <a:rPr lang="en-US" dirty="0" smtClean="0"/>
              <a:t>Fuel Composition Transition Modeling</a:t>
            </a:r>
            <a:endParaRPr lang="en-US" dirty="0"/>
          </a:p>
        </p:txBody>
      </p:sp>
      <p:sp>
        <p:nvSpPr>
          <p:cNvPr id="3" name="Subtitle 2"/>
          <p:cNvSpPr>
            <a:spLocks noGrp="1"/>
          </p:cNvSpPr>
          <p:nvPr>
            <p:ph type="subTitle" sz="quarter" idx="1"/>
          </p:nvPr>
        </p:nvSpPr>
        <p:spPr>
          <a:xfrm>
            <a:off x="2696441" y="5818909"/>
            <a:ext cx="5775325" cy="762000"/>
          </a:xfrm>
        </p:spPr>
        <p:txBody>
          <a:bodyPr/>
          <a:lstStyle/>
          <a:p>
            <a:r>
              <a:rPr lang="en-US" dirty="0" smtClean="0"/>
              <a:t>Technical Workshop on Fuel Cycle Simulation</a:t>
            </a:r>
          </a:p>
          <a:p>
            <a:endParaRPr lang="en-US" dirty="0"/>
          </a:p>
        </p:txBody>
      </p:sp>
      <p:sp>
        <p:nvSpPr>
          <p:cNvPr id="4" name="Subtitle 2"/>
          <p:cNvSpPr txBox="1">
            <a:spLocks/>
          </p:cNvSpPr>
          <p:nvPr/>
        </p:nvSpPr>
        <p:spPr bwMode="auto">
          <a:xfrm>
            <a:off x="2828059" y="3415145"/>
            <a:ext cx="5775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rtl="0" eaLnBrk="1" fontAlgn="base" hangingPunct="1">
              <a:lnSpc>
                <a:spcPct val="85000"/>
              </a:lnSpc>
              <a:spcBef>
                <a:spcPct val="20000"/>
              </a:spcBef>
              <a:spcAft>
                <a:spcPct val="0"/>
              </a:spcAft>
              <a:buClr>
                <a:schemeClr val="accent2"/>
              </a:buClr>
              <a:buFontTx/>
              <a:buNone/>
              <a:defRPr sz="2000" b="1">
                <a:solidFill>
                  <a:schemeClr val="tx1"/>
                </a:solidFill>
                <a:latin typeface="+mn-lt"/>
                <a:ea typeface="ＭＳ Ｐゴシック" charset="0"/>
                <a:cs typeface="+mn-cs"/>
              </a:defRPr>
            </a:lvl1pPr>
            <a:lvl2pPr marL="684213" indent="-227013" algn="l" rtl="0" eaLnBrk="1" fontAlgn="base" hangingPunct="1">
              <a:lnSpc>
                <a:spcPct val="85000"/>
              </a:lnSpc>
              <a:spcBef>
                <a:spcPct val="20000"/>
              </a:spcBef>
              <a:spcAft>
                <a:spcPct val="0"/>
              </a:spcAft>
              <a:buClr>
                <a:schemeClr val="accent2"/>
              </a:buClr>
              <a:buFont typeface="Times New Roman" charset="0"/>
              <a:buChar char="–"/>
              <a:defRPr sz="2000">
                <a:solidFill>
                  <a:schemeClr val="tx1"/>
                </a:solidFill>
                <a:latin typeface="+mn-lt"/>
                <a:ea typeface="ＭＳ Ｐゴシック" charset="0"/>
              </a:defRPr>
            </a:lvl2pPr>
            <a:lvl3pPr marL="1143000" indent="-228600" algn="l" rtl="0" eaLnBrk="1" fontAlgn="base" hangingPunct="1">
              <a:lnSpc>
                <a:spcPct val="85000"/>
              </a:lnSpc>
              <a:spcBef>
                <a:spcPct val="20000"/>
              </a:spcBef>
              <a:spcAft>
                <a:spcPct val="0"/>
              </a:spcAft>
              <a:buClr>
                <a:schemeClr val="accent2"/>
              </a:buClr>
              <a:buChar char="•"/>
              <a:defRPr sz="2000">
                <a:solidFill>
                  <a:schemeClr val="tx1"/>
                </a:solidFill>
                <a:latin typeface="+mn-lt"/>
                <a:ea typeface="ＭＳ Ｐゴシック" charset="0"/>
              </a:defRPr>
            </a:lvl3pPr>
            <a:lvl4pPr marL="1600200" indent="-228600" algn="l" rtl="0" eaLnBrk="1" fontAlgn="base" hangingPunct="1">
              <a:lnSpc>
                <a:spcPct val="85000"/>
              </a:lnSpc>
              <a:spcBef>
                <a:spcPct val="20000"/>
              </a:spcBef>
              <a:spcAft>
                <a:spcPct val="0"/>
              </a:spcAft>
              <a:buClr>
                <a:schemeClr val="accent2"/>
              </a:buClr>
              <a:buFont typeface="Times New Roman" charset="0"/>
              <a:buChar char="–"/>
              <a:defRPr sz="2000">
                <a:solidFill>
                  <a:schemeClr val="tx1"/>
                </a:solidFill>
                <a:latin typeface="+mn-lt"/>
                <a:ea typeface="ＭＳ Ｐゴシック" charset="0"/>
              </a:defRPr>
            </a:lvl4pPr>
            <a:lvl5pPr marL="2057400" indent="-228600" algn="l" rtl="0" eaLnBrk="1" fontAlgn="base" hangingPunct="1">
              <a:lnSpc>
                <a:spcPct val="85000"/>
              </a:lnSpc>
              <a:spcBef>
                <a:spcPct val="20000"/>
              </a:spcBef>
              <a:spcAft>
                <a:spcPct val="0"/>
              </a:spcAft>
              <a:buClr>
                <a:schemeClr val="accent2"/>
              </a:buClr>
              <a:buChar char="•"/>
              <a:defRPr sz="2000">
                <a:solidFill>
                  <a:schemeClr val="tx1"/>
                </a:solidFill>
                <a:latin typeface="+mn-lt"/>
                <a:ea typeface="ＭＳ Ｐゴシック" charset="0"/>
              </a:defRPr>
            </a:lvl5pPr>
            <a:lvl6pPr marL="2514600" indent="-228600" algn="l" rtl="0" eaLnBrk="1" fontAlgn="base" hangingPunct="1">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1" fontAlgn="base" hangingPunct="1">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1" fontAlgn="base" hangingPunct="1">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1" fontAlgn="base" hangingPunct="1">
              <a:lnSpc>
                <a:spcPct val="85000"/>
              </a:lnSpc>
              <a:spcBef>
                <a:spcPct val="20000"/>
              </a:spcBef>
              <a:spcAft>
                <a:spcPct val="0"/>
              </a:spcAft>
              <a:buClr>
                <a:srgbClr val="FF6600"/>
              </a:buClr>
              <a:buChar char="•"/>
              <a:defRPr sz="2000">
                <a:solidFill>
                  <a:schemeClr val="tx1"/>
                </a:solidFill>
                <a:latin typeface="+mn-lt"/>
              </a:defRPr>
            </a:lvl9pPr>
          </a:lstStyle>
          <a:p>
            <a:r>
              <a:rPr lang="en-US" kern="0" dirty="0" smtClean="0"/>
              <a:t>Ross Hays</a:t>
            </a:r>
          </a:p>
          <a:p>
            <a:r>
              <a:rPr lang="en-US" kern="0" dirty="0" smtClean="0"/>
              <a:t>Idaho National Laboratory</a:t>
            </a:r>
          </a:p>
          <a:p>
            <a:endParaRPr lang="en-US" kern="0" dirty="0"/>
          </a:p>
        </p:txBody>
      </p:sp>
    </p:spTree>
    <p:extLst>
      <p:ext uri="{BB962C8B-B14F-4D97-AF65-F5344CB8AC3E}">
        <p14:creationId xmlns:p14="http://schemas.microsoft.com/office/powerpoint/2010/main" val="1170348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(More Transition)</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8969" y="2753920"/>
            <a:ext cx="5324475" cy="2213760"/>
          </a:xfrm>
        </p:spPr>
      </p:pic>
    </p:spTree>
    <p:extLst>
      <p:ext uri="{BB962C8B-B14F-4D97-AF65-F5344CB8AC3E}">
        <p14:creationId xmlns:p14="http://schemas.microsoft.com/office/powerpoint/2010/main" val="315282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(Near Equilibrium)</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3731" y="2751138"/>
            <a:ext cx="5314950" cy="2219325"/>
          </a:xfrm>
        </p:spPr>
      </p:pic>
    </p:spTree>
    <p:extLst>
      <p:ext uri="{BB962C8B-B14F-4D97-AF65-F5344CB8AC3E}">
        <p14:creationId xmlns:p14="http://schemas.microsoft.com/office/powerpoint/2010/main" val="3152820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r>
              <a:rPr lang="en-US" dirty="0" smtClean="0"/>
              <a:t>Integers are easier to manage than floats</a:t>
            </a:r>
          </a:p>
          <a:p>
            <a:r>
              <a:rPr lang="en-US" dirty="0" smtClean="0"/>
              <a:t>Book-keeping is straight-forward, until upset conditions must be included.  What-if’s include:</a:t>
            </a:r>
          </a:p>
          <a:p>
            <a:pPr lvl="1"/>
            <a:r>
              <a:rPr lang="en-US" dirty="0" smtClean="0"/>
              <a:t>Fuel supply shortage</a:t>
            </a:r>
          </a:p>
          <a:p>
            <a:pPr lvl="1"/>
            <a:r>
              <a:rPr lang="en-US" dirty="0" smtClean="0"/>
              <a:t>Coincident shut-down or startup</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391203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What issues have you encountered in extending a model?</a:t>
            </a:r>
          </a:p>
          <a:p>
            <a:endParaRPr lang="en-US" dirty="0"/>
          </a:p>
          <a:p>
            <a:r>
              <a:rPr lang="en-US" dirty="0" smtClean="0"/>
              <a:t>What have you been surprised to find or learn?</a:t>
            </a:r>
          </a:p>
          <a:p>
            <a:endParaRPr lang="en-US" dirty="0"/>
          </a:p>
          <a:p>
            <a:r>
              <a:rPr lang="en-US" dirty="0" smtClean="0"/>
              <a:t>How would you change things if starting from scratch?</a:t>
            </a:r>
          </a:p>
          <a:p>
            <a:endParaRPr lang="en-US" dirty="0" smtClean="0"/>
          </a:p>
          <a:p>
            <a:r>
              <a:rPr lang="en-US" dirty="0" smtClean="0"/>
              <a:t>Which assumptions are the most limiting to the results?</a:t>
            </a:r>
          </a:p>
          <a:p>
            <a:r>
              <a:rPr lang="en-US" dirty="0" smtClean="0"/>
              <a:t>Which are the most easily generalized within a the model?</a:t>
            </a:r>
          </a:p>
          <a:p>
            <a:endParaRPr lang="en-US" dirty="0"/>
          </a:p>
          <a:p>
            <a:r>
              <a:rPr lang="en-US" dirty="0"/>
              <a:t>How should one handle the first core load, where batches are not fully </a:t>
            </a:r>
            <a:r>
              <a:rPr lang="en-US" dirty="0" smtClean="0"/>
              <a:t>irradiated at discharge, and do not require full equilibrium fissile loading?</a:t>
            </a:r>
          </a:p>
          <a:p>
            <a:endParaRPr lang="en-US" dirty="0"/>
          </a:p>
          <a:p>
            <a:endParaRPr lang="en-US" dirty="0"/>
          </a:p>
        </p:txBody>
      </p:sp>
    </p:spTree>
    <p:extLst>
      <p:ext uri="{BB962C8B-B14F-4D97-AF65-F5344CB8AC3E}">
        <p14:creationId xmlns:p14="http://schemas.microsoft.com/office/powerpoint/2010/main" val="3415621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04888"/>
            <a:ext cx="8231187" cy="366254"/>
          </a:xfrm>
        </p:spPr>
        <p:txBody>
          <a:bodyPr/>
          <a:lstStyle/>
          <a:p>
            <a:r>
              <a:rPr lang="en-US" dirty="0" smtClean="0"/>
              <a:t>Supplemental Material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75561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Fuel in Reactors</a:t>
            </a:r>
            <a:endParaRPr lang="en-US" dirty="0"/>
          </a:p>
        </p:txBody>
      </p:sp>
      <p:sp>
        <p:nvSpPr>
          <p:cNvPr id="3" name="Content Placeholder 2"/>
          <p:cNvSpPr>
            <a:spLocks noGrp="1"/>
          </p:cNvSpPr>
          <p:nvPr>
            <p:ph idx="1"/>
          </p:nvPr>
        </p:nvSpPr>
        <p:spPr/>
        <p:txBody>
          <a:bodyPr/>
          <a:lstStyle/>
          <a:p>
            <a:r>
              <a:rPr lang="en-US" dirty="0" smtClean="0"/>
              <a:t>Previous versions of VISION tracked total mass by</a:t>
            </a:r>
          </a:p>
          <a:p>
            <a:pPr lvl="1"/>
            <a:r>
              <a:rPr lang="en-US" dirty="0" smtClean="0"/>
              <a:t>Reactor type</a:t>
            </a:r>
          </a:p>
          <a:p>
            <a:pPr lvl="1"/>
            <a:r>
              <a:rPr lang="en-US" dirty="0" smtClean="0"/>
              <a:t>Recycling pass</a:t>
            </a:r>
          </a:p>
          <a:p>
            <a:pPr lvl="1"/>
            <a:r>
              <a:rPr lang="en-US" dirty="0" smtClean="0"/>
              <a:t>Irradiation timesteps</a:t>
            </a:r>
          </a:p>
          <a:p>
            <a:r>
              <a:rPr lang="en-US" dirty="0" smtClean="0"/>
              <a:t>There were several drawbacks</a:t>
            </a:r>
          </a:p>
          <a:p>
            <a:pPr lvl="1"/>
            <a:r>
              <a:rPr lang="en-US" dirty="0" smtClean="0"/>
              <a:t>Floating point underflow errors</a:t>
            </a:r>
          </a:p>
          <a:p>
            <a:pPr lvl="1"/>
            <a:r>
              <a:rPr lang="en-US" dirty="0" smtClean="0"/>
              <a:t>Poor handling of fuel supply shortfalls</a:t>
            </a:r>
          </a:p>
          <a:p>
            <a:pPr lvl="1"/>
            <a:r>
              <a:rPr lang="en-US" dirty="0" smtClean="0"/>
              <a:t>Irradiation time, batch sized fixed for each reactor</a:t>
            </a:r>
          </a:p>
          <a:p>
            <a:r>
              <a:rPr lang="en-US" dirty="0" smtClean="0"/>
              <a:t>An improved method was needed</a:t>
            </a:r>
          </a:p>
        </p:txBody>
      </p:sp>
    </p:spTree>
    <p:extLst>
      <p:ext uri="{BB962C8B-B14F-4D97-AF65-F5344CB8AC3E}">
        <p14:creationId xmlns:p14="http://schemas.microsoft.com/office/powerpoint/2010/main" val="2162832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Dilemma</a:t>
            </a:r>
            <a:endParaRPr lang="en-US" dirty="0"/>
          </a:p>
        </p:txBody>
      </p:sp>
      <p:sp>
        <p:nvSpPr>
          <p:cNvPr id="3" name="Content Placeholder 2"/>
          <p:cNvSpPr>
            <a:spLocks noGrp="1"/>
          </p:cNvSpPr>
          <p:nvPr>
            <p:ph idx="1"/>
          </p:nvPr>
        </p:nvSpPr>
        <p:spPr/>
        <p:txBody>
          <a:bodyPr/>
          <a:lstStyle/>
          <a:p>
            <a:r>
              <a:rPr lang="en-US" dirty="0" smtClean="0"/>
              <a:t>We need to model a two-stage recycling reactor scenario</a:t>
            </a:r>
          </a:p>
          <a:p>
            <a:pPr lvl="1"/>
            <a:r>
              <a:rPr lang="en-US" dirty="0" smtClean="0"/>
              <a:t>Stage 1</a:t>
            </a:r>
          </a:p>
          <a:p>
            <a:pPr lvl="2"/>
            <a:r>
              <a:rPr lang="en-US" dirty="0" smtClean="0"/>
              <a:t>High breeding ratio</a:t>
            </a:r>
          </a:p>
          <a:p>
            <a:pPr lvl="2"/>
            <a:r>
              <a:rPr lang="en-US" dirty="0" smtClean="0"/>
              <a:t>Long fuel residency time</a:t>
            </a:r>
          </a:p>
          <a:p>
            <a:pPr lvl="2"/>
            <a:r>
              <a:rPr lang="en-US" dirty="0" smtClean="0"/>
              <a:t>Lower burnup</a:t>
            </a:r>
          </a:p>
          <a:p>
            <a:pPr lvl="1"/>
            <a:r>
              <a:rPr lang="en-US" dirty="0" smtClean="0"/>
              <a:t>Stage 2</a:t>
            </a:r>
          </a:p>
          <a:p>
            <a:pPr lvl="2"/>
            <a:r>
              <a:rPr lang="en-US" dirty="0" smtClean="0"/>
              <a:t>Low breeding ratio</a:t>
            </a:r>
          </a:p>
          <a:p>
            <a:pPr lvl="2"/>
            <a:r>
              <a:rPr lang="en-US" dirty="0" smtClean="0"/>
              <a:t>Shorter fuel residency</a:t>
            </a:r>
          </a:p>
          <a:p>
            <a:pPr lvl="2"/>
            <a:r>
              <a:rPr lang="en-US" dirty="0" smtClean="0"/>
              <a:t>Higher burnup</a:t>
            </a:r>
          </a:p>
          <a:p>
            <a:r>
              <a:rPr lang="en-US" dirty="0" smtClean="0"/>
              <a:t>The reactor transitions between cores gradually, without shutting down</a:t>
            </a:r>
          </a:p>
          <a:p>
            <a:r>
              <a:rPr lang="en-US" dirty="0" smtClean="0"/>
              <a:t>Previous versions of VISION could not do this.</a:t>
            </a:r>
          </a:p>
        </p:txBody>
      </p:sp>
    </p:spTree>
    <p:extLst>
      <p:ext uri="{BB962C8B-B14F-4D97-AF65-F5344CB8AC3E}">
        <p14:creationId xmlns:p14="http://schemas.microsoft.com/office/powerpoint/2010/main" val="944616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VISION tracks fuel mass through various fuel cycle stages</a:t>
            </a:r>
          </a:p>
          <a:p>
            <a:r>
              <a:rPr lang="en-US" dirty="0" smtClean="0"/>
              <a:t>Isotopics can be calculated</a:t>
            </a:r>
          </a:p>
          <a:p>
            <a:pPr lvl="1"/>
            <a:r>
              <a:rPr lang="en-US" dirty="0" smtClean="0"/>
              <a:t>Implicitly (total mass at fixed composition)</a:t>
            </a:r>
          </a:p>
          <a:p>
            <a:pPr lvl="1"/>
            <a:r>
              <a:rPr lang="en-US" dirty="0" smtClean="0"/>
              <a:t>Explicitly (individually tracked/decayed)</a:t>
            </a:r>
          </a:p>
          <a:p>
            <a:r>
              <a:rPr lang="en-US" dirty="0" smtClean="0"/>
              <a:t>Buffers for different stages</a:t>
            </a:r>
          </a:p>
          <a:p>
            <a:pPr lvl="1"/>
            <a:r>
              <a:rPr lang="en-US" dirty="0" smtClean="0"/>
              <a:t>Mining, Conversion, Enrichment</a:t>
            </a:r>
          </a:p>
          <a:p>
            <a:pPr lvl="1"/>
            <a:r>
              <a:rPr lang="en-US" dirty="0" smtClean="0"/>
              <a:t>Reactor</a:t>
            </a:r>
          </a:p>
          <a:p>
            <a:pPr lvl="1"/>
            <a:r>
              <a:rPr lang="en-US" dirty="0" smtClean="0"/>
              <a:t>Storage</a:t>
            </a:r>
          </a:p>
          <a:p>
            <a:pPr lvl="1"/>
            <a:r>
              <a:rPr lang="en-US" dirty="0" smtClean="0"/>
              <a:t>Reprocessing, Fabrication</a:t>
            </a:r>
          </a:p>
          <a:p>
            <a:pPr lvl="1"/>
            <a:r>
              <a:rPr lang="en-US" dirty="0" smtClean="0"/>
              <a:t>Disposal</a:t>
            </a:r>
          </a:p>
          <a:p>
            <a:pPr lvl="1"/>
            <a:r>
              <a:rPr lang="en-US" dirty="0" smtClean="0"/>
              <a:t>Etc.</a:t>
            </a:r>
          </a:p>
          <a:p>
            <a:r>
              <a:rPr lang="en-US" dirty="0" smtClean="0"/>
              <a:t>Flows move material from buffer to buffer</a:t>
            </a:r>
          </a:p>
        </p:txBody>
      </p:sp>
    </p:spTree>
    <p:extLst>
      <p:ext uri="{BB962C8B-B14F-4D97-AF65-F5344CB8AC3E}">
        <p14:creationId xmlns:p14="http://schemas.microsoft.com/office/powerpoint/2010/main" val="3132855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Fuel in Reactors</a:t>
            </a:r>
            <a:endParaRPr lang="en-US" dirty="0"/>
          </a:p>
        </p:txBody>
      </p:sp>
      <p:sp>
        <p:nvSpPr>
          <p:cNvPr id="3" name="Content Placeholder 2"/>
          <p:cNvSpPr>
            <a:spLocks noGrp="1"/>
          </p:cNvSpPr>
          <p:nvPr>
            <p:ph idx="1"/>
          </p:nvPr>
        </p:nvSpPr>
        <p:spPr/>
        <p:txBody>
          <a:bodyPr/>
          <a:lstStyle/>
          <a:p>
            <a:r>
              <a:rPr lang="en-US" dirty="0" smtClean="0"/>
              <a:t>Within the reactor module, VISION now:</a:t>
            </a:r>
          </a:p>
          <a:p>
            <a:pPr lvl="1"/>
            <a:r>
              <a:rPr lang="en-US" dirty="0" smtClean="0"/>
              <a:t>Uses recipe-based isotopics</a:t>
            </a:r>
          </a:p>
          <a:p>
            <a:pPr lvl="1"/>
            <a:r>
              <a:rPr lang="en-US" dirty="0" smtClean="0"/>
              <a:t>Tracks fuel in integer bits per timestep (one per reactor)</a:t>
            </a:r>
          </a:p>
          <a:p>
            <a:pPr lvl="1"/>
            <a:r>
              <a:rPr lang="en-US" dirty="0" smtClean="0"/>
              <a:t>Has an index for </a:t>
            </a:r>
            <a:r>
              <a:rPr lang="en-US" i="1" dirty="0" smtClean="0"/>
              <a:t>Fuel Vintage</a:t>
            </a:r>
            <a:r>
              <a:rPr lang="en-US" dirty="0" smtClean="0"/>
              <a:t> </a:t>
            </a:r>
          </a:p>
          <a:p>
            <a:pPr lvl="2"/>
            <a:r>
              <a:rPr lang="en-US" dirty="0"/>
              <a:t>Two values: </a:t>
            </a:r>
            <a:r>
              <a:rPr lang="en-US" i="1" dirty="0"/>
              <a:t>New, Previous</a:t>
            </a:r>
            <a:endParaRPr lang="en-US" dirty="0"/>
          </a:p>
          <a:p>
            <a:pPr lvl="2"/>
            <a:r>
              <a:rPr lang="en-US" dirty="0" smtClean="0"/>
              <a:t>Can change fuel recipe w/o reactor restart</a:t>
            </a:r>
          </a:p>
          <a:p>
            <a:pPr lvl="1"/>
            <a:r>
              <a:rPr lang="en-US" dirty="0" smtClean="0"/>
              <a:t>Irradiation advancement only for fully fueled reactors</a:t>
            </a:r>
          </a:p>
          <a:p>
            <a:pPr lvl="1"/>
            <a:r>
              <a:rPr lang="en-US" dirty="0" smtClean="0"/>
              <a:t>Improved discharge/advance prioritization</a:t>
            </a:r>
          </a:p>
          <a:p>
            <a:pPr lvl="2"/>
            <a:r>
              <a:rPr lang="en-US" dirty="0" smtClean="0"/>
              <a:t>Previous recipe</a:t>
            </a:r>
          </a:p>
          <a:p>
            <a:pPr lvl="2"/>
            <a:r>
              <a:rPr lang="en-US" dirty="0" smtClean="0"/>
              <a:t>Earliest pass</a:t>
            </a:r>
          </a:p>
          <a:p>
            <a:pPr lvl="1"/>
            <a:r>
              <a:rPr lang="en-US" dirty="0" smtClean="0"/>
              <a:t>Improved discharge calculations</a:t>
            </a:r>
          </a:p>
          <a:p>
            <a:pPr lvl="2"/>
            <a:r>
              <a:rPr lang="en-US" dirty="0" smtClean="0"/>
              <a:t>Surplus fuel (due to shortened irradiation time)</a:t>
            </a:r>
          </a:p>
          <a:p>
            <a:pPr lvl="2"/>
            <a:r>
              <a:rPr lang="en-US" dirty="0" smtClean="0"/>
              <a:t>Shutdown discharge (can be made burnup dependent)</a:t>
            </a:r>
          </a:p>
          <a:p>
            <a:pPr lvl="2"/>
            <a:r>
              <a:rPr lang="en-US" dirty="0" smtClean="0"/>
              <a:t>Refueling discharge</a:t>
            </a:r>
          </a:p>
          <a:p>
            <a:pPr lvl="2"/>
            <a:endParaRPr lang="en-US" dirty="0" smtClean="0"/>
          </a:p>
          <a:p>
            <a:pPr lvl="2"/>
            <a:endParaRPr lang="en-US" dirty="0" smtClean="0"/>
          </a:p>
        </p:txBody>
      </p:sp>
    </p:spTree>
    <p:extLst>
      <p:ext uri="{BB962C8B-B14F-4D97-AF65-F5344CB8AC3E}">
        <p14:creationId xmlns:p14="http://schemas.microsoft.com/office/powerpoint/2010/main" val="176214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489" y="1649705"/>
            <a:ext cx="5361712" cy="364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Modeling Fuel in Reactors</a:t>
            </a:r>
            <a:endParaRPr lang="en-US" dirty="0"/>
          </a:p>
        </p:txBody>
      </p:sp>
      <p:sp>
        <p:nvSpPr>
          <p:cNvPr id="6" name="TextBox 5"/>
          <p:cNvSpPr txBox="1"/>
          <p:nvPr/>
        </p:nvSpPr>
        <p:spPr>
          <a:xfrm>
            <a:off x="3231573" y="5611091"/>
            <a:ext cx="2826415" cy="369332"/>
          </a:xfrm>
          <a:prstGeom prst="rect">
            <a:avLst/>
          </a:prstGeom>
          <a:noFill/>
        </p:spPr>
        <p:txBody>
          <a:bodyPr wrap="none" rtlCol="0">
            <a:spAutoFit/>
          </a:bodyPr>
          <a:lstStyle/>
          <a:p>
            <a:r>
              <a:rPr lang="en-US" dirty="0" smtClean="0"/>
              <a:t>Flow Diagram (Simplified)</a:t>
            </a:r>
            <a:endParaRPr lang="en-US" dirty="0"/>
          </a:p>
        </p:txBody>
      </p:sp>
      <p:sp>
        <p:nvSpPr>
          <p:cNvPr id="3" name="Right Arrow 2"/>
          <p:cNvSpPr/>
          <p:nvPr/>
        </p:nvSpPr>
        <p:spPr bwMode="auto">
          <a:xfrm>
            <a:off x="2493862" y="5980423"/>
            <a:ext cx="4301836" cy="773668"/>
          </a:xfrm>
          <a:prstGeom prst="rightArrow">
            <a:avLst/>
          </a:prstGeom>
          <a:solidFill>
            <a:schemeClr val="accent4">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Time in Reactor </a:t>
            </a:r>
          </a:p>
        </p:txBody>
      </p:sp>
      <p:sp>
        <p:nvSpPr>
          <p:cNvPr id="12" name="Rectangular Callout 11"/>
          <p:cNvSpPr/>
          <p:nvPr/>
        </p:nvSpPr>
        <p:spPr bwMode="auto">
          <a:xfrm>
            <a:off x="878032" y="5411294"/>
            <a:ext cx="1501486" cy="384463"/>
          </a:xfrm>
          <a:prstGeom prst="wedgeRectCallout">
            <a:avLst>
              <a:gd name="adj1" fmla="val 128597"/>
              <a:gd name="adj2" fmla="val -383915"/>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New Recipe</a:t>
            </a:r>
          </a:p>
        </p:txBody>
      </p:sp>
      <p:sp>
        <p:nvSpPr>
          <p:cNvPr id="15" name="Rectangular Callout 14"/>
          <p:cNvSpPr/>
          <p:nvPr/>
        </p:nvSpPr>
        <p:spPr bwMode="auto">
          <a:xfrm>
            <a:off x="6475268" y="5371462"/>
            <a:ext cx="1858241" cy="384463"/>
          </a:xfrm>
          <a:prstGeom prst="wedgeRectCallout">
            <a:avLst>
              <a:gd name="adj1" fmla="val -106691"/>
              <a:gd name="adj2" fmla="val -386618"/>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rPr>
              <a:t>Previous </a:t>
            </a:r>
            <a:r>
              <a:rPr kumimoji="0" lang="en-US" sz="2000" b="0" i="0" u="none" strike="noStrike" cap="none" normalizeH="0" baseline="0" dirty="0" smtClean="0">
                <a:ln>
                  <a:noFill/>
                </a:ln>
                <a:solidFill>
                  <a:schemeClr val="tx1"/>
                </a:solidFill>
                <a:effectLst/>
                <a:latin typeface="Times New Roman" pitchFamily="18" charset="0"/>
              </a:rPr>
              <a:t>Recipe</a:t>
            </a:r>
          </a:p>
        </p:txBody>
      </p:sp>
    </p:spTree>
    <p:extLst>
      <p:ext uri="{BB962C8B-B14F-4D97-AF65-F5344CB8AC3E}">
        <p14:creationId xmlns:p14="http://schemas.microsoft.com/office/powerpoint/2010/main" val="421118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smtClean="0"/>
              <a:t>Transition through six sequential fuel recipes</a:t>
            </a:r>
          </a:p>
          <a:p>
            <a:pPr lvl="1"/>
            <a:r>
              <a:rPr lang="en-US" dirty="0" smtClean="0"/>
              <a:t>Pass 0 is externally derived</a:t>
            </a:r>
          </a:p>
          <a:p>
            <a:pPr lvl="1"/>
            <a:r>
              <a:rPr lang="en-US" dirty="0" smtClean="0"/>
              <a:t>Pass 1, 2 are recycled transition stage recipes</a:t>
            </a:r>
          </a:p>
          <a:p>
            <a:pPr lvl="2"/>
            <a:r>
              <a:rPr lang="en-US" dirty="0" smtClean="0"/>
              <a:t>High breeding</a:t>
            </a:r>
          </a:p>
          <a:p>
            <a:pPr lvl="2"/>
            <a:r>
              <a:rPr lang="en-US" dirty="0" smtClean="0"/>
              <a:t>5.5 year irradiation time</a:t>
            </a:r>
          </a:p>
          <a:p>
            <a:pPr lvl="1"/>
            <a:r>
              <a:rPr lang="en-US" dirty="0" smtClean="0"/>
              <a:t>Pass 3, 4, 5 are recycled equilibrium stage recipes</a:t>
            </a:r>
          </a:p>
          <a:p>
            <a:pPr lvl="2"/>
            <a:r>
              <a:rPr lang="en-US" dirty="0" smtClean="0"/>
              <a:t>Low breeding</a:t>
            </a:r>
          </a:p>
          <a:p>
            <a:pPr lvl="2"/>
            <a:r>
              <a:rPr lang="en-US" dirty="0" smtClean="0"/>
              <a:t>4.5 year irradiation time</a:t>
            </a:r>
          </a:p>
          <a:p>
            <a:r>
              <a:rPr lang="en-US" dirty="0" smtClean="0"/>
              <a:t>Lower pass material utilized preferentially when available</a:t>
            </a:r>
          </a:p>
          <a:p>
            <a:pPr lvl="1"/>
            <a:r>
              <a:rPr lang="en-US" dirty="0"/>
              <a:t>Prevents accumulation of low-pass material</a:t>
            </a:r>
          </a:p>
          <a:p>
            <a:pPr lvl="1"/>
            <a:r>
              <a:rPr lang="en-US" dirty="0"/>
              <a:t>Prolongs evolution to equilibrium in some systems</a:t>
            </a:r>
          </a:p>
          <a:p>
            <a:r>
              <a:rPr lang="en-US" dirty="0" smtClean="0"/>
              <a:t>Pass 0 can be used anytime as a backstop supply</a:t>
            </a:r>
            <a:endParaRPr lang="en-US" dirty="0"/>
          </a:p>
        </p:txBody>
      </p:sp>
    </p:spTree>
    <p:extLst>
      <p:ext uri="{BB962C8B-B14F-4D97-AF65-F5344CB8AC3E}">
        <p14:creationId xmlns:p14="http://schemas.microsoft.com/office/powerpoint/2010/main" val="59319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(Startup)</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8969" y="2751138"/>
            <a:ext cx="5324475" cy="2219325"/>
          </a:xfrm>
        </p:spPr>
      </p:pic>
      <p:sp>
        <p:nvSpPr>
          <p:cNvPr id="3" name="Rectangular Callout 2"/>
          <p:cNvSpPr/>
          <p:nvPr/>
        </p:nvSpPr>
        <p:spPr bwMode="auto">
          <a:xfrm>
            <a:off x="1901536" y="5548745"/>
            <a:ext cx="862446" cy="384464"/>
          </a:xfrm>
          <a:prstGeom prst="wedgeRectCallout">
            <a:avLst>
              <a:gd name="adj1" fmla="val 41783"/>
              <a:gd name="adj2" fmla="val -321911"/>
            </a:avLst>
          </a:prstGeom>
          <a:solidFill>
            <a:schemeClr val="accent4"/>
          </a:solidFill>
          <a:ln w="9525"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smtClean="0">
                <a:latin typeface="Times New Roman" pitchFamily="18" charset="0"/>
              </a:rPr>
              <a:t>Feed</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6" name="Rectangular Callout 5"/>
          <p:cNvSpPr/>
          <p:nvPr/>
        </p:nvSpPr>
        <p:spPr bwMode="auto">
          <a:xfrm>
            <a:off x="4007427" y="5576454"/>
            <a:ext cx="1579418" cy="384464"/>
          </a:xfrm>
          <a:prstGeom prst="wedgeRectCallout">
            <a:avLst>
              <a:gd name="adj1" fmla="val -32559"/>
              <a:gd name="adj2" fmla="val -340830"/>
            </a:avLst>
          </a:prstGeom>
          <a:solidFill>
            <a:schemeClr val="accent4"/>
          </a:solidFill>
          <a:ln w="9525"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smtClean="0">
                <a:latin typeface="Times New Roman" pitchFamily="18" charset="0"/>
              </a:rPr>
              <a:t>Discharge</a:t>
            </a: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69932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(Midway)</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36348" y="2751138"/>
            <a:ext cx="5269716" cy="2219325"/>
          </a:xfrm>
        </p:spPr>
      </p:pic>
    </p:spTree>
    <p:extLst>
      <p:ext uri="{BB962C8B-B14F-4D97-AF65-F5344CB8AC3E}">
        <p14:creationId xmlns:p14="http://schemas.microsoft.com/office/powerpoint/2010/main" val="315282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(Transition to Equilibrium)</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8969" y="2755901"/>
            <a:ext cx="5324475" cy="2209799"/>
          </a:xfrm>
        </p:spPr>
      </p:pic>
      <p:sp>
        <p:nvSpPr>
          <p:cNvPr id="4" name="Rectangular Callout 3"/>
          <p:cNvSpPr/>
          <p:nvPr/>
        </p:nvSpPr>
        <p:spPr bwMode="auto">
          <a:xfrm>
            <a:off x="1122218" y="1610591"/>
            <a:ext cx="2618509" cy="841664"/>
          </a:xfrm>
          <a:prstGeom prst="wedgeRectCallout">
            <a:avLst>
              <a:gd name="adj1" fmla="val 57583"/>
              <a:gd name="adj2" fmla="val 145356"/>
            </a:avLst>
          </a:prstGeom>
          <a:solidFill>
            <a:schemeClr val="accent4"/>
          </a:solidFill>
          <a:ln w="9525"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smtClean="0">
                <a:latin typeface="Times New Roman" pitchFamily="18" charset="0"/>
              </a:rPr>
              <a:t>Pass 3+  discharged at 4.5yr </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6" name="Rectangular Callout 5"/>
          <p:cNvSpPr/>
          <p:nvPr/>
        </p:nvSpPr>
        <p:spPr bwMode="auto">
          <a:xfrm>
            <a:off x="3976255" y="1610591"/>
            <a:ext cx="2618509" cy="841664"/>
          </a:xfrm>
          <a:prstGeom prst="wedgeRectCallout">
            <a:avLst>
              <a:gd name="adj1" fmla="val -37258"/>
              <a:gd name="adj2" fmla="val 158936"/>
            </a:avLst>
          </a:prstGeom>
          <a:solidFill>
            <a:schemeClr val="accent4"/>
          </a:solidFill>
          <a:ln w="9525"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smtClean="0">
                <a:latin typeface="Times New Roman" pitchFamily="18" charset="0"/>
              </a:rPr>
              <a:t>Pass 2-  discharged at 5.5yr </a:t>
            </a: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52820353"/>
      </p:ext>
    </p:extLst>
  </p:cSld>
  <p:clrMapOvr>
    <a:masterClrMapping/>
  </p:clrMapOvr>
</p:sld>
</file>

<file path=ppt/theme/theme1.xml><?xml version="1.0" encoding="utf-8"?>
<a:theme xmlns:a="http://schemas.openxmlformats.org/drawingml/2006/main" name="Standard_Presentation-2016">
  <a:themeElements>
    <a:clrScheme name="INL 2016">
      <a:dk1>
        <a:srgbClr val="000000"/>
      </a:dk1>
      <a:lt1>
        <a:srgbClr val="FFFFFF"/>
      </a:lt1>
      <a:dk2>
        <a:srgbClr val="005875"/>
      </a:dk2>
      <a:lt2>
        <a:srgbClr val="808080"/>
      </a:lt2>
      <a:accent1>
        <a:srgbClr val="7895A4"/>
      </a:accent1>
      <a:accent2>
        <a:srgbClr val="8B9E6C"/>
      </a:accent2>
      <a:accent3>
        <a:srgbClr val="BFB896"/>
      </a:accent3>
      <a:accent4>
        <a:srgbClr val="ECE09C"/>
      </a:accent4>
      <a:accent5>
        <a:srgbClr val="DDDDDD"/>
      </a:accent5>
      <a:accent6>
        <a:srgbClr val="FFFFFF"/>
      </a:accent6>
      <a:hlink>
        <a:srgbClr val="7895A4"/>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Standard_Presentation-2016" id="{AA70F70C-FE74-4105-B56D-A478567CF02D}" vid="{32DB2BA5-14E2-4538-A7F0-90025315B3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C255676BE044408856C5C66FC5842F" ma:contentTypeVersion="0" ma:contentTypeDescription="Create a new document." ma:contentTypeScope="" ma:versionID="6e87924a3c1adc4a425af901172f9f59">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0BEE9E-377C-4E91-A7FC-4AE45A2ED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FF6FEB2-2A2B-42C0-A0BE-DB6FCB8EBCAE}">
  <ds:schemaRefs>
    <ds:schemaRef ds:uri="http://purl.org/dc/elements/1.1/"/>
    <ds:schemaRef ds:uri="http://purl.org/dc/terms/"/>
    <ds:schemaRef ds:uri="http://purl.org/dc/dcmitype/"/>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A4C2D5B-5EF2-4373-B421-BF98377A13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Standard_Presentation-2016</Template>
  <TotalTime>3357</TotalTime>
  <Words>665</Words>
  <Application>Microsoft Office PowerPoint</Application>
  <PresentationFormat>On-screen Show (4:3)</PresentationFormat>
  <Paragraphs>116</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Standard_Presentation-2016</vt:lpstr>
      <vt:lpstr>Fuel Composition Transition Modeling</vt:lpstr>
      <vt:lpstr>The Dilemma</vt:lpstr>
      <vt:lpstr>Background</vt:lpstr>
      <vt:lpstr>Modeling Fuel in Reactors</vt:lpstr>
      <vt:lpstr>Modeling Fuel in Reactors</vt:lpstr>
      <vt:lpstr>Example </vt:lpstr>
      <vt:lpstr>Example (Startup)</vt:lpstr>
      <vt:lpstr>Example (Midway)</vt:lpstr>
      <vt:lpstr>Example (Transition to Equilibrium)</vt:lpstr>
      <vt:lpstr>Example (More Transition)</vt:lpstr>
      <vt:lpstr>Example (Near Equilibrium)</vt:lpstr>
      <vt:lpstr>Observations</vt:lpstr>
      <vt:lpstr>Discussion</vt:lpstr>
      <vt:lpstr>Supplemental Material</vt:lpstr>
      <vt:lpstr>Modeling Fuel in Reactors</vt:lpstr>
    </vt:vector>
  </TitlesOfParts>
  <Company>INL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L. Combs</dc:creator>
  <cp:lastModifiedBy>INL</cp:lastModifiedBy>
  <cp:revision>29</cp:revision>
  <dcterms:created xsi:type="dcterms:W3CDTF">2016-09-09T18:28:57Z</dcterms:created>
  <dcterms:modified xsi:type="dcterms:W3CDTF">2017-07-17T22:06:16Z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0x01010086C255676BE044408856C5C66FC5842F</vt:lpwstr>
  </property>
</Properties>
</file>