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27" r:id="rId2"/>
    <p:sldMasterId id="2147483692" r:id="rId3"/>
    <p:sldMasterId id="2147483670" r:id="rId4"/>
    <p:sldMasterId id="2147483743" r:id="rId5"/>
    <p:sldMasterId id="2147483747" r:id="rId6"/>
  </p:sldMasterIdLst>
  <p:notesMasterIdLst>
    <p:notesMasterId r:id="rId20"/>
  </p:notesMasterIdLst>
  <p:handoutMasterIdLst>
    <p:handoutMasterId r:id="rId21"/>
  </p:handoutMasterIdLst>
  <p:sldIdLst>
    <p:sldId id="256" r:id="rId7"/>
    <p:sldId id="257" r:id="rId8"/>
    <p:sldId id="258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6" r:id="rId18"/>
    <p:sldId id="268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3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mley, Blair" initials="BB" lastIdx="2" clrIdx="0">
    <p:extLst>
      <p:ext uri="{19B8F6BF-5375-455C-9EA6-DF929625EA0E}">
        <p15:presenceInfo xmlns:p15="http://schemas.microsoft.com/office/powerpoint/2012/main" userId="S-1-5-21-2572657960-2601402727-822755415-6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9C"/>
    <a:srgbClr val="022467"/>
    <a:srgbClr val="40B79C"/>
    <a:srgbClr val="333333"/>
    <a:srgbClr val="64E066"/>
    <a:srgbClr val="4EB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61" autoAdjust="0"/>
  </p:normalViewPr>
  <p:slideViewPr>
    <p:cSldViewPr snapToGrid="0" snapToObjects="1">
      <p:cViewPr varScale="1">
        <p:scale>
          <a:sx n="74" d="100"/>
          <a:sy n="74" d="100"/>
        </p:scale>
        <p:origin x="1248" y="72"/>
      </p:cViewPr>
      <p:guideLst>
        <p:guide orient="horz" pos="3493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219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rs03\homes1$\wojtaszd\fuel_cycle\thorium_HWR\fuel_cycles\scenario_group_1-once_through\UNF_management_OTT_with_final_core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rs03\homes1$\wojtaszd\fuel_cycle\thorium_HWR\fuel_cycles\scenario_group_1-once_through\UNF_management_OTT_with_final_cores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rs03\homes1$\wojtaszd\fuel_cycle\thorium_HWR\fuel_cycles\scenario_group_1-once_through\UNF_management_OTT_with_final_cores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Low-NU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'LC-01'!$H$2:$H$68</c:f>
              <c:numCache>
                <c:formatCode>General</c:formatCode>
                <c:ptCount val="67"/>
                <c:pt idx="0">
                  <c:v>1788175.971341396</c:v>
                </c:pt>
                <c:pt idx="1">
                  <c:v>3576351.942682792</c:v>
                </c:pt>
                <c:pt idx="2">
                  <c:v>5364527.9140241882</c:v>
                </c:pt>
                <c:pt idx="3">
                  <c:v>7152703.8853655839</c:v>
                </c:pt>
                <c:pt idx="4">
                  <c:v>8940879.8567069806</c:v>
                </c:pt>
                <c:pt idx="5">
                  <c:v>8940879.8567069806</c:v>
                </c:pt>
                <c:pt idx="6">
                  <c:v>8940879.8567069806</c:v>
                </c:pt>
                <c:pt idx="7">
                  <c:v>8940879.8567069806</c:v>
                </c:pt>
                <c:pt idx="8">
                  <c:v>8940879.8567069806</c:v>
                </c:pt>
                <c:pt idx="9">
                  <c:v>8940879.8567069806</c:v>
                </c:pt>
                <c:pt idx="10">
                  <c:v>8940879.8567069806</c:v>
                </c:pt>
                <c:pt idx="11">
                  <c:v>8940879.8567069806</c:v>
                </c:pt>
                <c:pt idx="12">
                  <c:v>8940879.8567069806</c:v>
                </c:pt>
                <c:pt idx="13">
                  <c:v>8940879.8567069806</c:v>
                </c:pt>
                <c:pt idx="14">
                  <c:v>8940879.8567069806</c:v>
                </c:pt>
                <c:pt idx="15">
                  <c:v>8940879.8567069806</c:v>
                </c:pt>
                <c:pt idx="16">
                  <c:v>8940879.8567069806</c:v>
                </c:pt>
                <c:pt idx="17">
                  <c:v>8940879.8567069806</c:v>
                </c:pt>
                <c:pt idx="18">
                  <c:v>8940879.8567069806</c:v>
                </c:pt>
                <c:pt idx="19">
                  <c:v>8940879.8567069806</c:v>
                </c:pt>
                <c:pt idx="20">
                  <c:v>8940879.8567069806</c:v>
                </c:pt>
                <c:pt idx="21">
                  <c:v>8940879.8567069806</c:v>
                </c:pt>
                <c:pt idx="22">
                  <c:v>8940879.8567069806</c:v>
                </c:pt>
                <c:pt idx="23">
                  <c:v>8940879.8567069806</c:v>
                </c:pt>
                <c:pt idx="24">
                  <c:v>8940879.8567069806</c:v>
                </c:pt>
                <c:pt idx="25">
                  <c:v>8940879.8567069806</c:v>
                </c:pt>
                <c:pt idx="26">
                  <c:v>8940879.8567069806</c:v>
                </c:pt>
                <c:pt idx="27">
                  <c:v>8940879.8567069806</c:v>
                </c:pt>
                <c:pt idx="28">
                  <c:v>8940879.8567069806</c:v>
                </c:pt>
                <c:pt idx="29">
                  <c:v>10743441.336204831</c:v>
                </c:pt>
                <c:pt idx="30">
                  <c:v>10743441.336204829</c:v>
                </c:pt>
                <c:pt idx="31">
                  <c:v>10743441.336204829</c:v>
                </c:pt>
                <c:pt idx="32">
                  <c:v>10743441.336204829</c:v>
                </c:pt>
                <c:pt idx="33">
                  <c:v>10743441.336204829</c:v>
                </c:pt>
                <c:pt idx="34">
                  <c:v>8940879.8567069806</c:v>
                </c:pt>
                <c:pt idx="35">
                  <c:v>8940879.8567069806</c:v>
                </c:pt>
                <c:pt idx="36">
                  <c:v>8940879.8567069806</c:v>
                </c:pt>
                <c:pt idx="37">
                  <c:v>8940879.8567069806</c:v>
                </c:pt>
                <c:pt idx="38">
                  <c:v>8940879.8567069806</c:v>
                </c:pt>
                <c:pt idx="39">
                  <c:v>8940879.8567069806</c:v>
                </c:pt>
                <c:pt idx="40">
                  <c:v>8940879.8567069806</c:v>
                </c:pt>
                <c:pt idx="41">
                  <c:v>8940879.8567069806</c:v>
                </c:pt>
                <c:pt idx="42">
                  <c:v>8940879.8567069806</c:v>
                </c:pt>
                <c:pt idx="43">
                  <c:v>8940879.8567069806</c:v>
                </c:pt>
                <c:pt idx="44">
                  <c:v>8940879.8567069806</c:v>
                </c:pt>
                <c:pt idx="45">
                  <c:v>8940879.8567069806</c:v>
                </c:pt>
                <c:pt idx="46">
                  <c:v>8940879.8567069806</c:v>
                </c:pt>
                <c:pt idx="47">
                  <c:v>8940879.8567069806</c:v>
                </c:pt>
                <c:pt idx="48">
                  <c:v>8940879.8567069806</c:v>
                </c:pt>
                <c:pt idx="49">
                  <c:v>8940879.8567069806</c:v>
                </c:pt>
                <c:pt idx="50">
                  <c:v>8940879.8567069806</c:v>
                </c:pt>
                <c:pt idx="51">
                  <c:v>8940879.8567069806</c:v>
                </c:pt>
                <c:pt idx="52">
                  <c:v>8940879.8567069806</c:v>
                </c:pt>
                <c:pt idx="53">
                  <c:v>8940879.8567069806</c:v>
                </c:pt>
                <c:pt idx="54">
                  <c:v>8940879.8567069806</c:v>
                </c:pt>
                <c:pt idx="55">
                  <c:v>8940879.8567069806</c:v>
                </c:pt>
                <c:pt idx="56">
                  <c:v>8940879.8567069806</c:v>
                </c:pt>
                <c:pt idx="57">
                  <c:v>8940879.8567069806</c:v>
                </c:pt>
                <c:pt idx="58">
                  <c:v>8940879.8567069806</c:v>
                </c:pt>
                <c:pt idx="59">
                  <c:v>10743441.336204831</c:v>
                </c:pt>
                <c:pt idx="60">
                  <c:v>8955265.3648634329</c:v>
                </c:pt>
                <c:pt idx="61">
                  <c:v>7167089.3935220372</c:v>
                </c:pt>
                <c:pt idx="62">
                  <c:v>5378913.4221806414</c:v>
                </c:pt>
                <c:pt idx="63">
                  <c:v>3590737.4508392457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smooth val="0"/>
        </c:ser>
        <c:ser>
          <c:idx val="2"/>
          <c:order val="1"/>
          <c:tx>
            <c:v>Med-SEU+Th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'LC-05'!$H$2:$H$68</c:f>
              <c:numCache>
                <c:formatCode>General</c:formatCode>
                <c:ptCount val="67"/>
                <c:pt idx="0">
                  <c:v>666619.47009379941</c:v>
                </c:pt>
                <c:pt idx="1">
                  <c:v>1333238.9401875988</c:v>
                </c:pt>
                <c:pt idx="2">
                  <c:v>1999858.4102813983</c:v>
                </c:pt>
                <c:pt idx="3">
                  <c:v>2666477.8803751976</c:v>
                </c:pt>
                <c:pt idx="4">
                  <c:v>3333097.3504689969</c:v>
                </c:pt>
                <c:pt idx="5">
                  <c:v>3333097.3504689969</c:v>
                </c:pt>
                <c:pt idx="6">
                  <c:v>3333097.3504689969</c:v>
                </c:pt>
                <c:pt idx="7">
                  <c:v>3333097.3504689969</c:v>
                </c:pt>
                <c:pt idx="8">
                  <c:v>3333097.3504689969</c:v>
                </c:pt>
                <c:pt idx="9">
                  <c:v>3333097.3504689969</c:v>
                </c:pt>
                <c:pt idx="10">
                  <c:v>3333097.3504689969</c:v>
                </c:pt>
                <c:pt idx="11">
                  <c:v>3333097.3504689969</c:v>
                </c:pt>
                <c:pt idx="12">
                  <c:v>3333097.3504689969</c:v>
                </c:pt>
                <c:pt idx="13">
                  <c:v>3333097.3504689969</c:v>
                </c:pt>
                <c:pt idx="14">
                  <c:v>3333097.3504689969</c:v>
                </c:pt>
                <c:pt idx="15">
                  <c:v>3333097.3504689969</c:v>
                </c:pt>
                <c:pt idx="16">
                  <c:v>3333097.3504689969</c:v>
                </c:pt>
                <c:pt idx="17">
                  <c:v>3333097.3504689969</c:v>
                </c:pt>
                <c:pt idx="18">
                  <c:v>3333097.3504689969</c:v>
                </c:pt>
                <c:pt idx="19">
                  <c:v>3333097.3504689969</c:v>
                </c:pt>
                <c:pt idx="20">
                  <c:v>3333097.3504689969</c:v>
                </c:pt>
                <c:pt idx="21">
                  <c:v>3333097.3504689969</c:v>
                </c:pt>
                <c:pt idx="22">
                  <c:v>3333097.3504689969</c:v>
                </c:pt>
                <c:pt idx="23">
                  <c:v>3333097.3504689969</c:v>
                </c:pt>
                <c:pt idx="24">
                  <c:v>3333097.3504689969</c:v>
                </c:pt>
                <c:pt idx="25">
                  <c:v>3333097.3504689969</c:v>
                </c:pt>
                <c:pt idx="26">
                  <c:v>3333097.3504689969</c:v>
                </c:pt>
                <c:pt idx="27">
                  <c:v>3333097.3504689969</c:v>
                </c:pt>
                <c:pt idx="28">
                  <c:v>3333097.3504689969</c:v>
                </c:pt>
                <c:pt idx="29">
                  <c:v>5041384.7902766168</c:v>
                </c:pt>
                <c:pt idx="30">
                  <c:v>5041384.7902766177</c:v>
                </c:pt>
                <c:pt idx="31">
                  <c:v>5041384.7902766177</c:v>
                </c:pt>
                <c:pt idx="32">
                  <c:v>5041384.7902766177</c:v>
                </c:pt>
                <c:pt idx="33">
                  <c:v>5041384.7902766177</c:v>
                </c:pt>
                <c:pt idx="34">
                  <c:v>3333097.3504689969</c:v>
                </c:pt>
                <c:pt idx="35">
                  <c:v>3333097.3504689969</c:v>
                </c:pt>
                <c:pt idx="36">
                  <c:v>3333097.3504689969</c:v>
                </c:pt>
                <c:pt idx="37">
                  <c:v>3333097.3504689969</c:v>
                </c:pt>
                <c:pt idx="38">
                  <c:v>3333097.3504689969</c:v>
                </c:pt>
                <c:pt idx="39">
                  <c:v>3333097.3504689969</c:v>
                </c:pt>
                <c:pt idx="40">
                  <c:v>3333097.3504689969</c:v>
                </c:pt>
                <c:pt idx="41">
                  <c:v>3333097.3504689969</c:v>
                </c:pt>
                <c:pt idx="42">
                  <c:v>3333097.3504689969</c:v>
                </c:pt>
                <c:pt idx="43">
                  <c:v>3333097.3504689969</c:v>
                </c:pt>
                <c:pt idx="44">
                  <c:v>3333097.3504689969</c:v>
                </c:pt>
                <c:pt idx="45">
                  <c:v>3333097.3504689969</c:v>
                </c:pt>
                <c:pt idx="46">
                  <c:v>3333097.3504689969</c:v>
                </c:pt>
                <c:pt idx="47">
                  <c:v>3333097.3504689969</c:v>
                </c:pt>
                <c:pt idx="48">
                  <c:v>3333097.3504689969</c:v>
                </c:pt>
                <c:pt idx="49">
                  <c:v>3333097.3504689969</c:v>
                </c:pt>
                <c:pt idx="50">
                  <c:v>3333097.3504689969</c:v>
                </c:pt>
                <c:pt idx="51">
                  <c:v>3333097.3504689969</c:v>
                </c:pt>
                <c:pt idx="52">
                  <c:v>3333097.3504689969</c:v>
                </c:pt>
                <c:pt idx="53">
                  <c:v>3333097.3504689969</c:v>
                </c:pt>
                <c:pt idx="54">
                  <c:v>3333097.3504689969</c:v>
                </c:pt>
                <c:pt idx="55">
                  <c:v>3333097.3504689969</c:v>
                </c:pt>
                <c:pt idx="56">
                  <c:v>3333097.3504689969</c:v>
                </c:pt>
                <c:pt idx="57">
                  <c:v>3333097.3504689969</c:v>
                </c:pt>
                <c:pt idx="58">
                  <c:v>3333097.3504689969</c:v>
                </c:pt>
                <c:pt idx="59">
                  <c:v>5041384.7902766168</c:v>
                </c:pt>
                <c:pt idx="60">
                  <c:v>4374765.320182818</c:v>
                </c:pt>
                <c:pt idx="61">
                  <c:v>3708145.8500890182</c:v>
                </c:pt>
                <c:pt idx="62">
                  <c:v>3041526.3799952189</c:v>
                </c:pt>
                <c:pt idx="63">
                  <c:v>2374906.9099014197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smooth val="0"/>
        </c:ser>
        <c:ser>
          <c:idx val="6"/>
          <c:order val="2"/>
          <c:tx>
            <c:v>Hi-LEU/Th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ot"/>
            <c:size val="4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'LC-12b'!$H$2:$H$68</c:f>
              <c:numCache>
                <c:formatCode>General</c:formatCode>
                <c:ptCount val="67"/>
                <c:pt idx="0">
                  <c:v>312559.91422667698</c:v>
                </c:pt>
                <c:pt idx="1">
                  <c:v>625119.82845335396</c:v>
                </c:pt>
                <c:pt idx="2">
                  <c:v>937679.74268003087</c:v>
                </c:pt>
                <c:pt idx="3">
                  <c:v>1250239.6569067079</c:v>
                </c:pt>
                <c:pt idx="4">
                  <c:v>1562799.5711333849</c:v>
                </c:pt>
                <c:pt idx="5">
                  <c:v>1562799.5711333849</c:v>
                </c:pt>
                <c:pt idx="6">
                  <c:v>1562799.5711333849</c:v>
                </c:pt>
                <c:pt idx="7">
                  <c:v>1562799.5711333849</c:v>
                </c:pt>
                <c:pt idx="8">
                  <c:v>1562799.5711333849</c:v>
                </c:pt>
                <c:pt idx="9">
                  <c:v>1562799.5711333849</c:v>
                </c:pt>
                <c:pt idx="10">
                  <c:v>1562799.5711333849</c:v>
                </c:pt>
                <c:pt idx="11">
                  <c:v>1562799.5711333849</c:v>
                </c:pt>
                <c:pt idx="12">
                  <c:v>1562799.5711333849</c:v>
                </c:pt>
                <c:pt idx="13">
                  <c:v>1562799.5711333849</c:v>
                </c:pt>
                <c:pt idx="14">
                  <c:v>1562799.5711333849</c:v>
                </c:pt>
                <c:pt idx="15">
                  <c:v>1562799.5711333849</c:v>
                </c:pt>
                <c:pt idx="16">
                  <c:v>1562799.5711333849</c:v>
                </c:pt>
                <c:pt idx="17">
                  <c:v>1562799.5711333849</c:v>
                </c:pt>
                <c:pt idx="18">
                  <c:v>1562799.5711333849</c:v>
                </c:pt>
                <c:pt idx="19">
                  <c:v>1562799.5711333849</c:v>
                </c:pt>
                <c:pt idx="20">
                  <c:v>1562799.5711333849</c:v>
                </c:pt>
                <c:pt idx="21">
                  <c:v>1562799.5711333849</c:v>
                </c:pt>
                <c:pt idx="22">
                  <c:v>1562799.5711333849</c:v>
                </c:pt>
                <c:pt idx="23">
                  <c:v>1562799.5711333849</c:v>
                </c:pt>
                <c:pt idx="24">
                  <c:v>1562799.5711333849</c:v>
                </c:pt>
                <c:pt idx="25">
                  <c:v>1562799.5711333849</c:v>
                </c:pt>
                <c:pt idx="26">
                  <c:v>1562799.5711333849</c:v>
                </c:pt>
                <c:pt idx="27">
                  <c:v>1562799.5711333849</c:v>
                </c:pt>
                <c:pt idx="28">
                  <c:v>1562799.5711333849</c:v>
                </c:pt>
                <c:pt idx="29">
                  <c:v>2764077.2319661807</c:v>
                </c:pt>
                <c:pt idx="30">
                  <c:v>2764077.2319661803</c:v>
                </c:pt>
                <c:pt idx="31">
                  <c:v>2764077.2319661803</c:v>
                </c:pt>
                <c:pt idx="32">
                  <c:v>2764077.2319661803</c:v>
                </c:pt>
                <c:pt idx="33">
                  <c:v>2764077.2319661803</c:v>
                </c:pt>
                <c:pt idx="34">
                  <c:v>1562799.5711333849</c:v>
                </c:pt>
                <c:pt idx="35">
                  <c:v>1562799.5711333849</c:v>
                </c:pt>
                <c:pt idx="36">
                  <c:v>1562799.5711333849</c:v>
                </c:pt>
                <c:pt idx="37">
                  <c:v>1562799.5711333849</c:v>
                </c:pt>
                <c:pt idx="38">
                  <c:v>1562799.5711333849</c:v>
                </c:pt>
                <c:pt idx="39">
                  <c:v>1562799.5711333849</c:v>
                </c:pt>
                <c:pt idx="40">
                  <c:v>1562799.5711333849</c:v>
                </c:pt>
                <c:pt idx="41">
                  <c:v>1562799.5711333849</c:v>
                </c:pt>
                <c:pt idx="42">
                  <c:v>1562799.5711333849</c:v>
                </c:pt>
                <c:pt idx="43">
                  <c:v>1562799.5711333849</c:v>
                </c:pt>
                <c:pt idx="44">
                  <c:v>1562799.5711333849</c:v>
                </c:pt>
                <c:pt idx="45">
                  <c:v>1562799.5711333849</c:v>
                </c:pt>
                <c:pt idx="46">
                  <c:v>1562799.5711333849</c:v>
                </c:pt>
                <c:pt idx="47">
                  <c:v>1562799.5711333849</c:v>
                </c:pt>
                <c:pt idx="48">
                  <c:v>1562799.5711333849</c:v>
                </c:pt>
                <c:pt idx="49">
                  <c:v>1562799.5711333849</c:v>
                </c:pt>
                <c:pt idx="50">
                  <c:v>1562799.5711333849</c:v>
                </c:pt>
                <c:pt idx="51">
                  <c:v>1562799.5711333849</c:v>
                </c:pt>
                <c:pt idx="52">
                  <c:v>1562799.5711333849</c:v>
                </c:pt>
                <c:pt idx="53">
                  <c:v>1562799.5711333849</c:v>
                </c:pt>
                <c:pt idx="54">
                  <c:v>1562799.5711333849</c:v>
                </c:pt>
                <c:pt idx="55">
                  <c:v>1562799.5711333849</c:v>
                </c:pt>
                <c:pt idx="56">
                  <c:v>1562799.5711333849</c:v>
                </c:pt>
                <c:pt idx="57">
                  <c:v>1562799.5711333849</c:v>
                </c:pt>
                <c:pt idx="58">
                  <c:v>1562799.5711333849</c:v>
                </c:pt>
                <c:pt idx="59">
                  <c:v>2764077.2319661807</c:v>
                </c:pt>
                <c:pt idx="60">
                  <c:v>2451517.3177395035</c:v>
                </c:pt>
                <c:pt idx="61">
                  <c:v>2138957.4035128267</c:v>
                </c:pt>
                <c:pt idx="62">
                  <c:v>1826397.4892861499</c:v>
                </c:pt>
                <c:pt idx="63">
                  <c:v>1513837.5750594728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662896"/>
        <c:axId val="390129912"/>
        <c:extLst/>
      </c:lineChart>
      <c:catAx>
        <c:axId val="23166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2991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39012991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Mass of UNF in Wet Storage (kgHE)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66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'LC-01'!$N$2:$N$94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1819.2225637567169</c:v>
                </c:pt>
                <c:pt idx="6">
                  <c:v>3638.4451275134338</c:v>
                </c:pt>
                <c:pt idx="7">
                  <c:v>5457.6676912701505</c:v>
                </c:pt>
                <c:pt idx="8">
                  <c:v>7276.8902550268676</c:v>
                </c:pt>
                <c:pt idx="9">
                  <c:v>9096.1128187835857</c:v>
                </c:pt>
                <c:pt idx="10">
                  <c:v>10915.335382540301</c:v>
                </c:pt>
                <c:pt idx="11">
                  <c:v>12734.557946297018</c:v>
                </c:pt>
                <c:pt idx="12">
                  <c:v>14553.780510053735</c:v>
                </c:pt>
                <c:pt idx="13">
                  <c:v>16373.003073810451</c:v>
                </c:pt>
                <c:pt idx="14">
                  <c:v>18192.225637567171</c:v>
                </c:pt>
                <c:pt idx="15">
                  <c:v>20011.448201323888</c:v>
                </c:pt>
                <c:pt idx="16">
                  <c:v>21830.670765080606</c:v>
                </c:pt>
                <c:pt idx="17">
                  <c:v>23649.893328837326</c:v>
                </c:pt>
                <c:pt idx="18">
                  <c:v>25469.115892594044</c:v>
                </c:pt>
                <c:pt idx="19">
                  <c:v>27288.338456350761</c:v>
                </c:pt>
                <c:pt idx="20">
                  <c:v>29107.561020107481</c:v>
                </c:pt>
                <c:pt idx="21">
                  <c:v>30926.783583864199</c:v>
                </c:pt>
                <c:pt idx="22">
                  <c:v>32746.006147620919</c:v>
                </c:pt>
                <c:pt idx="23">
                  <c:v>34565.228711377633</c:v>
                </c:pt>
                <c:pt idx="24">
                  <c:v>36384.45127513435</c:v>
                </c:pt>
                <c:pt idx="25">
                  <c:v>38203.67383889106</c:v>
                </c:pt>
                <c:pt idx="26">
                  <c:v>40022.896402647777</c:v>
                </c:pt>
                <c:pt idx="27">
                  <c:v>41842.118966404494</c:v>
                </c:pt>
                <c:pt idx="28">
                  <c:v>43661.341530161204</c:v>
                </c:pt>
                <c:pt idx="29">
                  <c:v>45480.564093917921</c:v>
                </c:pt>
                <c:pt idx="30">
                  <c:v>47299.786657674638</c:v>
                </c:pt>
                <c:pt idx="31">
                  <c:v>49119.009221431348</c:v>
                </c:pt>
                <c:pt idx="32">
                  <c:v>50938.231785188065</c:v>
                </c:pt>
                <c:pt idx="33">
                  <c:v>52757.454348944782</c:v>
                </c:pt>
                <c:pt idx="34">
                  <c:v>56410.534748069484</c:v>
                </c:pt>
                <c:pt idx="35">
                  <c:v>55668.218850287732</c:v>
                </c:pt>
                <c:pt idx="36">
                  <c:v>54925.902952505989</c:v>
                </c:pt>
                <c:pt idx="37">
                  <c:v>54183.587054724245</c:v>
                </c:pt>
                <c:pt idx="38">
                  <c:v>53441.271156942501</c:v>
                </c:pt>
                <c:pt idx="39">
                  <c:v>52698.95525916075</c:v>
                </c:pt>
                <c:pt idx="40">
                  <c:v>51956.639361379006</c:v>
                </c:pt>
                <c:pt idx="41">
                  <c:v>51214.323463597262</c:v>
                </c:pt>
                <c:pt idx="42">
                  <c:v>50472.007565815518</c:v>
                </c:pt>
                <c:pt idx="43">
                  <c:v>49729.691668033767</c:v>
                </c:pt>
                <c:pt idx="44">
                  <c:v>48987.375770252023</c:v>
                </c:pt>
                <c:pt idx="45">
                  <c:v>48245.05987247028</c:v>
                </c:pt>
                <c:pt idx="46">
                  <c:v>47502.743974688536</c:v>
                </c:pt>
                <c:pt idx="47">
                  <c:v>47314.421929285883</c:v>
                </c:pt>
                <c:pt idx="48">
                  <c:v>47314.421929285883</c:v>
                </c:pt>
                <c:pt idx="49">
                  <c:v>47314.421929285883</c:v>
                </c:pt>
                <c:pt idx="50">
                  <c:v>47314.421929285883</c:v>
                </c:pt>
                <c:pt idx="51">
                  <c:v>47314.421929285883</c:v>
                </c:pt>
                <c:pt idx="52">
                  <c:v>47314.421929285883</c:v>
                </c:pt>
                <c:pt idx="53">
                  <c:v>47314.421929285883</c:v>
                </c:pt>
                <c:pt idx="54">
                  <c:v>47314.421929285883</c:v>
                </c:pt>
                <c:pt idx="55">
                  <c:v>47314.421929285883</c:v>
                </c:pt>
                <c:pt idx="56">
                  <c:v>47314.421929285883</c:v>
                </c:pt>
                <c:pt idx="57">
                  <c:v>47314.421929285883</c:v>
                </c:pt>
                <c:pt idx="58">
                  <c:v>47314.421929285883</c:v>
                </c:pt>
                <c:pt idx="59">
                  <c:v>46572.10603150414</c:v>
                </c:pt>
                <c:pt idx="60">
                  <c:v>45829.790133722396</c:v>
                </c:pt>
                <c:pt idx="61">
                  <c:v>45480.564093917899</c:v>
                </c:pt>
                <c:pt idx="62">
                  <c:v>45480.564093917899</c:v>
                </c:pt>
                <c:pt idx="63">
                  <c:v>45480.564093917899</c:v>
                </c:pt>
                <c:pt idx="64">
                  <c:v>47314.421929285883</c:v>
                </c:pt>
                <c:pt idx="65">
                  <c:v>45495.199365529174</c:v>
                </c:pt>
                <c:pt idx="66">
                  <c:v>43675.976801772456</c:v>
                </c:pt>
                <c:pt idx="67">
                  <c:v>41856.754238015739</c:v>
                </c:pt>
                <c:pt idx="68">
                  <c:v>40037.531674259029</c:v>
                </c:pt>
                <c:pt idx="69">
                  <c:v>38218.309110502312</c:v>
                </c:pt>
                <c:pt idx="70">
                  <c:v>36399.086546745595</c:v>
                </c:pt>
                <c:pt idx="71">
                  <c:v>34579.863982988885</c:v>
                </c:pt>
                <c:pt idx="72">
                  <c:v>32760.641419232164</c:v>
                </c:pt>
                <c:pt idx="73">
                  <c:v>30941.418855475444</c:v>
                </c:pt>
                <c:pt idx="74">
                  <c:v>29122.196291718727</c:v>
                </c:pt>
                <c:pt idx="75">
                  <c:v>27302.973727962009</c:v>
                </c:pt>
                <c:pt idx="76">
                  <c:v>25483.751164205289</c:v>
                </c:pt>
                <c:pt idx="77">
                  <c:v>23664.528600448572</c:v>
                </c:pt>
                <c:pt idx="78">
                  <c:v>21845.306036691851</c:v>
                </c:pt>
                <c:pt idx="79">
                  <c:v>20026.083472935134</c:v>
                </c:pt>
                <c:pt idx="80">
                  <c:v>18206.860909178416</c:v>
                </c:pt>
                <c:pt idx="81">
                  <c:v>16387.638345421699</c:v>
                </c:pt>
                <c:pt idx="82">
                  <c:v>14568.415781664982</c:v>
                </c:pt>
                <c:pt idx="83">
                  <c:v>12749.193217908265</c:v>
                </c:pt>
                <c:pt idx="84">
                  <c:v>10929.970654151548</c:v>
                </c:pt>
                <c:pt idx="85">
                  <c:v>9110.7480903948326</c:v>
                </c:pt>
                <c:pt idx="86">
                  <c:v>7291.5255266381155</c:v>
                </c:pt>
                <c:pt idx="87">
                  <c:v>5472.3029628813993</c:v>
                </c:pt>
                <c:pt idx="88">
                  <c:v>3653.0803991246821</c:v>
                </c:pt>
                <c:pt idx="89">
                  <c:v>1091.5419375862207</c:v>
                </c:pt>
                <c:pt idx="90">
                  <c:v>-2.0844831559458502E-11</c:v>
                </c:pt>
                <c:pt idx="91">
                  <c:v>-2.0844831559458502E-11</c:v>
                </c:pt>
                <c:pt idx="92">
                  <c:v>-2.0844831559458502E-11</c:v>
                </c:pt>
              </c:numCache>
            </c:numRef>
          </c:val>
          <c:smooth val="0"/>
        </c:ser>
        <c:ser>
          <c:idx val="2"/>
          <c:order val="1"/>
          <c:tx>
            <c:v>Med-SEU+Th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'LC-05'!$N$2:$N$94</c:f>
              <c:numCache>
                <c:formatCode>General</c:formatCode>
                <c:ptCount val="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1860.2515318859053</c:v>
                </c:pt>
                <c:pt idx="6">
                  <c:v>3720.5030637718105</c:v>
                </c:pt>
                <c:pt idx="7">
                  <c:v>5580.754595657716</c:v>
                </c:pt>
                <c:pt idx="8">
                  <c:v>7441.006127543621</c:v>
                </c:pt>
                <c:pt idx="9">
                  <c:v>9301.257659429526</c:v>
                </c:pt>
                <c:pt idx="10">
                  <c:v>11161.509191315432</c:v>
                </c:pt>
                <c:pt idx="11">
                  <c:v>13021.760723201336</c:v>
                </c:pt>
                <c:pt idx="12">
                  <c:v>14882.012255087242</c:v>
                </c:pt>
                <c:pt idx="13">
                  <c:v>16742.263786973148</c:v>
                </c:pt>
                <c:pt idx="14">
                  <c:v>18602.515318859056</c:v>
                </c:pt>
                <c:pt idx="15">
                  <c:v>20462.76685074496</c:v>
                </c:pt>
                <c:pt idx="16">
                  <c:v>22323.018382630868</c:v>
                </c:pt>
                <c:pt idx="17">
                  <c:v>24183.269914516772</c:v>
                </c:pt>
                <c:pt idx="18">
                  <c:v>26043.521446402676</c:v>
                </c:pt>
                <c:pt idx="19">
                  <c:v>27903.772978288584</c:v>
                </c:pt>
                <c:pt idx="20">
                  <c:v>29764.024510174491</c:v>
                </c:pt>
                <c:pt idx="21">
                  <c:v>31624.276042060395</c:v>
                </c:pt>
                <c:pt idx="22">
                  <c:v>33484.527573946303</c:v>
                </c:pt>
                <c:pt idx="23">
                  <c:v>35344.779105832211</c:v>
                </c:pt>
                <c:pt idx="24">
                  <c:v>37205.030637718111</c:v>
                </c:pt>
                <c:pt idx="25">
                  <c:v>39065.282169604019</c:v>
                </c:pt>
                <c:pt idx="26">
                  <c:v>40925.533701489927</c:v>
                </c:pt>
                <c:pt idx="27">
                  <c:v>42785.785233375835</c:v>
                </c:pt>
                <c:pt idx="28">
                  <c:v>44646.036765261742</c:v>
                </c:pt>
                <c:pt idx="29">
                  <c:v>46506.288297147643</c:v>
                </c:pt>
                <c:pt idx="30">
                  <c:v>48366.539829033551</c:v>
                </c:pt>
                <c:pt idx="31">
                  <c:v>50226.791360919451</c:v>
                </c:pt>
                <c:pt idx="32">
                  <c:v>52087.042892805352</c:v>
                </c:pt>
                <c:pt idx="33">
                  <c:v>53947.294424691252</c:v>
                </c:pt>
                <c:pt idx="34">
                  <c:v>60574.64993323783</c:v>
                </c:pt>
                <c:pt idx="35">
                  <c:v>58429.619478877474</c:v>
                </c:pt>
                <c:pt idx="36">
                  <c:v>56471.416724088842</c:v>
                </c:pt>
                <c:pt idx="37">
                  <c:v>54650.434362957698</c:v>
                </c:pt>
                <c:pt idx="38">
                  <c:v>52829.452001826547</c:v>
                </c:pt>
                <c:pt idx="39">
                  <c:v>51273.392273808298</c:v>
                </c:pt>
                <c:pt idx="40">
                  <c:v>51273.392273808298</c:v>
                </c:pt>
                <c:pt idx="41">
                  <c:v>51273.392273808298</c:v>
                </c:pt>
                <c:pt idx="42">
                  <c:v>51273.392273808298</c:v>
                </c:pt>
                <c:pt idx="43">
                  <c:v>51273.392273808298</c:v>
                </c:pt>
                <c:pt idx="44">
                  <c:v>51273.392273808298</c:v>
                </c:pt>
                <c:pt idx="45">
                  <c:v>51273.392273808298</c:v>
                </c:pt>
                <c:pt idx="46">
                  <c:v>51273.392273808298</c:v>
                </c:pt>
                <c:pt idx="47">
                  <c:v>51273.392273808298</c:v>
                </c:pt>
                <c:pt idx="48">
                  <c:v>51273.392273808298</c:v>
                </c:pt>
                <c:pt idx="49">
                  <c:v>51273.392273808298</c:v>
                </c:pt>
                <c:pt idx="50">
                  <c:v>51273.392273808298</c:v>
                </c:pt>
                <c:pt idx="51">
                  <c:v>51273.392273808298</c:v>
                </c:pt>
                <c:pt idx="52">
                  <c:v>51273.392273808298</c:v>
                </c:pt>
                <c:pt idx="53">
                  <c:v>51273.392273808298</c:v>
                </c:pt>
                <c:pt idx="54">
                  <c:v>51273.392273808298</c:v>
                </c:pt>
                <c:pt idx="55">
                  <c:v>51273.392273808298</c:v>
                </c:pt>
                <c:pt idx="56">
                  <c:v>51273.392273808298</c:v>
                </c:pt>
                <c:pt idx="57">
                  <c:v>51273.392273808298</c:v>
                </c:pt>
                <c:pt idx="58">
                  <c:v>51273.392273808298</c:v>
                </c:pt>
                <c:pt idx="59">
                  <c:v>49452.409912677147</c:v>
                </c:pt>
                <c:pt idx="60">
                  <c:v>47631.427551545996</c:v>
                </c:pt>
                <c:pt idx="61">
                  <c:v>46506.288297147621</c:v>
                </c:pt>
                <c:pt idx="62">
                  <c:v>46506.288297147614</c:v>
                </c:pt>
                <c:pt idx="63">
                  <c:v>46506.288297147614</c:v>
                </c:pt>
                <c:pt idx="64">
                  <c:v>51273.392273808284</c:v>
                </c:pt>
                <c:pt idx="65">
                  <c:v>49413.140741922383</c:v>
                </c:pt>
                <c:pt idx="66">
                  <c:v>47552.889210036483</c:v>
                </c:pt>
                <c:pt idx="67">
                  <c:v>45692.637678150575</c:v>
                </c:pt>
                <c:pt idx="68">
                  <c:v>43832.386146264667</c:v>
                </c:pt>
                <c:pt idx="69">
                  <c:v>41972.134614378767</c:v>
                </c:pt>
                <c:pt idx="70">
                  <c:v>40111.883082492859</c:v>
                </c:pt>
                <c:pt idx="71">
                  <c:v>38251.631550606951</c:v>
                </c:pt>
                <c:pt idx="72">
                  <c:v>36391.380018721044</c:v>
                </c:pt>
                <c:pt idx="73">
                  <c:v>34531.128486835136</c:v>
                </c:pt>
                <c:pt idx="74">
                  <c:v>32670.876954949232</c:v>
                </c:pt>
                <c:pt idx="75">
                  <c:v>30810.625423063328</c:v>
                </c:pt>
                <c:pt idx="76">
                  <c:v>28950.37389117742</c:v>
                </c:pt>
                <c:pt idx="77">
                  <c:v>27090.122359291512</c:v>
                </c:pt>
                <c:pt idx="78">
                  <c:v>25229.870827405608</c:v>
                </c:pt>
                <c:pt idx="79">
                  <c:v>23369.6192955197</c:v>
                </c:pt>
                <c:pt idx="80">
                  <c:v>21509.367763633796</c:v>
                </c:pt>
                <c:pt idx="81">
                  <c:v>19649.116231747888</c:v>
                </c:pt>
                <c:pt idx="82">
                  <c:v>17788.864699861984</c:v>
                </c:pt>
                <c:pt idx="83">
                  <c:v>15928.613167976077</c:v>
                </c:pt>
                <c:pt idx="84">
                  <c:v>14068.361636090171</c:v>
                </c:pt>
                <c:pt idx="85">
                  <c:v>12208.110104204263</c:v>
                </c:pt>
                <c:pt idx="86">
                  <c:v>10347.858572318359</c:v>
                </c:pt>
                <c:pt idx="87">
                  <c:v>8487.6070404324546</c:v>
                </c:pt>
                <c:pt idx="88">
                  <c:v>6627.3555085465487</c:v>
                </c:pt>
                <c:pt idx="89">
                  <c:v>2946.1216155294965</c:v>
                </c:pt>
                <c:pt idx="90">
                  <c:v>-2.2090865557600693E-11</c:v>
                </c:pt>
                <c:pt idx="91">
                  <c:v>-2.2090865557600693E-11</c:v>
                </c:pt>
                <c:pt idx="92">
                  <c:v>-2.2090865557600693E-11</c:v>
                </c:pt>
              </c:numCache>
            </c:numRef>
          </c:val>
          <c:smooth val="0"/>
        </c:ser>
        <c:ser>
          <c:idx val="6"/>
          <c:order val="2"/>
          <c:tx>
            <c:v>Hi-LEU/Th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ot"/>
            <c:size val="4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'LC-12b'!$N$2:$N$95</c:f>
              <c:numCache>
                <c:formatCode>General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1963.8889238593724</c:v>
                </c:pt>
                <c:pt idx="6">
                  <c:v>3927.7778477187449</c:v>
                </c:pt>
                <c:pt idx="7">
                  <c:v>5891.6667715781168</c:v>
                </c:pt>
                <c:pt idx="8">
                  <c:v>7855.5556954374897</c:v>
                </c:pt>
                <c:pt idx="9">
                  <c:v>9819.4446192968626</c:v>
                </c:pt>
                <c:pt idx="10">
                  <c:v>11783.333543156235</c:v>
                </c:pt>
                <c:pt idx="11">
                  <c:v>13747.222467015608</c:v>
                </c:pt>
                <c:pt idx="12">
                  <c:v>15711.111390874979</c:v>
                </c:pt>
                <c:pt idx="13">
                  <c:v>17675.000314734352</c:v>
                </c:pt>
                <c:pt idx="14">
                  <c:v>19638.889238593722</c:v>
                </c:pt>
                <c:pt idx="15">
                  <c:v>21602.778162453094</c:v>
                </c:pt>
                <c:pt idx="16">
                  <c:v>23566.667086312467</c:v>
                </c:pt>
                <c:pt idx="17">
                  <c:v>25530.556010171837</c:v>
                </c:pt>
                <c:pt idx="18">
                  <c:v>27494.444934031213</c:v>
                </c:pt>
                <c:pt idx="19">
                  <c:v>29458.333857890586</c:v>
                </c:pt>
                <c:pt idx="20">
                  <c:v>31422.222781749959</c:v>
                </c:pt>
                <c:pt idx="21">
                  <c:v>33386.111705609335</c:v>
                </c:pt>
                <c:pt idx="22">
                  <c:v>35350.000629468712</c:v>
                </c:pt>
                <c:pt idx="23">
                  <c:v>37313.889553328081</c:v>
                </c:pt>
                <c:pt idx="24">
                  <c:v>39277.778477187458</c:v>
                </c:pt>
                <c:pt idx="25">
                  <c:v>41241.667401046834</c:v>
                </c:pt>
                <c:pt idx="26">
                  <c:v>43205.556324906203</c:v>
                </c:pt>
                <c:pt idx="27">
                  <c:v>45169.44524876558</c:v>
                </c:pt>
                <c:pt idx="28">
                  <c:v>47133.334172624956</c:v>
                </c:pt>
                <c:pt idx="29">
                  <c:v>49097.223096484326</c:v>
                </c:pt>
                <c:pt idx="30">
                  <c:v>51061.112020343702</c:v>
                </c:pt>
                <c:pt idx="31">
                  <c:v>53025.000944203071</c:v>
                </c:pt>
                <c:pt idx="32">
                  <c:v>54988.889868062448</c:v>
                </c:pt>
                <c:pt idx="33">
                  <c:v>56952.778791921817</c:v>
                </c:pt>
                <c:pt idx="34">
                  <c:v>66464.583443958312</c:v>
                </c:pt>
                <c:pt idx="35">
                  <c:v>64507.714260174856</c:v>
                </c:pt>
                <c:pt idx="36">
                  <c:v>62747.492607563079</c:v>
                </c:pt>
                <c:pt idx="37">
                  <c:v>61164.794016241016</c:v>
                </c:pt>
                <c:pt idx="38">
                  <c:v>59603.343773482688</c:v>
                </c:pt>
                <c:pt idx="39">
                  <c:v>58041.893530724352</c:v>
                </c:pt>
                <c:pt idx="40">
                  <c:v>56645.138824661444</c:v>
                </c:pt>
                <c:pt idx="41">
                  <c:v>56645.138824661444</c:v>
                </c:pt>
                <c:pt idx="42">
                  <c:v>56645.138824661444</c:v>
                </c:pt>
                <c:pt idx="43">
                  <c:v>56645.138824661444</c:v>
                </c:pt>
                <c:pt idx="44">
                  <c:v>56645.138824661444</c:v>
                </c:pt>
                <c:pt idx="45">
                  <c:v>56645.138824661444</c:v>
                </c:pt>
                <c:pt idx="46">
                  <c:v>56645.138824661444</c:v>
                </c:pt>
                <c:pt idx="47">
                  <c:v>56645.138824661444</c:v>
                </c:pt>
                <c:pt idx="48">
                  <c:v>56645.138824661444</c:v>
                </c:pt>
                <c:pt idx="49">
                  <c:v>56645.138824661444</c:v>
                </c:pt>
                <c:pt idx="50">
                  <c:v>56645.138824661444</c:v>
                </c:pt>
                <c:pt idx="51">
                  <c:v>56645.138824661444</c:v>
                </c:pt>
                <c:pt idx="52">
                  <c:v>56645.138824661444</c:v>
                </c:pt>
                <c:pt idx="53">
                  <c:v>56645.138824661444</c:v>
                </c:pt>
                <c:pt idx="54">
                  <c:v>56645.138824661444</c:v>
                </c:pt>
                <c:pt idx="55">
                  <c:v>56645.138824661444</c:v>
                </c:pt>
                <c:pt idx="56">
                  <c:v>56645.138824661444</c:v>
                </c:pt>
                <c:pt idx="57">
                  <c:v>56645.138824661444</c:v>
                </c:pt>
                <c:pt idx="58">
                  <c:v>56645.138824661444</c:v>
                </c:pt>
                <c:pt idx="59">
                  <c:v>55083.688581903116</c:v>
                </c:pt>
                <c:pt idx="60">
                  <c:v>53522.238339144787</c:v>
                </c:pt>
                <c:pt idx="61">
                  <c:v>51960.788096386459</c:v>
                </c:pt>
                <c:pt idx="62">
                  <c:v>50399.337853628131</c:v>
                </c:pt>
                <c:pt idx="63">
                  <c:v>49097.22309648434</c:v>
                </c:pt>
                <c:pt idx="64">
                  <c:v>56645.138824661444</c:v>
                </c:pt>
                <c:pt idx="65">
                  <c:v>54681.249900802075</c:v>
                </c:pt>
                <c:pt idx="66">
                  <c:v>52717.360976942698</c:v>
                </c:pt>
                <c:pt idx="67">
                  <c:v>50753.472053083322</c:v>
                </c:pt>
                <c:pt idx="68">
                  <c:v>48789.583129223953</c:v>
                </c:pt>
                <c:pt idx="69">
                  <c:v>46825.694205364576</c:v>
                </c:pt>
                <c:pt idx="70">
                  <c:v>44861.8052815052</c:v>
                </c:pt>
                <c:pt idx="71">
                  <c:v>42897.91635764583</c:v>
                </c:pt>
                <c:pt idx="72">
                  <c:v>40934.027433786454</c:v>
                </c:pt>
                <c:pt idx="73">
                  <c:v>38970.138509927077</c:v>
                </c:pt>
                <c:pt idx="74">
                  <c:v>37006.249586067701</c:v>
                </c:pt>
                <c:pt idx="75">
                  <c:v>35042.360662208332</c:v>
                </c:pt>
                <c:pt idx="76">
                  <c:v>33078.471738348955</c:v>
                </c:pt>
                <c:pt idx="77">
                  <c:v>31114.582814489582</c:v>
                </c:pt>
                <c:pt idx="78">
                  <c:v>29150.693890630206</c:v>
                </c:pt>
                <c:pt idx="79">
                  <c:v>27186.804966770833</c:v>
                </c:pt>
                <c:pt idx="80">
                  <c:v>25222.91604291146</c:v>
                </c:pt>
                <c:pt idx="81">
                  <c:v>23259.027119052091</c:v>
                </c:pt>
                <c:pt idx="82">
                  <c:v>21295.138195192718</c:v>
                </c:pt>
                <c:pt idx="83">
                  <c:v>19331.249271333349</c:v>
                </c:pt>
                <c:pt idx="84">
                  <c:v>17367.360347473976</c:v>
                </c:pt>
                <c:pt idx="85">
                  <c:v>15403.471423614605</c:v>
                </c:pt>
                <c:pt idx="86">
                  <c:v>13439.582499755234</c:v>
                </c:pt>
                <c:pt idx="87">
                  <c:v>11475.693575895861</c:v>
                </c:pt>
                <c:pt idx="88">
                  <c:v>9511.8046520364878</c:v>
                </c:pt>
                <c:pt idx="89">
                  <c:v>5986.4654854187847</c:v>
                </c:pt>
                <c:pt idx="90">
                  <c:v>2461.1263188010826</c:v>
                </c:pt>
                <c:pt idx="91">
                  <c:v>4.38879236966328E-12</c:v>
                </c:pt>
                <c:pt idx="92">
                  <c:v>4.38879236966328E-12</c:v>
                </c:pt>
                <c:pt idx="93">
                  <c:v>4.38879236966328E-12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63504"/>
        <c:axId val="110409696"/>
        <c:extLst/>
      </c:lineChart>
      <c:catAx>
        <c:axId val="14336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0969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1040969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Dry Storage Baskets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6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'LC-01'!$M$2:$M$95</c:f>
              <c:numCache>
                <c:formatCode>General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370</c:v>
                </c:pt>
                <c:pt idx="36">
                  <c:v>740</c:v>
                </c:pt>
                <c:pt idx="37">
                  <c:v>1110</c:v>
                </c:pt>
                <c:pt idx="38">
                  <c:v>1480</c:v>
                </c:pt>
                <c:pt idx="39">
                  <c:v>1850</c:v>
                </c:pt>
                <c:pt idx="40">
                  <c:v>2220</c:v>
                </c:pt>
                <c:pt idx="41">
                  <c:v>2590</c:v>
                </c:pt>
                <c:pt idx="42">
                  <c:v>2960</c:v>
                </c:pt>
                <c:pt idx="43">
                  <c:v>3330</c:v>
                </c:pt>
                <c:pt idx="44">
                  <c:v>3700</c:v>
                </c:pt>
                <c:pt idx="45">
                  <c:v>4070</c:v>
                </c:pt>
                <c:pt idx="46">
                  <c:v>4440</c:v>
                </c:pt>
                <c:pt idx="47">
                  <c:v>4729.9786657674631</c:v>
                </c:pt>
                <c:pt idx="48">
                  <c:v>4992.7552583100996</c:v>
                </c:pt>
                <c:pt idx="49">
                  <c:v>5255.5318508527362</c:v>
                </c:pt>
                <c:pt idx="50">
                  <c:v>5518.3084433953727</c:v>
                </c:pt>
                <c:pt idx="51">
                  <c:v>5781.0850359380092</c:v>
                </c:pt>
                <c:pt idx="52">
                  <c:v>6043.8616284806458</c:v>
                </c:pt>
                <c:pt idx="53">
                  <c:v>6306.6382210232823</c:v>
                </c:pt>
                <c:pt idx="54">
                  <c:v>6569.4148135659188</c:v>
                </c:pt>
                <c:pt idx="55">
                  <c:v>6832.1914061085554</c:v>
                </c:pt>
                <c:pt idx="56">
                  <c:v>7094.9679986511919</c:v>
                </c:pt>
                <c:pt idx="57">
                  <c:v>7357.7445911938285</c:v>
                </c:pt>
                <c:pt idx="58">
                  <c:v>7620.521183736465</c:v>
                </c:pt>
                <c:pt idx="59">
                  <c:v>7990.521183736465</c:v>
                </c:pt>
                <c:pt idx="60">
                  <c:v>8360.5211837364659</c:v>
                </c:pt>
                <c:pt idx="61">
                  <c:v>8673.7415375841974</c:v>
                </c:pt>
                <c:pt idx="62">
                  <c:v>8936.5181301268349</c:v>
                </c:pt>
                <c:pt idx="63">
                  <c:v>9199.2947226694723</c:v>
                </c:pt>
                <c:pt idx="64">
                  <c:v>9462.0713152121098</c:v>
                </c:pt>
                <c:pt idx="65">
                  <c:v>9724.8479077547472</c:v>
                </c:pt>
                <c:pt idx="66">
                  <c:v>9987.6245002973847</c:v>
                </c:pt>
                <c:pt idx="67">
                  <c:v>10250.401092840022</c:v>
                </c:pt>
                <c:pt idx="68">
                  <c:v>10513.17768538266</c:v>
                </c:pt>
                <c:pt idx="69">
                  <c:v>10775.954277925297</c:v>
                </c:pt>
                <c:pt idx="70">
                  <c:v>11038.730870467934</c:v>
                </c:pt>
                <c:pt idx="71">
                  <c:v>11301.507463010572</c:v>
                </c:pt>
                <c:pt idx="72">
                  <c:v>11564.284055553209</c:v>
                </c:pt>
                <c:pt idx="73">
                  <c:v>11827.060648095847</c:v>
                </c:pt>
                <c:pt idx="74">
                  <c:v>12089.837240638484</c:v>
                </c:pt>
                <c:pt idx="75">
                  <c:v>12352.613833181122</c:v>
                </c:pt>
                <c:pt idx="76">
                  <c:v>12615.390425723759</c:v>
                </c:pt>
                <c:pt idx="77">
                  <c:v>12878.167018266397</c:v>
                </c:pt>
                <c:pt idx="78">
                  <c:v>13140.943610809034</c:v>
                </c:pt>
                <c:pt idx="79">
                  <c:v>13403.720203351671</c:v>
                </c:pt>
                <c:pt idx="80">
                  <c:v>13666.496795894309</c:v>
                </c:pt>
                <c:pt idx="81">
                  <c:v>13929.273388436946</c:v>
                </c:pt>
                <c:pt idx="82">
                  <c:v>14192.049980979584</c:v>
                </c:pt>
                <c:pt idx="83">
                  <c:v>14454.826573522221</c:v>
                </c:pt>
                <c:pt idx="84">
                  <c:v>14717.603166064859</c:v>
                </c:pt>
                <c:pt idx="85">
                  <c:v>14980.379758607496</c:v>
                </c:pt>
                <c:pt idx="86">
                  <c:v>15243.156351150134</c:v>
                </c:pt>
                <c:pt idx="87">
                  <c:v>15505.932943692771</c:v>
                </c:pt>
                <c:pt idx="88">
                  <c:v>15768.709536235408</c:v>
                </c:pt>
                <c:pt idx="89">
                  <c:v>16138.709536235408</c:v>
                </c:pt>
                <c:pt idx="90">
                  <c:v>16296.376704997865</c:v>
                </c:pt>
                <c:pt idx="91">
                  <c:v>16296.376704997865</c:v>
                </c:pt>
                <c:pt idx="92">
                  <c:v>16296.376704997865</c:v>
                </c:pt>
                <c:pt idx="93">
                  <c:v>16296.376704997865</c:v>
                </c:pt>
              </c:numCache>
            </c:numRef>
          </c:val>
          <c:smooth val="0"/>
        </c:ser>
        <c:ser>
          <c:idx val="2"/>
          <c:order val="1"/>
          <c:tx>
            <c:v>Med-SEU+Th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4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'LC-05'!$M$2:$M$95</c:f>
              <c:numCache>
                <c:formatCode>General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370</c:v>
                </c:pt>
                <c:pt idx="36">
                  <c:v>740</c:v>
                </c:pt>
                <c:pt idx="37">
                  <c:v>1110</c:v>
                </c:pt>
                <c:pt idx="38">
                  <c:v>1480</c:v>
                </c:pt>
                <c:pt idx="39">
                  <c:v>1823.3726850560322</c:v>
                </c:pt>
                <c:pt idx="40">
                  <c:v>2010.3461528662169</c:v>
                </c:pt>
                <c:pt idx="41">
                  <c:v>2197.3196206764014</c:v>
                </c:pt>
                <c:pt idx="42">
                  <c:v>2384.2930884865864</c:v>
                </c:pt>
                <c:pt idx="43">
                  <c:v>2571.2665562967713</c:v>
                </c:pt>
                <c:pt idx="44">
                  <c:v>2758.2400241069563</c:v>
                </c:pt>
                <c:pt idx="45">
                  <c:v>2945.2134919171413</c:v>
                </c:pt>
                <c:pt idx="46">
                  <c:v>3132.1869597273262</c:v>
                </c:pt>
                <c:pt idx="47">
                  <c:v>3319.1604275375112</c:v>
                </c:pt>
                <c:pt idx="48">
                  <c:v>3506.1338953476961</c:v>
                </c:pt>
                <c:pt idx="49">
                  <c:v>3693.1073631578811</c:v>
                </c:pt>
                <c:pt idx="50">
                  <c:v>3880.080830968066</c:v>
                </c:pt>
                <c:pt idx="51">
                  <c:v>4067.054298778251</c:v>
                </c:pt>
                <c:pt idx="52">
                  <c:v>4254.027766588436</c:v>
                </c:pt>
                <c:pt idx="53">
                  <c:v>4441.0012343986209</c:v>
                </c:pt>
                <c:pt idx="54">
                  <c:v>4627.9747022088059</c:v>
                </c:pt>
                <c:pt idx="55">
                  <c:v>4814.9481700189908</c:v>
                </c:pt>
                <c:pt idx="56">
                  <c:v>5001.9216378291758</c:v>
                </c:pt>
                <c:pt idx="57">
                  <c:v>5188.8951056393607</c:v>
                </c:pt>
                <c:pt idx="58">
                  <c:v>5375.8685734495457</c:v>
                </c:pt>
                <c:pt idx="59">
                  <c:v>5745.8685734495457</c:v>
                </c:pt>
                <c:pt idx="60">
                  <c:v>6115.8685734495457</c:v>
                </c:pt>
                <c:pt idx="61">
                  <c:v>6415.9295375247957</c:v>
                </c:pt>
                <c:pt idx="62">
                  <c:v>6602.9030053349807</c:v>
                </c:pt>
                <c:pt idx="63">
                  <c:v>6789.8764731451656</c:v>
                </c:pt>
                <c:pt idx="64">
                  <c:v>6976.8499409553506</c:v>
                </c:pt>
                <c:pt idx="65">
                  <c:v>7163.8234087655355</c:v>
                </c:pt>
                <c:pt idx="66">
                  <c:v>7350.7968765757205</c:v>
                </c:pt>
                <c:pt idx="67">
                  <c:v>7537.7703443859054</c:v>
                </c:pt>
                <c:pt idx="68">
                  <c:v>7724.7438121960904</c:v>
                </c:pt>
                <c:pt idx="69">
                  <c:v>7911.7172800062754</c:v>
                </c:pt>
                <c:pt idx="70">
                  <c:v>8098.6907478164603</c:v>
                </c:pt>
                <c:pt idx="71">
                  <c:v>8285.6642156266444</c:v>
                </c:pt>
                <c:pt idx="72">
                  <c:v>8472.6376834368293</c:v>
                </c:pt>
                <c:pt idx="73">
                  <c:v>8659.6111512470143</c:v>
                </c:pt>
                <c:pt idx="74">
                  <c:v>8846.5846190571992</c:v>
                </c:pt>
                <c:pt idx="75">
                  <c:v>9033.5580868673842</c:v>
                </c:pt>
                <c:pt idx="76">
                  <c:v>9220.5315546775691</c:v>
                </c:pt>
                <c:pt idx="77">
                  <c:v>9407.5050224877541</c:v>
                </c:pt>
                <c:pt idx="78">
                  <c:v>9594.4784902979391</c:v>
                </c:pt>
                <c:pt idx="79">
                  <c:v>9781.451958108124</c:v>
                </c:pt>
                <c:pt idx="80">
                  <c:v>9968.425425918309</c:v>
                </c:pt>
                <c:pt idx="81">
                  <c:v>10155.398893728494</c:v>
                </c:pt>
                <c:pt idx="82">
                  <c:v>10342.372361538679</c:v>
                </c:pt>
                <c:pt idx="83">
                  <c:v>10529.345829348864</c:v>
                </c:pt>
                <c:pt idx="84">
                  <c:v>10716.319297159049</c:v>
                </c:pt>
                <c:pt idx="85">
                  <c:v>10903.292764969234</c:v>
                </c:pt>
                <c:pt idx="86">
                  <c:v>11090.266232779419</c:v>
                </c:pt>
                <c:pt idx="87">
                  <c:v>11277.239700589604</c:v>
                </c:pt>
                <c:pt idx="88">
                  <c:v>11464.213168399789</c:v>
                </c:pt>
                <c:pt idx="89">
                  <c:v>11834.213168399789</c:v>
                </c:pt>
                <c:pt idx="90">
                  <c:v>12130.327196854669</c:v>
                </c:pt>
                <c:pt idx="91">
                  <c:v>12130.327196854669</c:v>
                </c:pt>
                <c:pt idx="92">
                  <c:v>12130.327196854669</c:v>
                </c:pt>
                <c:pt idx="93">
                  <c:v>12130.327196854669</c:v>
                </c:pt>
              </c:numCache>
            </c:numRef>
          </c:val>
          <c:smooth val="0"/>
        </c:ser>
        <c:ser>
          <c:idx val="6"/>
          <c:order val="2"/>
          <c:tx>
            <c:v>Hi-LEU/Th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ot"/>
            <c:size val="4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'LC-01'!$E$2:$E$95</c:f>
              <c:numCache>
                <c:formatCode>General</c:formatCode>
                <c:ptCount val="94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  <c:pt idx="50">
                  <c:v>2075</c:v>
                </c:pt>
                <c:pt idx="51">
                  <c:v>2076</c:v>
                </c:pt>
                <c:pt idx="52">
                  <c:v>2077</c:v>
                </c:pt>
                <c:pt idx="53">
                  <c:v>2078</c:v>
                </c:pt>
                <c:pt idx="54">
                  <c:v>2079</c:v>
                </c:pt>
                <c:pt idx="55">
                  <c:v>2080</c:v>
                </c:pt>
                <c:pt idx="56">
                  <c:v>2081</c:v>
                </c:pt>
                <c:pt idx="57">
                  <c:v>2082</c:v>
                </c:pt>
                <c:pt idx="58">
                  <c:v>2083</c:v>
                </c:pt>
                <c:pt idx="59">
                  <c:v>2084</c:v>
                </c:pt>
                <c:pt idx="60">
                  <c:v>2085</c:v>
                </c:pt>
                <c:pt idx="61">
                  <c:v>2086</c:v>
                </c:pt>
                <c:pt idx="62">
                  <c:v>2087</c:v>
                </c:pt>
                <c:pt idx="63">
                  <c:v>2088</c:v>
                </c:pt>
                <c:pt idx="64">
                  <c:v>2089</c:v>
                </c:pt>
                <c:pt idx="65">
                  <c:v>2090</c:v>
                </c:pt>
                <c:pt idx="66">
                  <c:v>2091</c:v>
                </c:pt>
                <c:pt idx="67">
                  <c:v>2092</c:v>
                </c:pt>
                <c:pt idx="68">
                  <c:v>2093</c:v>
                </c:pt>
                <c:pt idx="69">
                  <c:v>2094</c:v>
                </c:pt>
                <c:pt idx="70">
                  <c:v>2095</c:v>
                </c:pt>
                <c:pt idx="71">
                  <c:v>2096</c:v>
                </c:pt>
                <c:pt idx="72">
                  <c:v>2097</c:v>
                </c:pt>
                <c:pt idx="73">
                  <c:v>2098</c:v>
                </c:pt>
                <c:pt idx="74">
                  <c:v>2099</c:v>
                </c:pt>
                <c:pt idx="75">
                  <c:v>2100</c:v>
                </c:pt>
                <c:pt idx="76">
                  <c:v>2101</c:v>
                </c:pt>
                <c:pt idx="77">
                  <c:v>2102</c:v>
                </c:pt>
                <c:pt idx="78">
                  <c:v>2103</c:v>
                </c:pt>
                <c:pt idx="79">
                  <c:v>2104</c:v>
                </c:pt>
                <c:pt idx="80">
                  <c:v>2105</c:v>
                </c:pt>
                <c:pt idx="81">
                  <c:v>2106</c:v>
                </c:pt>
                <c:pt idx="82">
                  <c:v>2107</c:v>
                </c:pt>
                <c:pt idx="83">
                  <c:v>2108</c:v>
                </c:pt>
                <c:pt idx="84">
                  <c:v>2109</c:v>
                </c:pt>
                <c:pt idx="85">
                  <c:v>2110</c:v>
                </c:pt>
                <c:pt idx="86">
                  <c:v>2111</c:v>
                </c:pt>
                <c:pt idx="87">
                  <c:v>2112</c:v>
                </c:pt>
                <c:pt idx="88">
                  <c:v>2113</c:v>
                </c:pt>
                <c:pt idx="89">
                  <c:v>2114</c:v>
                </c:pt>
                <c:pt idx="90">
                  <c:v>2115</c:v>
                </c:pt>
                <c:pt idx="91">
                  <c:v>2116</c:v>
                </c:pt>
                <c:pt idx="92">
                  <c:v>2117</c:v>
                </c:pt>
                <c:pt idx="93">
                  <c:v>2118</c:v>
                </c:pt>
              </c:numCache>
            </c:numRef>
          </c:cat>
          <c:val>
            <c:numRef>
              <c:f>'LC-12b'!$M$2:$M$95</c:f>
              <c:numCache>
                <c:formatCode>General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370</c:v>
                </c:pt>
                <c:pt idx="36">
                  <c:v>740</c:v>
                </c:pt>
                <c:pt idx="37">
                  <c:v>1110</c:v>
                </c:pt>
                <c:pt idx="38">
                  <c:v>1480</c:v>
                </c:pt>
                <c:pt idx="39">
                  <c:v>1850</c:v>
                </c:pt>
                <c:pt idx="40">
                  <c:v>2202.7144720841789</c:v>
                </c:pt>
                <c:pt idx="41">
                  <c:v>2408.8333354005626</c:v>
                </c:pt>
                <c:pt idx="42">
                  <c:v>2614.9521987169464</c:v>
                </c:pt>
                <c:pt idx="43">
                  <c:v>2821.0710620333302</c:v>
                </c:pt>
                <c:pt idx="44">
                  <c:v>3027.189925349714</c:v>
                </c:pt>
                <c:pt idx="45">
                  <c:v>3233.3087886660978</c:v>
                </c:pt>
                <c:pt idx="46">
                  <c:v>3439.4276519824816</c:v>
                </c:pt>
                <c:pt idx="47">
                  <c:v>3645.5465152988654</c:v>
                </c:pt>
                <c:pt idx="48">
                  <c:v>3851.6653786152492</c:v>
                </c:pt>
                <c:pt idx="49">
                  <c:v>4057.784241931633</c:v>
                </c:pt>
                <c:pt idx="50">
                  <c:v>4263.9031052480168</c:v>
                </c:pt>
                <c:pt idx="51">
                  <c:v>4470.0219685644006</c:v>
                </c:pt>
                <c:pt idx="52">
                  <c:v>4676.1408318807844</c:v>
                </c:pt>
                <c:pt idx="53">
                  <c:v>4882.2596951971682</c:v>
                </c:pt>
                <c:pt idx="54">
                  <c:v>5088.378558513552</c:v>
                </c:pt>
                <c:pt idx="55">
                  <c:v>5294.4974218299358</c:v>
                </c:pt>
                <c:pt idx="56">
                  <c:v>5500.6162851463196</c:v>
                </c:pt>
                <c:pt idx="57">
                  <c:v>5706.7351484627034</c:v>
                </c:pt>
                <c:pt idx="58">
                  <c:v>5912.8540117790872</c:v>
                </c:pt>
                <c:pt idx="59">
                  <c:v>6282.8540117790872</c:v>
                </c:pt>
                <c:pt idx="60">
                  <c:v>6652.8540117790872</c:v>
                </c:pt>
                <c:pt idx="61">
                  <c:v>7022.8540117790872</c:v>
                </c:pt>
                <c:pt idx="62">
                  <c:v>7392.8540117790872</c:v>
                </c:pt>
                <c:pt idx="63">
                  <c:v>7735.6356009702795</c:v>
                </c:pt>
                <c:pt idx="64">
                  <c:v>7941.7544642866633</c:v>
                </c:pt>
                <c:pt idx="65">
                  <c:v>8147.8733276030471</c:v>
                </c:pt>
                <c:pt idx="66">
                  <c:v>8353.9921909194309</c:v>
                </c:pt>
                <c:pt idx="67">
                  <c:v>8560.1110542358147</c:v>
                </c:pt>
                <c:pt idx="68">
                  <c:v>8766.2299175521985</c:v>
                </c:pt>
                <c:pt idx="69">
                  <c:v>8972.3487808685823</c:v>
                </c:pt>
                <c:pt idx="70">
                  <c:v>9178.467644184966</c:v>
                </c:pt>
                <c:pt idx="71">
                  <c:v>9384.5865075013498</c:v>
                </c:pt>
                <c:pt idx="72">
                  <c:v>9590.7053708177336</c:v>
                </c:pt>
                <c:pt idx="73">
                  <c:v>9796.8242341341174</c:v>
                </c:pt>
                <c:pt idx="74">
                  <c:v>10002.943097450501</c:v>
                </c:pt>
                <c:pt idx="75">
                  <c:v>10209.061960766885</c:v>
                </c:pt>
                <c:pt idx="76">
                  <c:v>10415.180824083269</c:v>
                </c:pt>
                <c:pt idx="77">
                  <c:v>10621.299687399653</c:v>
                </c:pt>
                <c:pt idx="78">
                  <c:v>10827.418550716036</c:v>
                </c:pt>
                <c:pt idx="79">
                  <c:v>11033.53741403242</c:v>
                </c:pt>
                <c:pt idx="80">
                  <c:v>11239.656277348804</c:v>
                </c:pt>
                <c:pt idx="81">
                  <c:v>11445.775140665188</c:v>
                </c:pt>
                <c:pt idx="82">
                  <c:v>11651.894003981572</c:v>
                </c:pt>
                <c:pt idx="83">
                  <c:v>11858.012867297955</c:v>
                </c:pt>
                <c:pt idx="84">
                  <c:v>12064.131730614339</c:v>
                </c:pt>
                <c:pt idx="85">
                  <c:v>12270.250593930723</c:v>
                </c:pt>
                <c:pt idx="86">
                  <c:v>12476.369457247107</c:v>
                </c:pt>
                <c:pt idx="87">
                  <c:v>12682.488320563491</c:v>
                </c:pt>
                <c:pt idx="88">
                  <c:v>12888.607183879874</c:v>
                </c:pt>
                <c:pt idx="89">
                  <c:v>13258.607183879874</c:v>
                </c:pt>
                <c:pt idx="90">
                  <c:v>13628.607183879874</c:v>
                </c:pt>
                <c:pt idx="91">
                  <c:v>13886.913319805533</c:v>
                </c:pt>
                <c:pt idx="92">
                  <c:v>13886.913319805533</c:v>
                </c:pt>
                <c:pt idx="93">
                  <c:v>13886.913319805533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566744"/>
        <c:axId val="398567136"/>
        <c:extLst/>
      </c:lineChart>
      <c:catAx>
        <c:axId val="398566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567136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39856713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DGR UFCs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56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3706E6A-F5FA-094D-99DE-7C7107FB276F}" type="datetime1">
              <a:rPr lang="en-CA" smtClean="0"/>
              <a:pPr/>
              <a:t>19/07/2017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 smtClean="0"/>
              <a:t>UNRESTRICTED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E5802F-D8A0-FD40-A558-8ED6A18C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FD6AE2E-5B9D-C74D-8DF3-873D0C53E1CC}" type="datetime1">
              <a:rPr lang="en-CA" smtClean="0"/>
              <a:pPr/>
              <a:t>19/07/2017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 smtClean="0"/>
              <a:t>UNRESTRICTED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29B2972-47EF-544F-9906-3872D36B8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330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best results, please send the</a:t>
            </a:r>
            <a:r>
              <a:rPr lang="en-US" baseline="0" dirty="0" smtClean="0"/>
              <a:t> large top</a:t>
            </a:r>
            <a:r>
              <a:rPr lang="en-US" dirty="0" smtClean="0"/>
              <a:t> image to the back layer.  Choose “Arrange” then select “Send to Back”.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UNRESTRICTED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B2972-47EF-544F-9906-3872D36B8B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best results, please send the</a:t>
            </a:r>
            <a:r>
              <a:rPr lang="en-US" baseline="0" dirty="0" smtClean="0"/>
              <a:t> large top</a:t>
            </a:r>
            <a:r>
              <a:rPr lang="en-US" dirty="0" smtClean="0"/>
              <a:t> image to the back layer.  Choose “Arrange” then select “Send to Back”.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slide is not available in the Master. To add slides to you deck, simply duplicate the slide itself.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UNRESTRICTED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B2972-47EF-544F-9906-3872D36B8B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1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3788475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Title / Titre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387006"/>
            <a:ext cx="8601073" cy="367874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/ </a:t>
            </a:r>
            <a:r>
              <a:rPr lang="en-CA" dirty="0" err="1" smtClean="0"/>
              <a:t>Sous</a:t>
            </a:r>
            <a:r>
              <a:rPr lang="en-CA" dirty="0" smtClean="0"/>
              <a:t>-titre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4754563"/>
            <a:ext cx="8601075" cy="558800"/>
          </a:xfrm>
          <a:prstGeom prst="rect">
            <a:avLst/>
          </a:prstGeom>
        </p:spPr>
        <p:txBody>
          <a:bodyPr vert="horz"/>
          <a:lstStyle>
            <a:lvl1pPr>
              <a:defRPr sz="2400" b="1"/>
            </a:lvl1pPr>
          </a:lstStyle>
          <a:p>
            <a:r>
              <a:rPr 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Date</a:t>
            </a: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750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</a:p>
          <a:p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endParaRPr lang="en-US" dirty="0"/>
          </a:p>
        </p:txBody>
      </p:sp>
      <p:pic>
        <p:nvPicPr>
          <p:cNvPr id="3" name="Picture 2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3475038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11169"/>
            <a:ext cx="9144000" cy="5770532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</a:p>
          <a:p>
            <a:r>
              <a:rPr lang="en-US" dirty="0" smtClean="0"/>
              <a:t>For best results, please ensure this image is sent to the back layer. </a:t>
            </a:r>
          </a:p>
          <a:p>
            <a:r>
              <a:rPr lang="en-US" dirty="0" smtClean="0"/>
              <a:t>Choose “Arrange” then select “Send to Back”.</a:t>
            </a:r>
          </a:p>
          <a:p>
            <a:endParaRPr lang="en-US" dirty="0" smtClean="0"/>
          </a:p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  <a:endParaRPr lang="en-US" dirty="0" smtClean="0"/>
          </a:p>
          <a:p>
            <a:r>
              <a:rPr lang="en-US" dirty="0" smtClean="0"/>
              <a:t>For best results, please send this image to the back layer.  Choose “Arrange” then select “Send to Back”.</a:t>
            </a:r>
          </a:p>
          <a:p>
            <a:endParaRPr lang="en-US" dirty="0" smtClean="0"/>
          </a:p>
        </p:txBody>
      </p:sp>
      <p:pic>
        <p:nvPicPr>
          <p:cNvPr id="5" name="Picture 4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4" y="1884478"/>
            <a:ext cx="8685740" cy="316218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smtClean="0"/>
              <a:t>Click to change text.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 i="0" baseline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Notes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Notes Highlighted </a:t>
            </a:r>
          </a:p>
        </p:txBody>
      </p:sp>
    </p:spTree>
    <p:extLst>
      <p:ext uri="{BB962C8B-B14F-4D97-AF65-F5344CB8AC3E}">
        <p14:creationId xmlns:p14="http://schemas.microsoft.com/office/powerpoint/2010/main" val="281448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4058705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Section 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884729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Divider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42545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  <a:endParaRPr lang="en-US" dirty="0" smtClean="0"/>
          </a:p>
          <a:p>
            <a:r>
              <a:rPr lang="en-US" dirty="0" smtClean="0"/>
              <a:t>For best results, please send this image to the back layer.  </a:t>
            </a:r>
          </a:p>
          <a:p>
            <a:r>
              <a:rPr lang="en-US" dirty="0" smtClean="0"/>
              <a:t>Choose “Arrange” then select “Send to Back”.</a:t>
            </a:r>
          </a:p>
        </p:txBody>
      </p:sp>
    </p:spTree>
    <p:extLst>
      <p:ext uri="{BB962C8B-B14F-4D97-AF65-F5344CB8AC3E}">
        <p14:creationId xmlns:p14="http://schemas.microsoft.com/office/powerpoint/2010/main" val="173059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-14287" y="-179387"/>
            <a:ext cx="9144000" cy="4150788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  <a:endParaRPr lang="en-US" dirty="0" smtClean="0"/>
          </a:p>
          <a:p>
            <a:r>
              <a:rPr lang="en-US" dirty="0" smtClean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2960163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Thank you. </a:t>
            </a:r>
            <a:r>
              <a:rPr lang="en-CA" dirty="0" err="1" smtClean="0"/>
              <a:t>Merci</a:t>
            </a:r>
            <a:r>
              <a:rPr lang="en-CA" dirty="0" smtClean="0"/>
              <a:t>.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3786187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Questions?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611813" y="4949825"/>
            <a:ext cx="3254375" cy="1073150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aseline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Contact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-3811586" y="330200"/>
            <a:ext cx="8601074" cy="6426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C5A9C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-3367086" y="1358900"/>
            <a:ext cx="8601073" cy="16263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65113" y="4165600"/>
            <a:ext cx="8601072" cy="165100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Text Area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5113" y="3378200"/>
            <a:ext cx="8601075" cy="787400"/>
          </a:xfrm>
          <a:prstGeom prst="rect">
            <a:avLst/>
          </a:prstGeom>
        </p:spPr>
        <p:txBody>
          <a:bodyPr/>
          <a:lstStyle>
            <a:lvl1pPr>
              <a:buNone/>
              <a:defRPr sz="4400" b="1">
                <a:solidFill>
                  <a:srgbClr val="0C5A9C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 smtClean="0"/>
              <a:t>Title / </a:t>
            </a:r>
            <a:r>
              <a:rPr lang="en-US" dirty="0" err="1" smtClean="0"/>
              <a:t>Sous-titre</a:t>
            </a:r>
            <a:endParaRPr lang="en-CA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3225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  <a:endParaRPr lang="en-US" dirty="0" smtClean="0"/>
          </a:p>
          <a:p>
            <a:r>
              <a:rPr lang="en-US" dirty="0" smtClean="0"/>
              <a:t>For best results, please send this image to the back layer.  </a:t>
            </a:r>
          </a:p>
          <a:p>
            <a:r>
              <a:rPr lang="en-US" dirty="0" smtClean="0"/>
              <a:t>Choose “Arrange” then select “Send to Back”.</a:t>
            </a:r>
          </a:p>
          <a:p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Title /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1884478"/>
            <a:ext cx="8601073" cy="36400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smtClean="0"/>
              <a:t>Keep text clear and concise. </a:t>
            </a:r>
            <a:r>
              <a:rPr lang="fr-FR" dirty="0" smtClean="0"/>
              <a:t>Gardez votre texte clair et concis.</a:t>
            </a:r>
            <a:endParaRPr lang="en-CA" dirty="0" smtClean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/ </a:t>
            </a:r>
            <a:r>
              <a:rPr lang="en-CA" dirty="0" err="1" smtClean="0"/>
              <a:t>Sous</a:t>
            </a:r>
            <a:r>
              <a:rPr lang="en-CA" dirty="0" smtClean="0"/>
              <a:t>-titre</a:t>
            </a:r>
          </a:p>
        </p:txBody>
      </p:sp>
      <p:pic>
        <p:nvPicPr>
          <p:cNvPr id="7" name="Picture 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65113" y="1884478"/>
            <a:ext cx="8601074" cy="36789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  <a:lvl2pPr marL="8001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2pPr>
            <a:lvl3pPr marL="12573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3pPr>
            <a:lvl4pPr marL="17145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4pPr>
            <a:lvl5pPr marL="21717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CA" dirty="0" smtClean="0"/>
              <a:t>Click to edit body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Title / </a:t>
            </a:r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/ </a:t>
            </a:r>
            <a:r>
              <a:rPr lang="en-CA" dirty="0" err="1" smtClean="0"/>
              <a:t>Sous</a:t>
            </a:r>
            <a:r>
              <a:rPr lang="en-CA" dirty="0" smtClean="0"/>
              <a:t>-titre</a:t>
            </a:r>
          </a:p>
        </p:txBody>
      </p:sp>
      <p:pic>
        <p:nvPicPr>
          <p:cNvPr id="7" name="Picture 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65113" y="1884477"/>
            <a:ext cx="8601075" cy="32971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ct val="100000"/>
              </a:lnSpc>
              <a:buFont typeface="+mj-lt"/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CA" dirty="0" smtClean="0"/>
              <a:t>Click icon to open table option. Enter amount of columns and rows. Click the black table layout in the table style options.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Title: Table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/ </a:t>
            </a:r>
            <a:r>
              <a:rPr lang="en-CA" dirty="0" err="1" smtClean="0"/>
              <a:t>Sous</a:t>
            </a:r>
            <a:r>
              <a:rPr lang="en-CA" dirty="0" smtClean="0"/>
              <a:t>-titre: Table</a:t>
            </a:r>
          </a:p>
        </p:txBody>
      </p:sp>
      <p:pic>
        <p:nvPicPr>
          <p:cNvPr id="9" name="Picture 8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360" y="1884476"/>
            <a:ext cx="4222221" cy="28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6499" y="1953206"/>
            <a:ext cx="4017946" cy="27036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30038" y="1884477"/>
            <a:ext cx="4310063" cy="28416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 smtClean="0"/>
              <a:t>Text Area / Zone de </a:t>
            </a:r>
            <a:r>
              <a:rPr lang="en-CA" dirty="0" err="1" smtClean="0"/>
              <a:t>texte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Title / Titre — Two Column Layout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/ </a:t>
            </a:r>
            <a:r>
              <a:rPr lang="en-CA" dirty="0" err="1" smtClean="0"/>
              <a:t>Sous</a:t>
            </a:r>
            <a:r>
              <a:rPr lang="en-CA" dirty="0" smtClean="0"/>
              <a:t>-Titre</a:t>
            </a:r>
          </a:p>
        </p:txBody>
      </p:sp>
      <p:pic>
        <p:nvPicPr>
          <p:cNvPr id="13" name="Picture 12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 smtClean="0"/>
              <a:t>Title / Titre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Sub-Title  / </a:t>
            </a:r>
            <a:r>
              <a:rPr lang="en-CA" dirty="0" err="1" smtClean="0"/>
              <a:t>Sous</a:t>
            </a:r>
            <a:r>
              <a:rPr lang="en-CA" dirty="0" smtClean="0"/>
              <a:t>-titre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69875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249083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215060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41"/>
          <p:cNvSpPr>
            <a:spLocks noGrp="1"/>
          </p:cNvSpPr>
          <p:nvPr>
            <p:ph type="pic" sz="quarter" idx="13"/>
          </p:nvPr>
        </p:nvSpPr>
        <p:spPr>
          <a:xfrm>
            <a:off x="34544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45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Title / Titre</a:t>
            </a:r>
            <a:endParaRPr lang="en-US" dirty="0"/>
          </a:p>
        </p:txBody>
      </p:sp>
      <p:sp>
        <p:nvSpPr>
          <p:cNvPr id="32" name="Text Placeholder 45"/>
          <p:cNvSpPr>
            <a:spLocks noGrp="1"/>
          </p:cNvSpPr>
          <p:nvPr>
            <p:ph type="body" sz="quarter" idx="15" hasCustomPrompt="1"/>
          </p:nvPr>
        </p:nvSpPr>
        <p:spPr>
          <a:xfrm>
            <a:off x="324908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Title / Titre</a:t>
            </a:r>
            <a:endParaRPr lang="en-US" dirty="0"/>
          </a:p>
        </p:txBody>
      </p:sp>
      <p:sp>
        <p:nvSpPr>
          <p:cNvPr id="33" name="Text Placeholder 45"/>
          <p:cNvSpPr>
            <a:spLocks noGrp="1"/>
          </p:cNvSpPr>
          <p:nvPr>
            <p:ph type="body" sz="quarter" idx="16" hasCustomPrompt="1"/>
          </p:nvPr>
        </p:nvSpPr>
        <p:spPr>
          <a:xfrm>
            <a:off x="6215060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 smtClean="0"/>
              <a:t>Title / Titre</a:t>
            </a:r>
            <a:endParaRPr lang="en-US" dirty="0"/>
          </a:p>
        </p:txBody>
      </p:sp>
      <p:sp>
        <p:nvSpPr>
          <p:cNvPr id="34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3320205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41"/>
          <p:cNvSpPr>
            <a:spLocks noGrp="1"/>
          </p:cNvSpPr>
          <p:nvPr>
            <p:ph type="pic" sz="quarter" idx="19"/>
          </p:nvPr>
        </p:nvSpPr>
        <p:spPr>
          <a:xfrm>
            <a:off x="628618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 strike="noStrike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26987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 smtClean="0"/>
              <a:t>Text Area / Zone de </a:t>
            </a:r>
            <a:r>
              <a:rPr lang="en-CA" dirty="0" err="1" smtClean="0"/>
              <a:t>texte</a:t>
            </a:r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324908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 smtClean="0"/>
              <a:t>Text Area / Zone de </a:t>
            </a:r>
            <a:r>
              <a:rPr lang="en-CA" dirty="0" err="1" smtClean="0"/>
              <a:t>texte</a:t>
            </a:r>
            <a:endParaRPr lang="en-US" dirty="0"/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6215060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 smtClean="0"/>
              <a:t>Text Area / Zone de </a:t>
            </a:r>
            <a:r>
              <a:rPr lang="en-CA" dirty="0" err="1" smtClean="0"/>
              <a:t>texte</a:t>
            </a:r>
            <a:endParaRPr lang="en-US" dirty="0"/>
          </a:p>
        </p:txBody>
      </p:sp>
      <p:pic>
        <p:nvPicPr>
          <p:cNvPr id="18" name="Picture 17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200526"/>
            <a:ext cx="7781925" cy="501315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 smtClean="0"/>
              <a:t>Page à fort impact. High impact page. </a:t>
            </a:r>
            <a:r>
              <a:rPr lang="en-CA" dirty="0" smtClean="0">
                <a:solidFill>
                  <a:srgbClr val="64E066"/>
                </a:solidFill>
              </a:rPr>
              <a:t>Less is more.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5" name="Picture 4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187158"/>
            <a:ext cx="7781925" cy="505326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 smtClean="0"/>
              <a:t>Page à fort impact. High impact page. </a:t>
            </a:r>
            <a:r>
              <a:rPr lang="en-CA" dirty="0" smtClean="0">
                <a:solidFill>
                  <a:srgbClr val="64E066"/>
                </a:solidFill>
              </a:rPr>
              <a:t>Less is more.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5" name="Picture 4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3460751" y="4635501"/>
            <a:ext cx="5683250" cy="144356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  <a:endParaRPr lang="en-US" dirty="0" smtClean="0"/>
          </a:p>
          <a:p>
            <a:r>
              <a:rPr lang="en-US" dirty="0" smtClean="0"/>
              <a:t>For best results, please send this image to the back layer.  Choose “Arrange” then select “Send to Back”.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460751" y="0"/>
            <a:ext cx="5683250" cy="438150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</a:p>
          <a:p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endParaRPr lang="en-US" dirty="0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387789"/>
            <a:ext cx="3206750" cy="347021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 </a:t>
            </a:r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CA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28730"/>
            <a:ext cx="3206750" cy="3162519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insert picture.</a:t>
            </a:r>
          </a:p>
          <a:p>
            <a:r>
              <a:rPr lang="en-CA" dirty="0" err="1" smtClean="0"/>
              <a:t>Cliquez</a:t>
            </a:r>
            <a:r>
              <a:rPr lang="en-CA" dirty="0" smtClean="0"/>
              <a:t> pour </a:t>
            </a:r>
            <a:r>
              <a:rPr lang="en-CA" dirty="0" err="1" smtClean="0"/>
              <a:t>insérer</a:t>
            </a:r>
            <a:r>
              <a:rPr lang="en-CA" dirty="0" smtClean="0"/>
              <a:t> </a:t>
            </a:r>
            <a:r>
              <a:rPr lang="en-CA" dirty="0" err="1" smtClean="0"/>
              <a:t>l'image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7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0dpi-swoosh-thi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96" r:id="rId2"/>
    <p:sldLayoutId id="2147483730" r:id="rId3"/>
    <p:sldLayoutId id="2147483735" r:id="rId4"/>
    <p:sldLayoutId id="2147483734" r:id="rId5"/>
    <p:sldLayoutId id="214748373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7" t="4500" r="1972"/>
          <a:stretch/>
        </p:blipFill>
        <p:spPr>
          <a:xfrm>
            <a:off x="0" y="0"/>
            <a:ext cx="9144000" cy="6254750"/>
          </a:xfrm>
          <a:prstGeom prst="rect">
            <a:avLst/>
          </a:prstGeom>
        </p:spPr>
      </p:pic>
      <p:pic>
        <p:nvPicPr>
          <p:cNvPr id="3" name="Picture 2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254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55" t="4500" r="1972"/>
          <a:stretch/>
        </p:blipFill>
        <p:spPr>
          <a:xfrm>
            <a:off x="-198154" y="0"/>
            <a:ext cx="9342154" cy="6254750"/>
          </a:xfrm>
          <a:prstGeom prst="rect">
            <a:avLst/>
          </a:prstGeom>
        </p:spPr>
      </p:pic>
      <p:pic>
        <p:nvPicPr>
          <p:cNvPr id="3" name="Picture 2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394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3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rgbClr val="40B79C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 descr="logo-whtba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2284"/>
          <a:stretch>
            <a:fillRect/>
          </a:stretch>
        </p:blipFill>
        <p:spPr>
          <a:xfrm>
            <a:off x="0" y="0"/>
            <a:ext cx="9144000" cy="529167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150dpi-ba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3"/>
          <a:stretch/>
        </p:blipFill>
        <p:spPr>
          <a:xfrm>
            <a:off x="0" y="0"/>
            <a:ext cx="9143391" cy="529167"/>
          </a:xfrm>
          <a:prstGeom prst="rect">
            <a:avLst/>
          </a:prstGeom>
        </p:spPr>
      </p:pic>
      <p:pic>
        <p:nvPicPr>
          <p:cNvPr id="8" name="Picture 7" descr="logo-whtba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747"/>
          <a:stretch>
            <a:fillRect/>
          </a:stretch>
        </p:blipFill>
        <p:spPr>
          <a:xfrm>
            <a:off x="0" y="5880538"/>
            <a:ext cx="9144000" cy="97746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482490" y="64582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115981" y="64582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60533"/>
            <a:ext cx="9144000" cy="89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endParaRPr lang="en-US" sz="1000" b="0" i="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UNRESTRICTED / ILLIMITÉ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Scenario Analysis of </a:t>
            </a:r>
            <a:r>
              <a:rPr lang="en-CA" sz="2400" dirty="0" smtClean="0"/>
              <a:t>PT-</a:t>
            </a:r>
            <a:r>
              <a:rPr lang="en-CA" sz="2400" dirty="0" err="1" smtClean="0"/>
              <a:t>HWR</a:t>
            </a:r>
            <a:r>
              <a:rPr lang="en-CA" sz="2400" dirty="0" smtClean="0"/>
              <a:t> </a:t>
            </a:r>
            <a:r>
              <a:rPr lang="en-CA" sz="2400" dirty="0"/>
              <a:t>Used Fuel Management for Once-Through Thorium Fuel Cycles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1463" y="4505042"/>
            <a:ext cx="8601073" cy="367874"/>
          </a:xfrm>
        </p:spPr>
        <p:txBody>
          <a:bodyPr/>
          <a:lstStyle/>
          <a:p>
            <a:r>
              <a:rPr lang="en-CA" dirty="0" smtClean="0"/>
              <a:t>Daniel Wojtaszek</a:t>
            </a:r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Technical Workshop on Fuel Cycle Simulation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5112" y="5181713"/>
            <a:ext cx="8601075" cy="558800"/>
          </a:xfrm>
        </p:spPr>
        <p:txBody>
          <a:bodyPr/>
          <a:lstStyle/>
          <a:p>
            <a:r>
              <a:rPr lang="en-CA" dirty="0" smtClean="0"/>
              <a:t>July 19, 2017</a:t>
            </a:r>
            <a:endParaRPr lang="en-CA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7985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</a:t>
            </a:r>
            <a:r>
              <a:rPr lang="en-CA" dirty="0" err="1" smtClean="0"/>
              <a:t>DGR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772352"/>
              </p:ext>
            </p:extLst>
          </p:nvPr>
        </p:nvGraphicFramePr>
        <p:xfrm>
          <a:off x="265113" y="1119302"/>
          <a:ext cx="8601074" cy="492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1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5113" y="1119302"/>
            <a:ext cx="8601074" cy="4444092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PT-</a:t>
            </a:r>
            <a:r>
              <a:rPr lang="en-CA" dirty="0" err="1" smtClean="0"/>
              <a:t>HWRs</a:t>
            </a:r>
            <a:r>
              <a:rPr lang="en-CA" dirty="0" smtClean="0"/>
              <a:t> are a viable existing </a:t>
            </a:r>
            <a:r>
              <a:rPr lang="en-CA" dirty="0"/>
              <a:t>t</a:t>
            </a:r>
            <a:r>
              <a:rPr lang="en-CA" dirty="0" smtClean="0"/>
              <a:t>echnology for utilizing thorium-based fuels and uranium-based fuels augmented by small amounts of thorium.</a:t>
            </a:r>
          </a:p>
          <a:p>
            <a:endParaRPr lang="en-CA" dirty="0" smtClean="0"/>
          </a:p>
          <a:p>
            <a:r>
              <a:rPr lang="en-CA" dirty="0" smtClean="0"/>
              <a:t>Higher-burnup fuels can result in lower wet-storage requirements, but higher dry-storage requirements.</a:t>
            </a:r>
          </a:p>
          <a:p>
            <a:endParaRPr lang="en-CA" dirty="0" smtClean="0"/>
          </a:p>
          <a:p>
            <a:r>
              <a:rPr lang="en-CA" dirty="0" smtClean="0"/>
              <a:t>Ultimately, higher-burnup </a:t>
            </a:r>
            <a:r>
              <a:rPr lang="en-CA" dirty="0" err="1" smtClean="0"/>
              <a:t>SEU+Th</a:t>
            </a:r>
            <a:r>
              <a:rPr lang="en-CA" dirty="0" smtClean="0"/>
              <a:t> and </a:t>
            </a:r>
            <a:r>
              <a:rPr lang="en-CA" dirty="0" err="1" smtClean="0"/>
              <a:t>LEU</a:t>
            </a:r>
            <a:r>
              <a:rPr lang="en-CA" dirty="0" smtClean="0"/>
              <a:t>/</a:t>
            </a:r>
            <a:r>
              <a:rPr lang="en-CA" dirty="0" err="1" smtClean="0"/>
              <a:t>Th</a:t>
            </a:r>
            <a:r>
              <a:rPr lang="en-CA" dirty="0" smtClean="0"/>
              <a:t> fuels can have lower </a:t>
            </a:r>
            <a:r>
              <a:rPr lang="en-CA" dirty="0" err="1" smtClean="0"/>
              <a:t>DGR</a:t>
            </a:r>
            <a:r>
              <a:rPr lang="en-CA" dirty="0" smtClean="0"/>
              <a:t> requirements than NU.</a:t>
            </a:r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54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Work: Multi-Stage Fuel Cycles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265113" y="1258349"/>
            <a:ext cx="2167694" cy="335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Stage 1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3481803" y="1258348"/>
            <a:ext cx="2167694" cy="335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Stage 2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6698493" y="1258349"/>
            <a:ext cx="2167694" cy="335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Stage 3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65114" y="1988191"/>
            <a:ext cx="2167694" cy="57884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</a:t>
            </a:r>
            <a:r>
              <a:rPr lang="en-CA" dirty="0" err="1" smtClean="0"/>
              <a:t>WR</a:t>
            </a:r>
            <a:r>
              <a:rPr lang="en-CA" dirty="0" smtClean="0"/>
              <a:t> </a:t>
            </a:r>
            <a:r>
              <a:rPr lang="en-CA" dirty="0" err="1" smtClean="0"/>
              <a:t>LEU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3481803" y="1988191"/>
            <a:ext cx="2167694" cy="57884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</a:t>
            </a:r>
            <a:r>
              <a:rPr lang="en-CA" dirty="0" err="1" smtClean="0"/>
              <a:t>Pu+Th</a:t>
            </a:r>
            <a:endParaRPr lang="en-CA" dirty="0"/>
          </a:p>
        </p:txBody>
      </p:sp>
      <p:sp>
        <p:nvSpPr>
          <p:cNvPr id="11" name="Right Arrow 10"/>
          <p:cNvSpPr/>
          <p:nvPr/>
        </p:nvSpPr>
        <p:spPr>
          <a:xfrm>
            <a:off x="2579801" y="2097248"/>
            <a:ext cx="755009" cy="360726"/>
          </a:xfrm>
          <a:prstGeom prst="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Pu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265113" y="3435920"/>
            <a:ext cx="2167694" cy="57884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</a:t>
            </a:r>
            <a:r>
              <a:rPr lang="en-CA" dirty="0" err="1" smtClean="0"/>
              <a:t>LEU+Th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3481802" y="3435920"/>
            <a:ext cx="2167694" cy="57884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</a:t>
            </a:r>
            <a:r>
              <a:rPr lang="en-CA" baseline="30000" dirty="0" err="1" smtClean="0"/>
              <a:t>233</a:t>
            </a:r>
            <a:r>
              <a:rPr lang="en-CA" dirty="0" err="1" smtClean="0"/>
              <a:t>U+Th</a:t>
            </a:r>
            <a:endParaRPr lang="en-CA" dirty="0"/>
          </a:p>
        </p:txBody>
      </p:sp>
      <p:sp>
        <p:nvSpPr>
          <p:cNvPr id="14" name="Right Arrow 13"/>
          <p:cNvSpPr/>
          <p:nvPr/>
        </p:nvSpPr>
        <p:spPr>
          <a:xfrm>
            <a:off x="2579800" y="3544977"/>
            <a:ext cx="755009" cy="360726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aseline="30000" dirty="0" err="1" smtClean="0"/>
              <a:t>233</a:t>
            </a:r>
            <a:r>
              <a:rPr lang="en-CA" dirty="0" err="1" smtClean="0"/>
              <a:t>U</a:t>
            </a:r>
            <a:endParaRPr lang="en-CA" baseline="30000" dirty="0"/>
          </a:p>
        </p:txBody>
      </p:sp>
      <p:sp>
        <p:nvSpPr>
          <p:cNvPr id="2" name="U-Turn Arrow 1"/>
          <p:cNvSpPr/>
          <p:nvPr/>
        </p:nvSpPr>
        <p:spPr>
          <a:xfrm flipH="1">
            <a:off x="4412609" y="2697690"/>
            <a:ext cx="1136220" cy="7382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A" baseline="30000" dirty="0" err="1" smtClean="0">
                <a:solidFill>
                  <a:schemeClr val="tx1"/>
                </a:solidFill>
              </a:rPr>
              <a:t>233</a:t>
            </a:r>
            <a:r>
              <a:rPr lang="en-CA" dirty="0" err="1" smtClean="0">
                <a:solidFill>
                  <a:schemeClr val="tx1"/>
                </a:solidFill>
              </a:rPr>
              <a:t>U</a:t>
            </a:r>
            <a:endParaRPr lang="en-CA" baseline="30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115" y="5058018"/>
            <a:ext cx="2167694" cy="57884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</a:t>
            </a:r>
            <a:r>
              <a:rPr lang="en-CA" dirty="0" err="1" smtClean="0"/>
              <a:t>WR</a:t>
            </a:r>
            <a:r>
              <a:rPr lang="en-CA" dirty="0" smtClean="0"/>
              <a:t> </a:t>
            </a:r>
            <a:r>
              <a:rPr lang="en-CA" dirty="0" err="1" smtClean="0"/>
              <a:t>LEU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3481804" y="5058018"/>
            <a:ext cx="2167694" cy="57884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 </a:t>
            </a:r>
            <a:r>
              <a:rPr lang="en-CA" dirty="0" err="1" smtClean="0"/>
              <a:t>Pu+</a:t>
            </a:r>
            <a:r>
              <a:rPr lang="en-CA" baseline="30000" dirty="0" err="1" smtClean="0"/>
              <a:t>235</a:t>
            </a:r>
            <a:r>
              <a:rPr lang="en-CA" dirty="0" err="1" smtClean="0"/>
              <a:t>U+Th</a:t>
            </a:r>
            <a:endParaRPr lang="en-CA" dirty="0"/>
          </a:p>
        </p:txBody>
      </p:sp>
      <p:sp>
        <p:nvSpPr>
          <p:cNvPr id="17" name="Right Arrow 16"/>
          <p:cNvSpPr/>
          <p:nvPr/>
        </p:nvSpPr>
        <p:spPr>
          <a:xfrm>
            <a:off x="2579802" y="5167075"/>
            <a:ext cx="755009" cy="360726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Pu</a:t>
            </a:r>
            <a:endParaRPr lang="en-CA" dirty="0"/>
          </a:p>
        </p:txBody>
      </p:sp>
      <p:sp>
        <p:nvSpPr>
          <p:cNvPr id="18" name="Rounded Rectangle 17"/>
          <p:cNvSpPr/>
          <p:nvPr/>
        </p:nvSpPr>
        <p:spPr>
          <a:xfrm>
            <a:off x="6698493" y="5052024"/>
            <a:ext cx="2167694" cy="57884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</a:t>
            </a:r>
            <a:r>
              <a:rPr lang="en-CA" baseline="30000" dirty="0" err="1" smtClean="0"/>
              <a:t>233</a:t>
            </a:r>
            <a:r>
              <a:rPr lang="en-CA" dirty="0" err="1" smtClean="0"/>
              <a:t>U+Th</a:t>
            </a:r>
            <a:endParaRPr lang="en-CA" dirty="0"/>
          </a:p>
        </p:txBody>
      </p:sp>
      <p:sp>
        <p:nvSpPr>
          <p:cNvPr id="19" name="Right Arrow 18"/>
          <p:cNvSpPr/>
          <p:nvPr/>
        </p:nvSpPr>
        <p:spPr>
          <a:xfrm>
            <a:off x="5796491" y="5161081"/>
            <a:ext cx="755009" cy="360726"/>
          </a:xfrm>
          <a:prstGeom prst="right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aseline="30000" dirty="0" err="1" smtClean="0"/>
              <a:t>233</a:t>
            </a:r>
            <a:r>
              <a:rPr lang="en-CA" dirty="0" err="1" smtClean="0"/>
              <a:t>U</a:t>
            </a:r>
            <a:endParaRPr lang="en-CA" baseline="30000" dirty="0"/>
          </a:p>
        </p:txBody>
      </p:sp>
      <p:sp>
        <p:nvSpPr>
          <p:cNvPr id="20" name="Rounded Rectangle 19"/>
          <p:cNvSpPr/>
          <p:nvPr/>
        </p:nvSpPr>
        <p:spPr>
          <a:xfrm>
            <a:off x="6698493" y="1985508"/>
            <a:ext cx="2167694" cy="57884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</a:t>
            </a:r>
            <a:r>
              <a:rPr lang="en-CA" baseline="30000" dirty="0" err="1" smtClean="0"/>
              <a:t>233</a:t>
            </a:r>
            <a:r>
              <a:rPr lang="en-CA" dirty="0" err="1" smtClean="0"/>
              <a:t>U+Th</a:t>
            </a:r>
            <a:endParaRPr lang="en-CA" dirty="0"/>
          </a:p>
        </p:txBody>
      </p:sp>
      <p:sp>
        <p:nvSpPr>
          <p:cNvPr id="21" name="Right Arrow 20"/>
          <p:cNvSpPr/>
          <p:nvPr/>
        </p:nvSpPr>
        <p:spPr>
          <a:xfrm>
            <a:off x="5796491" y="2094565"/>
            <a:ext cx="755009" cy="360726"/>
          </a:xfrm>
          <a:prstGeom prst="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aseline="30000" dirty="0" err="1" smtClean="0"/>
              <a:t>233</a:t>
            </a:r>
            <a:r>
              <a:rPr lang="en-CA" dirty="0" err="1" smtClean="0"/>
              <a:t>U</a:t>
            </a:r>
            <a:endParaRPr lang="en-CA" baseline="30000" dirty="0"/>
          </a:p>
        </p:txBody>
      </p:sp>
      <p:sp>
        <p:nvSpPr>
          <p:cNvPr id="22" name="U-Turn Arrow 21"/>
          <p:cNvSpPr/>
          <p:nvPr/>
        </p:nvSpPr>
        <p:spPr>
          <a:xfrm flipH="1">
            <a:off x="4412609" y="4301243"/>
            <a:ext cx="1136220" cy="7382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Pu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0dpi-swoosh-en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1"/>
          <a:stretch/>
        </p:blipFill>
        <p:spPr>
          <a:xfrm>
            <a:off x="0" y="1883833"/>
            <a:ext cx="9143391" cy="49737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Daniel Wojtaszek</a:t>
            </a:r>
          </a:p>
          <a:p>
            <a:r>
              <a:rPr lang="en-CA" dirty="0" err="1" smtClean="0"/>
              <a:t>daniel.wojtaszek@cnl.ca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65113" y="1119302"/>
            <a:ext cx="8601074" cy="4444092"/>
          </a:xfrm>
        </p:spPr>
        <p:txBody>
          <a:bodyPr/>
          <a:lstStyle/>
          <a:p>
            <a:r>
              <a:rPr lang="en-CA" dirty="0" smtClean="0"/>
              <a:t>Objective</a:t>
            </a:r>
          </a:p>
          <a:p>
            <a:r>
              <a:rPr lang="en-CA" dirty="0" smtClean="0"/>
              <a:t>Pressure Tube Heavy Water Reactor (PT-</a:t>
            </a:r>
            <a:r>
              <a:rPr lang="en-CA" dirty="0" err="1" smtClean="0"/>
              <a:t>HWR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Thorium-Uranium Fuel Concepts</a:t>
            </a:r>
          </a:p>
          <a:p>
            <a:r>
              <a:rPr lang="en-CA" dirty="0" smtClean="0"/>
              <a:t>Analysis Methodology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Conclusions / Future Work</a:t>
            </a:r>
          </a:p>
          <a:p>
            <a:r>
              <a:rPr lang="en-CA" dirty="0" smtClean="0"/>
              <a:t>Discussion</a:t>
            </a:r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/>
              <a:t>analyze </a:t>
            </a:r>
            <a:r>
              <a:rPr lang="en-CA" dirty="0" smtClean="0"/>
              <a:t>some </a:t>
            </a:r>
            <a:r>
              <a:rPr lang="en-CA" dirty="0"/>
              <a:t>potential impacts on the management of used </a:t>
            </a:r>
            <a:r>
              <a:rPr lang="en-CA" dirty="0" smtClean="0"/>
              <a:t>fuel associated </a:t>
            </a:r>
            <a:r>
              <a:rPr lang="en-CA" dirty="0"/>
              <a:t>with deploying thorium fuels in </a:t>
            </a:r>
            <a:r>
              <a:rPr lang="en-CA" dirty="0" smtClean="0"/>
              <a:t>PT </a:t>
            </a:r>
            <a:r>
              <a:rPr lang="en-CA" dirty="0" err="1" smtClean="0"/>
              <a:t>HWRs</a:t>
            </a:r>
            <a:r>
              <a:rPr lang="en-CA" dirty="0" smtClean="0"/>
              <a:t> </a:t>
            </a:r>
            <a:r>
              <a:rPr lang="en-CA" dirty="0"/>
              <a:t>in a once through fuel </a:t>
            </a:r>
            <a:r>
              <a:rPr lang="en-CA" dirty="0" smtClean="0"/>
              <a:t>cycle.</a:t>
            </a:r>
          </a:p>
          <a:p>
            <a:endParaRPr lang="en-CA" dirty="0"/>
          </a:p>
          <a:p>
            <a:r>
              <a:rPr lang="en-CA" dirty="0" smtClean="0"/>
              <a:t>This analysis is focused on </a:t>
            </a:r>
            <a:r>
              <a:rPr lang="en-CA" dirty="0" smtClean="0">
                <a:solidFill>
                  <a:srgbClr val="FF0000"/>
                </a:solidFill>
              </a:rPr>
              <a:t>dry storage</a:t>
            </a:r>
            <a:r>
              <a:rPr lang="en-CA" dirty="0" smtClean="0"/>
              <a:t> and the </a:t>
            </a:r>
            <a:r>
              <a:rPr lang="en-CA" dirty="0" smtClean="0">
                <a:solidFill>
                  <a:srgbClr val="FF0000"/>
                </a:solidFill>
              </a:rPr>
              <a:t>deep geological repository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DGR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54" y="273455"/>
            <a:ext cx="3686792" cy="5187888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65113" y="1119302"/>
            <a:ext cx="8601074" cy="4444092"/>
          </a:xfrm>
        </p:spPr>
        <p:txBody>
          <a:bodyPr/>
          <a:lstStyle/>
          <a:p>
            <a:r>
              <a:rPr lang="en-CA" dirty="0" smtClean="0"/>
              <a:t>Heavy water moderated and cooled,</a:t>
            </a:r>
          </a:p>
          <a:p>
            <a:endParaRPr lang="en-CA" dirty="0" smtClean="0"/>
          </a:p>
          <a:p>
            <a:r>
              <a:rPr lang="en-CA" dirty="0" smtClean="0"/>
              <a:t>High neutron economy</a:t>
            </a:r>
          </a:p>
          <a:p>
            <a:endParaRPr lang="en-CA" dirty="0" smtClean="0"/>
          </a:p>
          <a:p>
            <a:r>
              <a:rPr lang="en-CA" dirty="0" smtClean="0"/>
              <a:t>Current PT-</a:t>
            </a:r>
            <a:r>
              <a:rPr lang="en-CA" dirty="0" err="1" smtClean="0"/>
              <a:t>HWRs</a:t>
            </a:r>
            <a:r>
              <a:rPr lang="en-CA" dirty="0" smtClean="0"/>
              <a:t> are fuelled with natural uranium (NU)</a:t>
            </a:r>
          </a:p>
          <a:p>
            <a:endParaRPr lang="en-CA" dirty="0"/>
          </a:p>
          <a:p>
            <a:r>
              <a:rPr lang="en-CA" dirty="0" smtClean="0"/>
              <a:t>Online refuelling</a:t>
            </a:r>
          </a:p>
          <a:p>
            <a:endParaRPr lang="en-CA" dirty="0"/>
          </a:p>
          <a:p>
            <a:r>
              <a:rPr lang="en-CA" dirty="0" smtClean="0"/>
              <a:t>Fuel is in the form of cylindrical fuel bundles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smtClean="0"/>
              <a:t>(~0.5 m long, ~0.1 m diameter)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Pressure Tube Heavy Water Reactor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Thorium-Uranium Fuel Concepts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302"/>
            <a:ext cx="2742857" cy="26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421" y="3798667"/>
            <a:ext cx="1742015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Low-NU</a:t>
            </a:r>
          </a:p>
          <a:p>
            <a:r>
              <a:rPr lang="en-CA" sz="1400" dirty="0" smtClean="0"/>
              <a:t>100% NU</a:t>
            </a:r>
          </a:p>
          <a:p>
            <a:endParaRPr lang="en-CA" sz="1400" baseline="-25000" dirty="0" smtClean="0"/>
          </a:p>
          <a:p>
            <a:r>
              <a:rPr lang="en-CA" sz="1400" dirty="0" smtClean="0"/>
              <a:t>BU ~7.1 </a:t>
            </a:r>
            <a:r>
              <a:rPr lang="en-CA" sz="1400" dirty="0" err="1" smtClean="0"/>
              <a:t>MWd</a:t>
            </a:r>
            <a:r>
              <a:rPr lang="en-CA" sz="1400" dirty="0" smtClean="0"/>
              <a:t>/kg</a:t>
            </a:r>
          </a:p>
          <a:p>
            <a:r>
              <a:rPr lang="en-CA" sz="1400" dirty="0" smtClean="0"/>
              <a:t>Core Mass ~86 </a:t>
            </a:r>
            <a:r>
              <a:rPr lang="en-CA" sz="1400" dirty="0" err="1" smtClean="0"/>
              <a:t>MTHE</a:t>
            </a:r>
            <a:endParaRPr lang="en-C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32" y="1119302"/>
            <a:ext cx="2720706" cy="2708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4465" y="3798667"/>
            <a:ext cx="31278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 smtClean="0"/>
              <a:t>Med-SEU+Th</a:t>
            </a:r>
            <a:endParaRPr lang="en-CA" dirty="0" smtClean="0"/>
          </a:p>
          <a:p>
            <a:r>
              <a:rPr lang="en-CA" sz="1400" dirty="0" smtClean="0"/>
              <a:t>Centre element (red): 100% </a:t>
            </a:r>
            <a:r>
              <a:rPr lang="en-CA" sz="1400" dirty="0" err="1" smtClean="0"/>
              <a:t>Th</a:t>
            </a:r>
            <a:endParaRPr lang="en-CA" sz="1400" dirty="0" smtClean="0"/>
          </a:p>
          <a:p>
            <a:r>
              <a:rPr lang="en-CA" sz="1400" dirty="0" smtClean="0"/>
              <a:t>Ring elements (green): 98% </a:t>
            </a:r>
            <a:r>
              <a:rPr lang="en-CA" sz="1400" dirty="0" err="1" smtClean="0"/>
              <a:t>SEU</a:t>
            </a:r>
            <a:r>
              <a:rPr lang="en-CA" sz="1400" dirty="0" smtClean="0"/>
              <a:t> + 2% </a:t>
            </a:r>
            <a:r>
              <a:rPr lang="en-CA" sz="1400" dirty="0" err="1" smtClean="0"/>
              <a:t>Th</a:t>
            </a:r>
            <a:endParaRPr lang="en-CA" sz="1400" dirty="0" smtClean="0"/>
          </a:p>
          <a:p>
            <a:r>
              <a:rPr lang="en-CA" sz="1400" dirty="0" err="1" smtClean="0"/>
              <a:t>BU~19.1</a:t>
            </a:r>
            <a:r>
              <a:rPr lang="en-CA" sz="1400" dirty="0" smtClean="0"/>
              <a:t> </a:t>
            </a:r>
            <a:r>
              <a:rPr lang="en-CA" sz="1400" dirty="0" err="1" smtClean="0"/>
              <a:t>MWd</a:t>
            </a:r>
            <a:r>
              <a:rPr lang="en-CA" sz="1400" dirty="0" smtClean="0"/>
              <a:t>/kg</a:t>
            </a:r>
          </a:p>
          <a:p>
            <a:r>
              <a:rPr lang="en-CA" sz="1400" dirty="0" smtClean="0"/>
              <a:t>Core Mass ~86 </a:t>
            </a:r>
            <a:r>
              <a:rPr lang="en-CA" sz="1400" dirty="0" err="1" smtClean="0"/>
              <a:t>MTHE</a:t>
            </a:r>
            <a:endParaRPr lang="en-CA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7780" y="5007277"/>
            <a:ext cx="377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err="1" smtClean="0"/>
              <a:t>SEU</a:t>
            </a:r>
            <a:r>
              <a:rPr lang="en-CA" sz="1400" b="1" dirty="0" smtClean="0"/>
              <a:t>: Slightly Enriched Uranium (1.2 </a:t>
            </a:r>
            <a:r>
              <a:rPr lang="en-CA" sz="1400" b="1" dirty="0" err="1" smtClean="0"/>
              <a:t>wt</a:t>
            </a:r>
            <a:r>
              <a:rPr lang="en-CA" sz="1400" b="1" dirty="0" smtClean="0"/>
              <a:t>% </a:t>
            </a:r>
            <a:r>
              <a:rPr lang="en-CA" sz="1400" b="1" baseline="30000" dirty="0" err="1" smtClean="0"/>
              <a:t>235</a:t>
            </a:r>
            <a:r>
              <a:rPr lang="en-CA" sz="1400" b="1" dirty="0" err="1" smtClean="0"/>
              <a:t>U</a:t>
            </a:r>
            <a:r>
              <a:rPr lang="en-CA" sz="1400" b="1" dirty="0" smtClean="0"/>
              <a:t>/U)</a:t>
            </a:r>
          </a:p>
          <a:p>
            <a:r>
              <a:rPr lang="en-CA" sz="1400" b="1" dirty="0" err="1" smtClean="0"/>
              <a:t>LEU</a:t>
            </a:r>
            <a:r>
              <a:rPr lang="en-CA" sz="1400" b="1" dirty="0" smtClean="0"/>
              <a:t>: Low Enriched Uranium (5 </a:t>
            </a:r>
            <a:r>
              <a:rPr lang="en-CA" sz="1400" b="1" dirty="0" err="1" smtClean="0"/>
              <a:t>wt</a:t>
            </a:r>
            <a:r>
              <a:rPr lang="en-CA" sz="1400" b="1" dirty="0" smtClean="0"/>
              <a:t>% </a:t>
            </a:r>
            <a:r>
              <a:rPr lang="en-CA" sz="1400" b="1" baseline="30000" dirty="0" err="1" smtClean="0"/>
              <a:t>235</a:t>
            </a:r>
            <a:r>
              <a:rPr lang="en-CA" sz="1400" b="1" dirty="0" err="1" smtClean="0"/>
              <a:t>U</a:t>
            </a:r>
            <a:r>
              <a:rPr lang="en-CA" sz="1400" b="1" dirty="0" smtClean="0"/>
              <a:t>/U)</a:t>
            </a:r>
            <a:endParaRPr lang="en-CA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73" y="1119302"/>
            <a:ext cx="2603533" cy="2713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46658" y="3798667"/>
            <a:ext cx="319196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Hi-</a:t>
            </a:r>
            <a:r>
              <a:rPr lang="en-CA" dirty="0" err="1" smtClean="0"/>
              <a:t>LEU</a:t>
            </a:r>
            <a:r>
              <a:rPr lang="en-CA" dirty="0" smtClean="0"/>
              <a:t>/</a:t>
            </a:r>
            <a:r>
              <a:rPr lang="en-CA" dirty="0" err="1" smtClean="0"/>
              <a:t>Th</a:t>
            </a:r>
            <a:endParaRPr lang="en-CA" dirty="0" smtClean="0"/>
          </a:p>
          <a:p>
            <a:r>
              <a:rPr lang="en-CA" sz="1400" dirty="0"/>
              <a:t>Graphite Centre Element (grey</a:t>
            </a:r>
            <a:r>
              <a:rPr lang="en-CA" sz="1400" dirty="0" smtClean="0"/>
              <a:t>)</a:t>
            </a:r>
          </a:p>
          <a:p>
            <a:r>
              <a:rPr lang="en-CA" sz="1400" dirty="0" smtClean="0"/>
              <a:t>Ring elements (green): 50% </a:t>
            </a:r>
            <a:r>
              <a:rPr lang="en-CA" sz="1400" dirty="0" err="1" smtClean="0"/>
              <a:t>LEU</a:t>
            </a:r>
            <a:r>
              <a:rPr lang="en-CA" sz="1400" dirty="0" smtClean="0"/>
              <a:t> / 50% </a:t>
            </a:r>
            <a:r>
              <a:rPr lang="en-CA" sz="1400" dirty="0" err="1" smtClean="0"/>
              <a:t>Th</a:t>
            </a:r>
            <a:endParaRPr lang="en-CA" sz="1400" dirty="0" smtClean="0"/>
          </a:p>
          <a:p>
            <a:r>
              <a:rPr lang="en-CA" sz="1400" dirty="0" err="1" smtClean="0"/>
              <a:t>BU~40.6</a:t>
            </a:r>
            <a:r>
              <a:rPr lang="en-CA" sz="1400" dirty="0" smtClean="0"/>
              <a:t> </a:t>
            </a:r>
            <a:r>
              <a:rPr lang="en-CA" sz="1400" dirty="0" err="1" smtClean="0"/>
              <a:t>MWd</a:t>
            </a:r>
            <a:r>
              <a:rPr lang="en-CA" sz="1400" dirty="0" smtClean="0"/>
              <a:t>/kg</a:t>
            </a:r>
          </a:p>
          <a:p>
            <a:r>
              <a:rPr lang="en-CA" sz="1400" dirty="0" smtClean="0"/>
              <a:t>Core Mass ~60 </a:t>
            </a:r>
            <a:r>
              <a:rPr lang="en-CA" sz="1400" dirty="0" err="1" smtClean="0"/>
              <a:t>MTHE</a:t>
            </a: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4041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 Methodology (pt. 1)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3483651" y="1119302"/>
            <a:ext cx="2259973" cy="10150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Fuel Depletion and Decay Calculations</a:t>
            </a:r>
          </a:p>
          <a:p>
            <a:pPr algn="ctr"/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dirty="0" err="1" smtClean="0">
                <a:solidFill>
                  <a:srgbClr val="FFFF00"/>
                </a:solidFill>
              </a:rPr>
              <a:t>WOBI</a:t>
            </a:r>
            <a:r>
              <a:rPr lang="en-CA" dirty="0" smtClean="0">
                <a:solidFill>
                  <a:srgbClr val="FFFF00"/>
                </a:solidFill>
              </a:rPr>
              <a:t>)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924255" y="3781841"/>
            <a:ext cx="603041" cy="479505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981513" y="4382989"/>
            <a:ext cx="7142196" cy="1296358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u="sng" dirty="0" smtClean="0"/>
              <a:t>Calculate Used Fuel Discharge</a:t>
            </a:r>
          </a:p>
          <a:p>
            <a:pPr algn="ctr"/>
            <a:r>
              <a:rPr lang="en-CA" dirty="0" smtClean="0"/>
              <a:t>Annually discharged used fuel (</a:t>
            </a:r>
            <a:r>
              <a:rPr lang="en-CA" dirty="0" err="1" smtClean="0"/>
              <a:t>kgHE</a:t>
            </a:r>
            <a:r>
              <a:rPr lang="en-CA" dirty="0" smtClean="0"/>
              <a:t>/year)</a:t>
            </a:r>
          </a:p>
          <a:p>
            <a:pPr algn="ctr"/>
            <a:r>
              <a:rPr lang="en-CA" dirty="0" smtClean="0"/>
              <a:t>Core fuel mass discharged at reactor end of life</a:t>
            </a:r>
          </a:p>
          <a:p>
            <a:pPr algn="ctr"/>
            <a:r>
              <a:rPr lang="en-CA" dirty="0" smtClean="0"/>
              <a:t>Decay power of used fuel each year after discharge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30539" y="1113694"/>
            <a:ext cx="3091362" cy="10150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PT-</a:t>
            </a:r>
            <a:r>
              <a:rPr lang="en-CA" dirty="0" err="1" smtClean="0"/>
              <a:t>HWR</a:t>
            </a:r>
            <a:r>
              <a:rPr lang="en-CA" dirty="0" smtClean="0"/>
              <a:t> Assumptions</a:t>
            </a:r>
            <a:endParaRPr lang="en-CA" dirty="0"/>
          </a:p>
        </p:txBody>
      </p:sp>
      <p:sp>
        <p:nvSpPr>
          <p:cNvPr id="19" name="Rounded Rectangle 18"/>
          <p:cNvSpPr/>
          <p:nvPr/>
        </p:nvSpPr>
        <p:spPr>
          <a:xfrm>
            <a:off x="5930538" y="2279903"/>
            <a:ext cx="3091362" cy="1385903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Thermal </a:t>
            </a:r>
            <a:r>
              <a:rPr lang="en-CA" dirty="0" smtClean="0"/>
              <a:t>efficiency: 33%</a:t>
            </a:r>
            <a:endParaRPr lang="en-CA" dirty="0"/>
          </a:p>
          <a:p>
            <a:pPr algn="ctr"/>
            <a:r>
              <a:rPr lang="en-CA" dirty="0" smtClean="0"/>
              <a:t>Capacity Factor: 85%</a:t>
            </a:r>
            <a:endParaRPr lang="en-CA" dirty="0"/>
          </a:p>
          <a:p>
            <a:pPr algn="ctr"/>
            <a:r>
              <a:rPr lang="en-CA" dirty="0"/>
              <a:t>Reactor </a:t>
            </a:r>
            <a:r>
              <a:rPr lang="en-CA" dirty="0" smtClean="0"/>
              <a:t>Lifetime: 30 years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3648903" y="2291119"/>
            <a:ext cx="1929468" cy="1186378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Reactor </a:t>
            </a:r>
            <a:r>
              <a:rPr lang="en-CA" dirty="0" smtClean="0"/>
              <a:t>Power</a:t>
            </a:r>
          </a:p>
          <a:p>
            <a:pPr algn="ctr"/>
            <a:r>
              <a:rPr lang="en-CA" dirty="0" smtClean="0"/>
              <a:t>Fuel Burnup</a:t>
            </a:r>
          </a:p>
          <a:p>
            <a:pPr algn="ctr"/>
            <a:r>
              <a:rPr lang="en-CA" dirty="0" smtClean="0"/>
              <a:t>Decay power</a:t>
            </a:r>
          </a:p>
          <a:p>
            <a:pPr algn="ctr"/>
            <a:r>
              <a:rPr lang="en-CA" dirty="0" smtClean="0"/>
              <a:t>Core Fuel Mass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147472" y="1113694"/>
            <a:ext cx="3149265" cy="10150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Scenario Assumptions</a:t>
            </a:r>
            <a:endParaRPr lang="en-CA" dirty="0"/>
          </a:p>
        </p:txBody>
      </p:sp>
      <p:sp>
        <p:nvSpPr>
          <p:cNvPr id="22" name="Rounded Rectangle 21"/>
          <p:cNvSpPr/>
          <p:nvPr/>
        </p:nvSpPr>
        <p:spPr>
          <a:xfrm>
            <a:off x="147471" y="2285511"/>
            <a:ext cx="3149266" cy="882563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Installed Capacity: ~13.5 </a:t>
            </a:r>
            <a:r>
              <a:rPr lang="en-CA" dirty="0" err="1" smtClean="0"/>
              <a:t>GW</a:t>
            </a:r>
            <a:r>
              <a:rPr lang="en-CA" baseline="-25000" dirty="0" err="1" smtClean="0"/>
              <a:t>e</a:t>
            </a:r>
            <a:endParaRPr lang="en-CA" baseline="-25000" dirty="0" smtClean="0"/>
          </a:p>
          <a:p>
            <a:pPr algn="ctr"/>
            <a:r>
              <a:rPr lang="en-CA" dirty="0"/>
              <a:t>Fleet operation: 2025 - 2085</a:t>
            </a:r>
          </a:p>
          <a:p>
            <a:pPr algn="ctr"/>
            <a:endParaRPr lang="en-CA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1454268" y="3529815"/>
            <a:ext cx="1094455" cy="479505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4217960" y="3693295"/>
            <a:ext cx="791351" cy="479505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1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 Methodology (pt. 2)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7307787" y="1119302"/>
            <a:ext cx="1836213" cy="4453490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u="sng" dirty="0" smtClean="0"/>
              <a:t>Used Fuel Mass Flow</a:t>
            </a:r>
          </a:p>
          <a:p>
            <a:pPr algn="ctr"/>
            <a:endParaRPr lang="en-CA" u="sng" dirty="0" smtClean="0"/>
          </a:p>
          <a:p>
            <a:pPr algn="ctr"/>
            <a:r>
              <a:rPr lang="en-CA" dirty="0" smtClean="0"/>
              <a:t>Reactor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CA" dirty="0" smtClean="0"/>
          </a:p>
          <a:p>
            <a:pPr algn="ctr"/>
            <a:r>
              <a:rPr lang="en-CA" dirty="0" smtClean="0"/>
              <a:t>Wet storage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CA" dirty="0"/>
          </a:p>
          <a:p>
            <a:pPr algn="ctr"/>
            <a:r>
              <a:rPr lang="en-CA" dirty="0" smtClean="0"/>
              <a:t>Dry storage</a:t>
            </a:r>
          </a:p>
          <a:p>
            <a:pPr algn="ctr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  <a:p>
            <a:pPr algn="ctr"/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DGR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(Spreadsheet)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111" y="4734610"/>
            <a:ext cx="1400960" cy="667182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u="sng" dirty="0" smtClean="0"/>
              <a:t>Used Fuel Discharge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113" y="1270304"/>
            <a:ext cx="2259973" cy="6004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Scenario Assumptions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2600588" y="1168961"/>
            <a:ext cx="4127384" cy="767768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Wet storage duration: 5 years</a:t>
            </a:r>
          </a:p>
          <a:p>
            <a:r>
              <a:rPr lang="en-CA" dirty="0" smtClean="0"/>
              <a:t>Minimum used fuel age for </a:t>
            </a:r>
            <a:r>
              <a:rPr lang="en-CA" dirty="0" err="1" smtClean="0"/>
              <a:t>DGR</a:t>
            </a:r>
            <a:r>
              <a:rPr lang="en-CA" dirty="0" smtClean="0"/>
              <a:t>: 30 years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65112" y="2021747"/>
            <a:ext cx="2259973" cy="864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Dry Storage Assumptions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MACSTOR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2600587" y="2033798"/>
            <a:ext cx="4127384" cy="839964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Max number of Fuel bundles/basket: 60</a:t>
            </a:r>
          </a:p>
          <a:p>
            <a:r>
              <a:rPr lang="en-CA" dirty="0" smtClean="0"/>
              <a:t>Max decay power/basket: 0.36 kW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50708" y="3493631"/>
            <a:ext cx="2071708" cy="5773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DGR</a:t>
            </a:r>
            <a:r>
              <a:rPr lang="en-CA" dirty="0" smtClean="0"/>
              <a:t> Assumptions</a:t>
            </a:r>
          </a:p>
          <a:p>
            <a:pPr algn="ctr"/>
            <a:r>
              <a:rPr lang="en-CA" dirty="0" smtClean="0"/>
              <a:t>(Canadian Concept)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2215672" y="3098059"/>
            <a:ext cx="4512300" cy="1368483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Max number of Fuel bundles/container: 360</a:t>
            </a:r>
          </a:p>
          <a:p>
            <a:r>
              <a:rPr lang="en-CA" dirty="0" smtClean="0"/>
              <a:t>Max decay power/container: 1.3 kW</a:t>
            </a:r>
          </a:p>
          <a:p>
            <a:r>
              <a:rPr lang="en-CA" dirty="0" smtClean="0"/>
              <a:t>Max number of containers loaded/year: 370</a:t>
            </a:r>
          </a:p>
          <a:p>
            <a:r>
              <a:rPr lang="en-CA" dirty="0" smtClean="0"/>
              <a:t>First year of operation: 2060</a:t>
            </a:r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>
            <a:off x="6795083" y="1434517"/>
            <a:ext cx="419449" cy="285226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795083" y="2311167"/>
            <a:ext cx="419449" cy="285226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795083" y="3639687"/>
            <a:ext cx="419449" cy="285226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1759326" y="4563611"/>
            <a:ext cx="4968645" cy="1009181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Annually discharged used fuel (</a:t>
            </a:r>
            <a:r>
              <a:rPr lang="en-CA" dirty="0" err="1"/>
              <a:t>kgHE</a:t>
            </a:r>
            <a:r>
              <a:rPr lang="en-CA" dirty="0"/>
              <a:t>/year)</a:t>
            </a:r>
          </a:p>
          <a:p>
            <a:r>
              <a:rPr lang="en-CA" dirty="0"/>
              <a:t>Core fuel mass discharged at reactor end of </a:t>
            </a:r>
            <a:r>
              <a:rPr lang="en-CA" dirty="0" smtClean="0"/>
              <a:t>life</a:t>
            </a:r>
          </a:p>
          <a:p>
            <a:r>
              <a:rPr lang="en-CA" dirty="0" smtClean="0"/>
              <a:t>Decay power of used fuel</a:t>
            </a:r>
            <a:endParaRPr lang="en-CA" dirty="0"/>
          </a:p>
        </p:txBody>
      </p:sp>
      <p:sp>
        <p:nvSpPr>
          <p:cNvPr id="17" name="Right Arrow 16"/>
          <p:cNvSpPr/>
          <p:nvPr/>
        </p:nvSpPr>
        <p:spPr>
          <a:xfrm>
            <a:off x="6795082" y="4925588"/>
            <a:ext cx="419449" cy="285226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1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Wet Storage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105755"/>
              </p:ext>
            </p:extLst>
          </p:nvPr>
        </p:nvGraphicFramePr>
        <p:xfrm>
          <a:off x="265112" y="1119301"/>
          <a:ext cx="8601075" cy="461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80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Dry Storage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046542"/>
              </p:ext>
            </p:extLst>
          </p:nvPr>
        </p:nvGraphicFramePr>
        <p:xfrm>
          <a:off x="265113" y="1119301"/>
          <a:ext cx="8601074" cy="4611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1503748"/>
      </p:ext>
    </p:extLst>
  </p:cSld>
  <p:clrMapOvr>
    <a:masterClrMapping/>
  </p:clrMapOvr>
</p:sld>
</file>

<file path=ppt/theme/theme1.xml><?xml version="1.0" encoding="utf-8"?>
<a:theme xmlns:a="http://schemas.openxmlformats.org/drawingml/2006/main" name="PP-UNRESTRIC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0371E3A5-D797-4FA4-8CD4-59A0BFA3A2F7}"/>
    </a:ext>
  </a:extLst>
</a:theme>
</file>

<file path=ppt/theme/theme2.xml><?xml version="1.0" encoding="utf-8"?>
<a:theme xmlns:a="http://schemas.openxmlformats.org/drawingml/2006/main" name="Impact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FEE14CBC-1D07-457C-9523-28772B5CC470}"/>
    </a:ext>
  </a:extLst>
</a:theme>
</file>

<file path=ppt/theme/theme3.xml><?xml version="1.0" encoding="utf-8"?>
<a:theme xmlns:a="http://schemas.openxmlformats.org/drawingml/2006/main" name="Impact Pag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4995E394-B07F-4FD6-BBE6-BB844B62C3CD}"/>
    </a:ext>
  </a:extLst>
</a:theme>
</file>

<file path=ppt/theme/theme4.xml><?xml version="1.0" encoding="utf-8"?>
<a:theme xmlns:a="http://schemas.openxmlformats.org/drawingml/2006/main" name="Gallery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F3736982-25BF-4614-8523-42A6DCADB914}"/>
    </a:ext>
  </a:extLst>
</a:theme>
</file>

<file path=ppt/theme/theme5.xml><?xml version="1.0" encoding="utf-8"?>
<a:theme xmlns:a="http://schemas.openxmlformats.org/drawingml/2006/main" name="Notes Pages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8B6A5D4F-5542-4A6E-89A5-805721FA501A}"/>
    </a:ext>
  </a:extLst>
</a:theme>
</file>

<file path=ppt/theme/theme6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Bef>
            <a:spcPct val="20000"/>
          </a:spcBef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RESTRICTED.potx [Read-Only]" id="{27E5F764-CAF9-4029-A8EA-2A4C195A2BF6}" vid="{1A4FC586-7ED0-48DA-90F3-2943FB517C8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UNRESTRICTED</Template>
  <TotalTime>695</TotalTime>
  <Words>627</Words>
  <Application>Microsoft Office PowerPoint</Application>
  <PresentationFormat>On-screen Show (4:3)</PresentationFormat>
  <Paragraphs>138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Verdana</vt:lpstr>
      <vt:lpstr>PP-UNRESTRICTED</vt:lpstr>
      <vt:lpstr>Impact Light</vt:lpstr>
      <vt:lpstr>Impact Page dark</vt:lpstr>
      <vt:lpstr>Gallery Style</vt:lpstr>
      <vt:lpstr>Notes Pages Master</vt:lpstr>
      <vt:lpstr>Section Break</vt:lpstr>
      <vt:lpstr>Scenario Analysis of PT-HWR Used Fuel Management for Once-Through Thorium Fuel Cycles</vt:lpstr>
      <vt:lpstr>Presentation Outline</vt:lpstr>
      <vt:lpstr>Objective</vt:lpstr>
      <vt:lpstr>Pressure Tube Heavy Water Reactor</vt:lpstr>
      <vt:lpstr>Thorium-Uranium Fuel Concepts</vt:lpstr>
      <vt:lpstr>Analysis Methodology (pt. 1)</vt:lpstr>
      <vt:lpstr>Analysis Methodology (pt. 2)</vt:lpstr>
      <vt:lpstr>Results: Wet Storage</vt:lpstr>
      <vt:lpstr>Results: Dry Storage</vt:lpstr>
      <vt:lpstr>Results: DGR</vt:lpstr>
      <vt:lpstr>Conclusions</vt:lpstr>
      <vt:lpstr>Future Work: Multi-Stage Fuel Cycles</vt:lpstr>
      <vt:lpstr>Thank you</vt:lpstr>
    </vt:vector>
  </TitlesOfParts>
  <Company>AECL_EACL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&amp; Advice</dc:title>
  <dc:creator>Wojtaszek, Daniel</dc:creator>
  <dc:description>Date Created:  2014/11/03
Date Modified:  2014/12/03
Approved for use by:  Pat Quinn</dc:description>
  <cp:lastModifiedBy>Wojtaszek, Daniel</cp:lastModifiedBy>
  <cp:revision>69</cp:revision>
  <dcterms:created xsi:type="dcterms:W3CDTF">2017-05-19T12:19:28Z</dcterms:created>
  <dcterms:modified xsi:type="dcterms:W3CDTF">2017-07-19T13:06:32Z</dcterms:modified>
</cp:coreProperties>
</file>