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7"/>
  </p:notesMasterIdLst>
  <p:sldIdLst>
    <p:sldId id="256" r:id="rId5"/>
    <p:sldId id="257" r:id="rId6"/>
    <p:sldId id="272" r:id="rId7"/>
    <p:sldId id="271" r:id="rId8"/>
    <p:sldId id="273" r:id="rId9"/>
    <p:sldId id="274" r:id="rId10"/>
    <p:sldId id="275" r:id="rId11"/>
    <p:sldId id="276" r:id="rId12"/>
    <p:sldId id="277" r:id="rId13"/>
    <p:sldId id="261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1" autoAdjust="0"/>
    <p:restoredTop sz="85447" autoAdjust="0"/>
  </p:normalViewPr>
  <p:slideViewPr>
    <p:cSldViewPr snapToGrid="0">
      <p:cViewPr>
        <p:scale>
          <a:sx n="101" d="100"/>
          <a:sy n="101" d="100"/>
        </p:scale>
        <p:origin x="-930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3" d="100"/>
          <a:sy n="113" d="100"/>
        </p:scale>
        <p:origin x="-100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3AB34-616B-4471-88AE-91E23A29F6E0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22032-77D4-429F-BBD9-BE074BA16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50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22032-77D4-429F-BBD9-BE074BA16D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48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22032-77D4-429F-BBD9-BE074BA16D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48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22032-77D4-429F-BBD9-BE074BA16D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48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22032-77D4-429F-BBD9-BE074BA16D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48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22032-77D4-429F-BBD9-BE074BA16D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48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22032-77D4-429F-BBD9-BE074BA16D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48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22032-77D4-429F-BBD9-BE074BA16D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48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22032-77D4-429F-BBD9-BE074BA16D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48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 anchor="b"/>
          <a:lstStyle>
            <a:lvl1pPr>
              <a:spcBef>
                <a:spcPct val="40000"/>
              </a:spcBef>
              <a:defRPr sz="3200">
                <a:solidFill>
                  <a:srgbClr val="00587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1" name="Rectangle 12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  <a:ea typeface="+mn-ea"/>
              </a:defRPr>
            </a:lvl1pPr>
          </a:lstStyle>
          <a:p>
            <a:fld id="{303E1434-89D5-4136-B205-27008AA1FB2D}" type="datetimeFigureOut">
              <a:rPr lang="en-US" smtClean="0"/>
              <a:t>7/16/2017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31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3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868368-EC15-444D-9EFB-42436E21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0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868368-EC15-444D-9EFB-42436E21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868368-EC15-444D-9EFB-42436E21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868368-EC15-444D-9EFB-42436E21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9492"/>
            <a:ext cx="3008313" cy="1232859"/>
          </a:xfrm>
        </p:spPr>
        <p:txBody>
          <a:bodyPr anchor="t" anchorCtr="0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39493"/>
            <a:ext cx="5111750" cy="521118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5181"/>
            <a:ext cx="3008313" cy="38554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868368-EC15-444D-9EFB-42436E21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98724"/>
            <a:ext cx="5486400" cy="366254"/>
          </a:xfrm>
        </p:spPr>
        <p:txBody>
          <a:bodyPr anchor="t" anchorCtr="0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05469"/>
            <a:ext cx="5486400" cy="3622106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868368-EC15-444D-9EFB-42436E21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7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31392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Arial" charset="0"/>
              </a:defRPr>
            </a:lvl1pPr>
          </a:lstStyle>
          <a:p>
            <a:fld id="{5F868368-EC15-444D-9EFB-42436E21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8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5863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1" fontAlgn="base" hangingPunct="1">
        <a:lnSpc>
          <a:spcPct val="85000"/>
        </a:lnSpc>
        <a:spcBef>
          <a:spcPct val="4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84213" indent="-227013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Font typeface="Times New Roman" charset="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Font typeface="Times New Roman" charset="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2425" y="892160"/>
            <a:ext cx="5797550" cy="1255728"/>
          </a:xfrm>
        </p:spPr>
        <p:txBody>
          <a:bodyPr/>
          <a:lstStyle/>
          <a:p>
            <a:r>
              <a:rPr lang="en-US" dirty="0" smtClean="0"/>
              <a:t>Simulation Tool Benchmarking and Verification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2696441" y="5818909"/>
            <a:ext cx="5775325" cy="762000"/>
          </a:xfrm>
        </p:spPr>
        <p:txBody>
          <a:bodyPr/>
          <a:lstStyle/>
          <a:p>
            <a:r>
              <a:rPr lang="en-US" dirty="0" smtClean="0"/>
              <a:t>Technical Workshop on Fuel Cycle Simulation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2828059" y="3415145"/>
            <a:ext cx="5775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sz="2000" b="1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84213" indent="-227013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Brent Dixon</a:t>
            </a:r>
            <a:endParaRPr lang="en-US" kern="0" dirty="0" smtClean="0"/>
          </a:p>
          <a:p>
            <a:r>
              <a:rPr lang="en-US" kern="0" dirty="0" smtClean="0"/>
              <a:t>Idaho National Laboratory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17034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Benchmarking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are more understandable with simple scenarios and tight specifications</a:t>
            </a:r>
          </a:p>
          <a:p>
            <a:pPr lvl="1"/>
            <a:r>
              <a:rPr lang="en-US" sz="1800" dirty="0" smtClean="0"/>
              <a:t>Must design around the intersection of code capabilities, not the union</a:t>
            </a:r>
          </a:p>
          <a:p>
            <a:pPr lvl="1"/>
            <a:endParaRPr lang="en-US" sz="800" dirty="0"/>
          </a:p>
          <a:p>
            <a:r>
              <a:rPr lang="en-US" dirty="0" smtClean="0"/>
              <a:t>Expect differences in results</a:t>
            </a:r>
          </a:p>
          <a:p>
            <a:pPr lvl="1"/>
            <a:r>
              <a:rPr lang="en-US" sz="1800" dirty="0" smtClean="0"/>
              <a:t>Just because results do not match, does not mean one code is “wrong”</a:t>
            </a:r>
          </a:p>
          <a:p>
            <a:pPr lvl="1"/>
            <a:endParaRPr lang="en-US" sz="800" dirty="0" smtClean="0"/>
          </a:p>
          <a:p>
            <a:r>
              <a:rPr lang="en-US" dirty="0" smtClean="0"/>
              <a:t>However - Allow time for iterations</a:t>
            </a:r>
          </a:p>
          <a:p>
            <a:pPr lvl="1"/>
            <a:r>
              <a:rPr lang="en-US" sz="1800" dirty="0" smtClean="0"/>
              <a:t>When running a new type of problem, a code may reveal a bug that needs fixing</a:t>
            </a:r>
          </a:p>
          <a:p>
            <a:pPr lvl="1"/>
            <a:endParaRPr lang="en-US" sz="800" dirty="0"/>
          </a:p>
          <a:p>
            <a:r>
              <a:rPr lang="en-US" dirty="0" smtClean="0"/>
              <a:t>Expect strong similarities in general trends</a:t>
            </a:r>
          </a:p>
          <a:p>
            <a:pPr lvl="1"/>
            <a:r>
              <a:rPr lang="en-US" sz="1800" dirty="0" smtClean="0"/>
              <a:t>A transition may not occur in the same year, but should occur near the same time</a:t>
            </a:r>
          </a:p>
          <a:p>
            <a:pPr lvl="1"/>
            <a:r>
              <a:rPr lang="en-US" sz="1800" dirty="0" smtClean="0"/>
              <a:t>A slope may not be equal, but should be close (e.g. all trending slightly up)</a:t>
            </a:r>
            <a:endParaRPr lang="en-US" sz="1800" dirty="0" smtClean="0"/>
          </a:p>
          <a:p>
            <a:pPr lvl="1"/>
            <a:endParaRPr lang="en-US" sz="800" dirty="0" smtClean="0"/>
          </a:p>
          <a:p>
            <a:r>
              <a:rPr lang="en-US" dirty="0" smtClean="0"/>
              <a:t>Use the experience to improve your code</a:t>
            </a:r>
          </a:p>
          <a:p>
            <a:pPr lvl="1"/>
            <a:r>
              <a:rPr lang="en-US" sz="1800" dirty="0" smtClean="0"/>
              <a:t>Tune up your calculations or add a new capability you saw in another code</a:t>
            </a:r>
            <a:endParaRPr lang="en-US" sz="18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03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[1] Brown, N.R., B.W. </a:t>
            </a:r>
            <a:r>
              <a:rPr lang="en-US" sz="1600" dirty="0" err="1"/>
              <a:t>Carlsen</a:t>
            </a:r>
            <a:r>
              <a:rPr lang="en-US" sz="1600" dirty="0"/>
              <a:t>, B.W. Dixon, B. Feng, H.R. Greenberg, R.D. Hays, S. </a:t>
            </a:r>
            <a:r>
              <a:rPr lang="en-US" sz="1600" dirty="0" err="1"/>
              <a:t>Passerini</a:t>
            </a:r>
            <a:r>
              <a:rPr lang="en-US" sz="1600" dirty="0"/>
              <a:t>, M. </a:t>
            </a:r>
            <a:r>
              <a:rPr lang="en-US" sz="1600" dirty="0" err="1"/>
              <a:t>Todosow</a:t>
            </a:r>
            <a:r>
              <a:rPr lang="en-US" sz="1600" dirty="0"/>
              <a:t>, A. Worrall, “Identification of fuel cycle simulator functionalities for analysis of transition to a new fuel cycle”, Annals of Nuclear Energy 96 (2016) 88-95, 2016.</a:t>
            </a:r>
          </a:p>
          <a:p>
            <a:pPr marL="0" indent="0">
              <a:buNone/>
            </a:pPr>
            <a:r>
              <a:rPr lang="en-US" sz="1600" dirty="0"/>
              <a:t>[2] Feng, B., B. Dixon, E. Sunny, A. </a:t>
            </a:r>
            <a:r>
              <a:rPr lang="en-US" sz="1600" dirty="0" err="1"/>
              <a:t>Cuadra</a:t>
            </a:r>
            <a:r>
              <a:rPr lang="en-US" sz="1600" dirty="0"/>
              <a:t>, J. Jacobson, N.R. Brown, J. Powers, A. Worrall, S. </a:t>
            </a:r>
            <a:r>
              <a:rPr lang="en-US" sz="1600" dirty="0" err="1"/>
              <a:t>Passerini</a:t>
            </a:r>
            <a:r>
              <a:rPr lang="en-US" sz="1600" dirty="0"/>
              <a:t>, R. Gregg, “Standardized verification of fuel cycle modeling”, Annals of Nuclear Energy 94 (2016) 300-312, 2016.</a:t>
            </a:r>
          </a:p>
          <a:p>
            <a:pPr marL="0" indent="0">
              <a:buNone/>
            </a:pPr>
            <a:r>
              <a:rPr lang="en-US" sz="1600" dirty="0"/>
              <a:t>[3] Guerin, L., B. Feng, P. </a:t>
            </a:r>
            <a:r>
              <a:rPr lang="en-US" sz="1600" dirty="0" err="1"/>
              <a:t>Hajzlar</a:t>
            </a:r>
            <a:r>
              <a:rPr lang="en-US" sz="1600" dirty="0"/>
              <a:t>, B. Forget, M.S. </a:t>
            </a:r>
            <a:r>
              <a:rPr lang="en-US" sz="1600" dirty="0" err="1"/>
              <a:t>Kazimi</a:t>
            </a:r>
            <a:r>
              <a:rPr lang="en-US" sz="1600" dirty="0"/>
              <a:t>, L. Van Den </a:t>
            </a:r>
            <a:r>
              <a:rPr lang="en-US" sz="1600" dirty="0" err="1"/>
              <a:t>Durpel</a:t>
            </a:r>
            <a:r>
              <a:rPr lang="en-US" sz="1600" dirty="0"/>
              <a:t>, A. </a:t>
            </a:r>
            <a:r>
              <a:rPr lang="en-US" sz="1600" dirty="0" err="1"/>
              <a:t>Yacout</a:t>
            </a:r>
            <a:r>
              <a:rPr lang="en-US" sz="1600" dirty="0"/>
              <a:t>, T. </a:t>
            </a:r>
            <a:r>
              <a:rPr lang="en-US" sz="1600" dirty="0" err="1"/>
              <a:t>Taiwo</a:t>
            </a:r>
            <a:r>
              <a:rPr lang="en-US" sz="1600" dirty="0"/>
              <a:t>, B.W. Dixon, G. </a:t>
            </a:r>
            <a:r>
              <a:rPr lang="en-US" sz="1600" dirty="0" err="1"/>
              <a:t>Matthern</a:t>
            </a:r>
            <a:r>
              <a:rPr lang="en-US" sz="1600" dirty="0"/>
              <a:t>, L. Boucher, M </a:t>
            </a:r>
            <a:r>
              <a:rPr lang="en-US" sz="1600" dirty="0" err="1"/>
              <a:t>Delpech</a:t>
            </a:r>
            <a:r>
              <a:rPr lang="en-US" sz="1600" dirty="0"/>
              <a:t>, R. </a:t>
            </a:r>
            <a:r>
              <a:rPr lang="en-US" sz="1600" dirty="0" err="1"/>
              <a:t>Girieud</a:t>
            </a:r>
            <a:r>
              <a:rPr lang="en-US" sz="1600" dirty="0"/>
              <a:t>, M. Meyer, “A Benchmark Study of Computer Codes for System Analysis of the Nuclear Fuel Cycle”, Center for Advanced Nuclear Energy Systems, Massachusetts Institute of Technology, MIT-NRC-TR-105, April 2009.</a:t>
            </a:r>
          </a:p>
          <a:p>
            <a:pPr marL="0" indent="0">
              <a:buNone/>
            </a:pPr>
            <a:r>
              <a:rPr lang="en-US" sz="1600" dirty="0"/>
              <a:t>[4] “Benchmark Study on Nuclear Fuel Cycle Transition Scenarios Analysis Codes”, Expert Group on Fuel Cycle Transition Scenario Studies, Nuclear Energy Agency, NEA/NSC/WPFC/DOC(2012)16, Paris, June 2012.</a:t>
            </a:r>
          </a:p>
          <a:p>
            <a:pPr marL="0" indent="0">
              <a:buNone/>
            </a:pPr>
            <a:r>
              <a:rPr lang="en-US" sz="1600" dirty="0"/>
              <a:t>[5] “Framework for Assessing Dynamic Nuclear Energy Systems for Sustainability: Final Report of the INPRO Collaborative Project GAINS”, International Atomic Energy Agency, NP-T-1.14, Vienna, 2013.</a:t>
            </a:r>
          </a:p>
          <a:p>
            <a:pPr marL="0" indent="0">
              <a:buNone/>
            </a:pPr>
            <a:r>
              <a:rPr lang="en-US" sz="1600" dirty="0"/>
              <a:t>[6] </a:t>
            </a:r>
            <a:r>
              <a:rPr lang="en-US" sz="1600" dirty="0" err="1"/>
              <a:t>Gidden</a:t>
            </a:r>
            <a:r>
              <a:rPr lang="en-US" sz="1600" dirty="0"/>
              <a:t>, M., </a:t>
            </a:r>
            <a:r>
              <a:rPr lang="en-US" sz="1600" dirty="0" err="1"/>
              <a:t>Scopatz</a:t>
            </a:r>
            <a:r>
              <a:rPr lang="en-US" sz="1600" dirty="0"/>
              <a:t>, A., Wilson, P., “Developing standardized, open benchmarks and a corresponding specification language for the simulation of dynamic fuel cycle”, Trans. Am. </a:t>
            </a:r>
            <a:r>
              <a:rPr lang="en-US" sz="1600" dirty="0" err="1"/>
              <a:t>Nucl</a:t>
            </a:r>
            <a:r>
              <a:rPr lang="en-US" sz="1600" dirty="0"/>
              <a:t>. Soc. 108, 127–130, 2013.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59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issues have you encountered in </a:t>
            </a:r>
            <a:r>
              <a:rPr lang="en-US" dirty="0" smtClean="0"/>
              <a:t>code verification?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have you been surprised to find or learn?</a:t>
            </a:r>
          </a:p>
          <a:p>
            <a:endParaRPr lang="en-US" dirty="0"/>
          </a:p>
          <a:p>
            <a:r>
              <a:rPr lang="en-US" dirty="0" smtClean="0"/>
              <a:t>What weaknesses in current approaches have you noted and what ideas do you have to address them?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2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FCS Verification – What to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features or essential functionalities</a:t>
            </a:r>
          </a:p>
          <a:p>
            <a:pPr lvl="1"/>
            <a:r>
              <a:rPr lang="en-US" dirty="0" smtClean="0"/>
              <a:t>These are the building blocks of the code</a:t>
            </a:r>
          </a:p>
          <a:p>
            <a:pPr lvl="1"/>
            <a:r>
              <a:rPr lang="en-US" dirty="0" smtClean="0"/>
              <a:t>May also be considered “core capability” blocks</a:t>
            </a:r>
          </a:p>
          <a:p>
            <a:endParaRPr lang="en-US" sz="800" dirty="0"/>
          </a:p>
          <a:p>
            <a:r>
              <a:rPr lang="en-US" dirty="0" smtClean="0"/>
              <a:t>Integral features that bind the basic features together and produce useful results</a:t>
            </a:r>
          </a:p>
          <a:p>
            <a:pPr lvl="1"/>
            <a:r>
              <a:rPr lang="en-US" dirty="0" smtClean="0"/>
              <a:t>Considering the core capabilities as an integrated whole</a:t>
            </a:r>
          </a:p>
          <a:p>
            <a:pPr lvl="1"/>
            <a:r>
              <a:rPr lang="en-US" dirty="0" smtClean="0"/>
              <a:t>Produces a complete result</a:t>
            </a:r>
          </a:p>
          <a:p>
            <a:pPr lvl="1"/>
            <a:r>
              <a:rPr lang="en-US" dirty="0" smtClean="0"/>
              <a:t>Limited to basic capabilities common to most codes</a:t>
            </a:r>
          </a:p>
          <a:p>
            <a:endParaRPr lang="en-US" sz="800" dirty="0"/>
          </a:p>
          <a:p>
            <a:r>
              <a:rPr lang="en-US" dirty="0" smtClean="0"/>
              <a:t>Exemplary features that enable study of particular sensitivities or other capabilities</a:t>
            </a:r>
          </a:p>
          <a:p>
            <a:pPr lvl="1"/>
            <a:r>
              <a:rPr lang="en-US" dirty="0" smtClean="0"/>
              <a:t>May not be present in every tool</a:t>
            </a:r>
            <a:endParaRPr lang="en-US" dirty="0"/>
          </a:p>
          <a:p>
            <a:pPr lvl="1"/>
            <a:r>
              <a:rPr lang="en-US" dirty="0" smtClean="0"/>
              <a:t>Provides “full features” of a code</a:t>
            </a:r>
          </a:p>
        </p:txBody>
      </p:sp>
    </p:spTree>
    <p:extLst>
      <p:ext uri="{BB962C8B-B14F-4D97-AF65-F5344CB8AC3E}">
        <p14:creationId xmlns:p14="http://schemas.microsoft.com/office/powerpoint/2010/main" val="313285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FCS Verification – How to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Approaches</a:t>
            </a:r>
          </a:p>
          <a:p>
            <a:pPr lvl="1"/>
            <a:r>
              <a:rPr lang="en-US" dirty="0" smtClean="0"/>
              <a:t>Manual verification of individual equations</a:t>
            </a:r>
            <a:r>
              <a:rPr lang="en-US" dirty="0"/>
              <a:t> </a:t>
            </a:r>
            <a:r>
              <a:rPr lang="en-US" dirty="0" smtClean="0"/>
              <a:t>up to a highly simplified model</a:t>
            </a:r>
          </a:p>
          <a:p>
            <a:pPr lvl="1"/>
            <a:r>
              <a:rPr lang="en-US" dirty="0" smtClean="0"/>
              <a:t>Spreadsheet verification of a simple model</a:t>
            </a:r>
          </a:p>
          <a:p>
            <a:pPr lvl="1"/>
            <a:r>
              <a:rPr lang="en-US" dirty="0" smtClean="0"/>
              <a:t>Benchmarking of single or multiple scenarios with a set of codes</a:t>
            </a:r>
          </a:p>
          <a:p>
            <a:pPr lvl="1"/>
            <a:r>
              <a:rPr lang="en-US" dirty="0" smtClean="0"/>
              <a:t>Auto-verification of code functions/methods</a:t>
            </a:r>
            <a:endParaRPr lang="en-US" dirty="0" smtClean="0"/>
          </a:p>
          <a:p>
            <a:pPr lvl="1"/>
            <a:endParaRPr lang="en-US" sz="800" dirty="0" smtClean="0"/>
          </a:p>
          <a:p>
            <a:r>
              <a:rPr lang="en-US" dirty="0" smtClean="0"/>
              <a:t>Scenario-Specific Approaches</a:t>
            </a:r>
          </a:p>
          <a:p>
            <a:pPr lvl="1"/>
            <a:r>
              <a:rPr lang="en-US" dirty="0" smtClean="0"/>
              <a:t>Manual or spreadsheet verification of key results</a:t>
            </a:r>
          </a:p>
          <a:p>
            <a:pPr lvl="1"/>
            <a:r>
              <a:rPr lang="en-US" dirty="0" smtClean="0"/>
              <a:t>Cross-comparison </a:t>
            </a:r>
            <a:r>
              <a:rPr lang="en-US" dirty="0"/>
              <a:t>to results from other FCS codes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905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 – Parts of Code or Full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Parts example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nrichment module provides correct NU, LEU, DU masses and SWUs</a:t>
            </a:r>
          </a:p>
          <a:p>
            <a:endParaRPr lang="en-US" sz="800" dirty="0" smtClean="0"/>
          </a:p>
          <a:p>
            <a:r>
              <a:rPr lang="en-US" dirty="0" smtClean="0"/>
              <a:t>Full Code </a:t>
            </a:r>
            <a:r>
              <a:rPr lang="en-US" dirty="0" smtClean="0"/>
              <a:t>Examples</a:t>
            </a:r>
            <a:endParaRPr lang="en-US" dirty="0"/>
          </a:p>
          <a:p>
            <a:pPr lvl="1"/>
            <a:r>
              <a:rPr lang="en-US" dirty="0" smtClean="0"/>
              <a:t>Run one reactor at steady state</a:t>
            </a:r>
          </a:p>
          <a:p>
            <a:pPr lvl="1"/>
            <a:r>
              <a:rPr lang="en-US" dirty="0" smtClean="0"/>
              <a:t>Startup and run (and retire) one reactor</a:t>
            </a:r>
            <a:endParaRPr lang="en-US" dirty="0"/>
          </a:p>
          <a:p>
            <a:pPr lvl="1"/>
            <a:r>
              <a:rPr lang="en-US" dirty="0" smtClean="0"/>
              <a:t>Run a homogenous fleet at steady state</a:t>
            </a:r>
            <a:endParaRPr lang="en-US" dirty="0"/>
          </a:p>
          <a:p>
            <a:pPr lvl="1"/>
            <a:r>
              <a:rPr lang="en-US" dirty="0" smtClean="0"/>
              <a:t>Run a </a:t>
            </a:r>
            <a:r>
              <a:rPr lang="en-US" dirty="0"/>
              <a:t>homogenous </a:t>
            </a:r>
            <a:r>
              <a:rPr lang="en-US" dirty="0" smtClean="0"/>
              <a:t>fleet with simple growth</a:t>
            </a:r>
            <a:endParaRPr lang="en-US" dirty="0"/>
          </a:p>
          <a:p>
            <a:endParaRPr lang="en-US" sz="800" dirty="0" smtClean="0"/>
          </a:p>
          <a:p>
            <a:r>
              <a:rPr lang="en-US" dirty="0" smtClean="0"/>
              <a:t>Items reviewed in full code tests are just the basics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umber of reactors, basic material flows</a:t>
            </a:r>
          </a:p>
          <a:p>
            <a:pPr lvl="1"/>
            <a:r>
              <a:rPr lang="en-US" dirty="0" smtClean="0"/>
              <a:t>May omit mining, conversion, transportation, storage, reprocessing, waste disposal, etc.</a:t>
            </a:r>
          </a:p>
          <a:p>
            <a:pPr lvl="1"/>
            <a:r>
              <a:rPr lang="en-US" dirty="0" smtClean="0"/>
              <a:t>Includes no exemplary features such as decay</a:t>
            </a:r>
          </a:p>
          <a:p>
            <a:pPr lvl="1"/>
            <a:endParaRPr lang="en-US" sz="8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103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to Code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4" y="1598613"/>
            <a:ext cx="4078680" cy="4524375"/>
          </a:xfrm>
        </p:spPr>
        <p:txBody>
          <a:bodyPr/>
          <a:lstStyle/>
          <a:p>
            <a:r>
              <a:rPr lang="en-US" dirty="0" smtClean="0"/>
              <a:t>Purpose is to produce exactly the same results or be able to explain any differences</a:t>
            </a:r>
          </a:p>
          <a:p>
            <a:endParaRPr lang="en-US" sz="800" dirty="0"/>
          </a:p>
          <a:p>
            <a:r>
              <a:rPr lang="en-US" dirty="0" smtClean="0"/>
              <a:t>Reference result may be calculated with a different tool (e.g. spreadsheet)</a:t>
            </a:r>
          </a:p>
          <a:p>
            <a:pPr lvl="1"/>
            <a:endParaRPr lang="en-US" sz="800" dirty="0"/>
          </a:p>
          <a:p>
            <a:r>
              <a:rPr lang="en-US" dirty="0" smtClean="0"/>
              <a:t>Differences may result in:</a:t>
            </a:r>
          </a:p>
          <a:p>
            <a:pPr lvl="1"/>
            <a:r>
              <a:rPr lang="en-US" dirty="0" smtClean="0"/>
              <a:t>Evolution of the specification </a:t>
            </a:r>
            <a:r>
              <a:rPr lang="en-US" dirty="0" smtClean="0"/>
              <a:t>to eliminate multiple interpretations</a:t>
            </a:r>
          </a:p>
          <a:p>
            <a:pPr lvl="1"/>
            <a:r>
              <a:rPr lang="en-US" dirty="0" smtClean="0"/>
              <a:t>Changes to codes to correct any errors discovered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045" y="1695836"/>
            <a:ext cx="4540955" cy="27121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47745" y="5250735"/>
            <a:ext cx="7574452" cy="1357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84213" indent="-227013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endParaRPr lang="en-US" sz="800" kern="0" dirty="0" smtClean="0"/>
          </a:p>
          <a:p>
            <a:pPr lvl="1"/>
            <a:r>
              <a:rPr lang="en-US" kern="0" dirty="0" smtClean="0"/>
              <a:t>Detailed explanation of differences due to different code architectures, time steps sizes, reporting times (e.g. first of the year vs. end o the year), rounding, etc.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41291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code tests</a:t>
            </a:r>
          </a:p>
          <a:p>
            <a:pPr lvl="1"/>
            <a:r>
              <a:rPr lang="en-US" dirty="0" smtClean="0"/>
              <a:t>May be based on one or a family of scenarios</a:t>
            </a:r>
          </a:p>
          <a:p>
            <a:pPr lvl="1"/>
            <a:r>
              <a:rPr lang="en-US" dirty="0" smtClean="0"/>
              <a:t>Typically will assess more parameters that a code-to-code test</a:t>
            </a:r>
          </a:p>
          <a:p>
            <a:pPr lvl="1"/>
            <a:r>
              <a:rPr lang="en-US" dirty="0" smtClean="0"/>
              <a:t>Often used to prove a new code is ready for production work</a:t>
            </a:r>
          </a:p>
          <a:p>
            <a:pPr lvl="1"/>
            <a:r>
              <a:rPr lang="en-US" dirty="0" smtClean="0"/>
              <a:t>Purpose is typically to produce similar behavior, not exact matches</a:t>
            </a:r>
          </a:p>
          <a:p>
            <a:pPr lvl="2"/>
            <a:r>
              <a:rPr lang="en-US" dirty="0" smtClean="0"/>
              <a:t>Only significant differences require explanation</a:t>
            </a:r>
          </a:p>
          <a:p>
            <a:pPr lvl="2"/>
            <a:r>
              <a:rPr lang="en-US" dirty="0" smtClean="0"/>
              <a:t>Typically these trace back to </a:t>
            </a:r>
            <a:r>
              <a:rPr lang="en-US" dirty="0" err="1" smtClean="0"/>
              <a:t>unmodeled</a:t>
            </a:r>
            <a:r>
              <a:rPr lang="en-US" dirty="0" smtClean="0"/>
              <a:t> features in less mature codes, etc.</a:t>
            </a:r>
          </a:p>
          <a:p>
            <a:pPr lvl="1"/>
            <a:r>
              <a:rPr lang="en-US" dirty="0" smtClean="0"/>
              <a:t>May involve disabling exemplary features to improve matches</a:t>
            </a:r>
          </a:p>
          <a:p>
            <a:pPr lvl="1"/>
            <a:r>
              <a:rPr lang="en-US" dirty="0"/>
              <a:t>May be blind or open</a:t>
            </a:r>
          </a:p>
          <a:p>
            <a:pPr lvl="2"/>
            <a:r>
              <a:rPr lang="en-US" dirty="0"/>
              <a:t>Blind tests do not allow for iteration of the specification if found to allow multiple interpretations</a:t>
            </a:r>
          </a:p>
          <a:p>
            <a:pPr lvl="1"/>
            <a:endParaRPr lang="en-US" dirty="0" smtClean="0"/>
          </a:p>
          <a:p>
            <a:pPr lvl="1"/>
            <a:endParaRPr lang="en-US" sz="800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sz="8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040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377302" cy="1681915"/>
          </a:xfrm>
        </p:spPr>
        <p:txBody>
          <a:bodyPr/>
          <a:lstStyle/>
          <a:p>
            <a:r>
              <a:rPr lang="en-US" dirty="0" smtClean="0"/>
              <a:t>MIT Benchmark (2009) </a:t>
            </a:r>
          </a:p>
          <a:p>
            <a:pPr lvl="1"/>
            <a:r>
              <a:rPr lang="en-US" dirty="0" smtClean="0"/>
              <a:t>Included multiple scenarios</a:t>
            </a:r>
          </a:p>
          <a:p>
            <a:pPr lvl="2"/>
            <a:r>
              <a:rPr lang="en-US" sz="1800" dirty="0"/>
              <a:t>O</a:t>
            </a:r>
            <a:r>
              <a:rPr lang="en-US" sz="1800" dirty="0" smtClean="0"/>
              <a:t>ne iterated for close matches with advanced features disabled</a:t>
            </a:r>
          </a:p>
          <a:p>
            <a:pPr lvl="2"/>
            <a:r>
              <a:rPr lang="en-US" sz="1800" dirty="0" smtClean="0"/>
              <a:t>Others allowed for all features to operate, including automated decision-making</a:t>
            </a:r>
          </a:p>
          <a:p>
            <a:pPr lvl="1"/>
            <a:r>
              <a:rPr lang="en-US" dirty="0" smtClean="0"/>
              <a:t>Four mature codes compared</a:t>
            </a:r>
          </a:p>
          <a:p>
            <a:pPr lvl="1"/>
            <a:endParaRPr lang="en-US" sz="800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sz="800" dirty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16" y="3452701"/>
            <a:ext cx="4344087" cy="2965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039" y="3452701"/>
            <a:ext cx="4241541" cy="296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333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5143909" cy="1022039"/>
          </a:xfrm>
        </p:spPr>
        <p:txBody>
          <a:bodyPr/>
          <a:lstStyle/>
          <a:p>
            <a:r>
              <a:rPr lang="en-US" dirty="0" smtClean="0"/>
              <a:t>NEA/OECD Benchmark (2012)</a:t>
            </a:r>
          </a:p>
          <a:p>
            <a:pPr lvl="1"/>
            <a:r>
              <a:rPr lang="en-US" sz="1800" dirty="0" smtClean="0"/>
              <a:t>Involved a single scenario with three stages</a:t>
            </a:r>
          </a:p>
          <a:p>
            <a:pPr lvl="1"/>
            <a:r>
              <a:rPr lang="en-US" sz="1800" dirty="0" smtClean="0"/>
              <a:t>Five mature codes were compared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sz="800" dirty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676" y="1140639"/>
            <a:ext cx="3270477" cy="190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480" y="3073174"/>
            <a:ext cx="3299673" cy="1838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736" y="4977428"/>
            <a:ext cx="3285417" cy="1838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99" y="2508872"/>
            <a:ext cx="4223945" cy="2083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98" y="4647412"/>
            <a:ext cx="4223945" cy="2121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722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7566597" cy="1022039"/>
          </a:xfrm>
        </p:spPr>
        <p:txBody>
          <a:bodyPr/>
          <a:lstStyle/>
          <a:p>
            <a:r>
              <a:rPr lang="en-US" dirty="0" smtClean="0"/>
              <a:t>IAEA/INPRO GAINS (2013)</a:t>
            </a:r>
          </a:p>
          <a:p>
            <a:pPr lvl="1"/>
            <a:r>
              <a:rPr lang="en-US" sz="1800" dirty="0" smtClean="0"/>
              <a:t>Involved three simple scenarios</a:t>
            </a:r>
          </a:p>
          <a:p>
            <a:pPr lvl="1"/>
            <a:r>
              <a:rPr lang="en-US" sz="1800" dirty="0" smtClean="0"/>
              <a:t>Six codes compared (several not previously benchmarked)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sz="800" dirty="0"/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83" y="4494019"/>
            <a:ext cx="3674252" cy="218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328" y="2427812"/>
            <a:ext cx="3685439" cy="2054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089" y="4494020"/>
            <a:ext cx="3640395" cy="2166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90" y="2427812"/>
            <a:ext cx="3837839" cy="2066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389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_Presentation-2016">
  <a:themeElements>
    <a:clrScheme name="INL 2016">
      <a:dk1>
        <a:srgbClr val="000000"/>
      </a:dk1>
      <a:lt1>
        <a:srgbClr val="FFFFFF"/>
      </a:lt1>
      <a:dk2>
        <a:srgbClr val="005875"/>
      </a:dk2>
      <a:lt2>
        <a:srgbClr val="808080"/>
      </a:lt2>
      <a:accent1>
        <a:srgbClr val="7895A4"/>
      </a:accent1>
      <a:accent2>
        <a:srgbClr val="8B9E6C"/>
      </a:accent2>
      <a:accent3>
        <a:srgbClr val="BFB896"/>
      </a:accent3>
      <a:accent4>
        <a:srgbClr val="ECE09C"/>
      </a:accent4>
      <a:accent5>
        <a:srgbClr val="DDDDDD"/>
      </a:accent5>
      <a:accent6>
        <a:srgbClr val="FFFFFF"/>
      </a:accent6>
      <a:hlink>
        <a:srgbClr val="7895A4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Standard_Presentation-2016" id="{AA70F70C-FE74-4105-B56D-A478567CF02D}" vid="{32DB2BA5-14E2-4538-A7F0-90025315B3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C255676BE044408856C5C66FC5842F" ma:contentTypeVersion="0" ma:contentTypeDescription="Create a new document." ma:contentTypeScope="" ma:versionID="6e87924a3c1adc4a425af901172f9f5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e0e3112098b4d1518554ee266199a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4C2D5B-5EF2-4373-B421-BF98377A13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F6FEB2-2A2B-42C0-A0BE-DB6FCB8EBCAE}">
  <ds:schemaRefs>
    <ds:schemaRef ds:uri="http://schemas.openxmlformats.org/package/2006/metadata/core-properties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E0BEE9E-377C-4E91-A7FC-4AE45A2EDF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Standard_Presentation-2016</Template>
  <TotalTime>4120</TotalTime>
  <Words>1027</Words>
  <Application>Microsoft Office PowerPoint</Application>
  <PresentationFormat>On-screen Show (4:3)</PresentationFormat>
  <Paragraphs>131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Standard_Presentation-2016</vt:lpstr>
      <vt:lpstr>Simulation Tool Benchmarking and Verification</vt:lpstr>
      <vt:lpstr>FCS Verification – What to test</vt:lpstr>
      <vt:lpstr>FCS Verification – How to test</vt:lpstr>
      <vt:lpstr>Unit Tests – Parts of Code or Full Code</vt:lpstr>
      <vt:lpstr>Code to Code Testing</vt:lpstr>
      <vt:lpstr>Benchmarking</vt:lpstr>
      <vt:lpstr>Benchmarking Examples</vt:lpstr>
      <vt:lpstr>Benchmarking Examples</vt:lpstr>
      <vt:lpstr>Benchmarking Examples</vt:lpstr>
      <vt:lpstr>Benchmarking Observations</vt:lpstr>
      <vt:lpstr>References</vt:lpstr>
      <vt:lpstr>Discussion</vt:lpstr>
    </vt:vector>
  </TitlesOfParts>
  <Company>INL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L. Combs</dc:creator>
  <cp:lastModifiedBy>Brent Dixon</cp:lastModifiedBy>
  <cp:revision>32</cp:revision>
  <dcterms:created xsi:type="dcterms:W3CDTF">2016-09-09T18:28:57Z</dcterms:created>
  <dcterms:modified xsi:type="dcterms:W3CDTF">2017-07-17T17:17:36Z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0x01010086C255676BE044408856C5C66FC5842F</vt:lpwstr>
  </property>
</Properties>
</file>