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diagrams/data3.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4"/>
  </p:notesMasterIdLst>
  <p:sldIdLst>
    <p:sldId id="256" r:id="rId2"/>
    <p:sldId id="257" r:id="rId3"/>
    <p:sldId id="262" r:id="rId4"/>
    <p:sldId id="260" r:id="rId5"/>
    <p:sldId id="261" r:id="rId6"/>
    <p:sldId id="258" r:id="rId7"/>
    <p:sldId id="267" r:id="rId8"/>
    <p:sldId id="263" r:id="rId9"/>
    <p:sldId id="264" r:id="rId10"/>
    <p:sldId id="268" r:id="rId11"/>
    <p:sldId id="266" r:id="rId12"/>
    <p:sldId id="265"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99" autoAdjust="0"/>
  </p:normalViewPr>
  <p:slideViewPr>
    <p:cSldViewPr>
      <p:cViewPr varScale="1">
        <p:scale>
          <a:sx n="75" d="100"/>
          <a:sy n="75" d="100"/>
        </p:scale>
        <p:origin x="-132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B5A23C-82D9-432F-A14D-8924FBE30E75}" type="doc">
      <dgm:prSet loTypeId="urn:microsoft.com/office/officeart/2005/8/layout/venn2" loCatId="relationship" qsTypeId="urn:microsoft.com/office/officeart/2005/8/quickstyle/simple1" qsCatId="simple" csTypeId="urn:microsoft.com/office/officeart/2005/8/colors/accent1_3" csCatId="accent1" phldr="1"/>
      <dgm:spPr/>
      <dgm:t>
        <a:bodyPr/>
        <a:lstStyle/>
        <a:p>
          <a:endParaRPr lang="fr-FR"/>
        </a:p>
      </dgm:t>
    </dgm:pt>
    <dgm:pt modelId="{61DE9284-4BEC-4155-967F-5E4A3499B993}">
      <dgm:prSet phldrT="[Texte]" custT="1"/>
      <dgm:spPr/>
      <dgm:t>
        <a:bodyPr/>
        <a:lstStyle/>
        <a:p>
          <a:r>
            <a:rPr lang="fr-FR" sz="2000" dirty="0" smtClean="0"/>
            <a:t>The </a:t>
          </a:r>
          <a:r>
            <a:rPr lang="fr-FR" sz="2000" dirty="0" err="1" smtClean="0"/>
            <a:t>field</a:t>
          </a:r>
          <a:r>
            <a:rPr lang="fr-FR" sz="2000" dirty="0" smtClean="0"/>
            <a:t> of STS</a:t>
          </a:r>
        </a:p>
        <a:p>
          <a:r>
            <a:rPr lang="en-US" sz="1200" dirty="0" smtClean="0"/>
            <a:t>(Science &amp; Technology Studies)</a:t>
          </a:r>
          <a:endParaRPr lang="fr-FR" sz="1200" dirty="0"/>
        </a:p>
      </dgm:t>
    </dgm:pt>
    <dgm:pt modelId="{53716DA8-55C2-4CE8-8A9B-85F744A1214D}" type="parTrans" cxnId="{7F479B5C-22DB-4E18-9F8B-80BCEDC0E30D}">
      <dgm:prSet/>
      <dgm:spPr/>
      <dgm:t>
        <a:bodyPr/>
        <a:lstStyle/>
        <a:p>
          <a:endParaRPr lang="fr-FR"/>
        </a:p>
      </dgm:t>
    </dgm:pt>
    <dgm:pt modelId="{D72371BA-CD15-4343-9744-7AEBFB740563}" type="sibTrans" cxnId="{7F479B5C-22DB-4E18-9F8B-80BCEDC0E30D}">
      <dgm:prSet/>
      <dgm:spPr/>
      <dgm:t>
        <a:bodyPr/>
        <a:lstStyle/>
        <a:p>
          <a:endParaRPr lang="fr-FR"/>
        </a:p>
      </dgm:t>
    </dgm:pt>
    <dgm:pt modelId="{D0345FF3-2D4C-434A-9527-E077F6C463D5}">
      <dgm:prSet phldrT="[Texte]" custT="1"/>
      <dgm:spPr/>
      <dgm:t>
        <a:bodyPr/>
        <a:lstStyle/>
        <a:p>
          <a:endParaRPr lang="fr-FR" sz="1800" dirty="0" smtClean="0"/>
        </a:p>
        <a:p>
          <a:endParaRPr lang="fr-FR" sz="1800" dirty="0" smtClean="0"/>
        </a:p>
        <a:p>
          <a:r>
            <a:rPr lang="fr-FR" sz="2000" dirty="0" err="1" smtClean="0"/>
            <a:t>Boundary</a:t>
          </a:r>
          <a:r>
            <a:rPr lang="fr-FR" sz="2000" dirty="0" smtClean="0"/>
            <a:t> </a:t>
          </a:r>
          <a:r>
            <a:rPr lang="fr-FR" sz="2000" dirty="0" err="1" smtClean="0"/>
            <a:t>objects</a:t>
          </a:r>
          <a:r>
            <a:rPr lang="fr-FR" sz="2000" dirty="0" smtClean="0"/>
            <a:t> </a:t>
          </a:r>
        </a:p>
        <a:p>
          <a:r>
            <a:rPr lang="fr-FR" sz="1600" dirty="0" smtClean="0"/>
            <a:t>(</a:t>
          </a:r>
          <a:r>
            <a:rPr lang="fr-FR" sz="1200" dirty="0" smtClean="0"/>
            <a:t>Star &amp; </a:t>
          </a:r>
          <a:r>
            <a:rPr lang="fr-FR" sz="1200" dirty="0" err="1" smtClean="0"/>
            <a:t>Griesemer</a:t>
          </a:r>
          <a:r>
            <a:rPr lang="fr-FR" sz="1200" dirty="0" smtClean="0"/>
            <a:t>, 1989; Star, 2010)</a:t>
          </a:r>
          <a:endParaRPr lang="fr-FR" sz="1200" dirty="0"/>
        </a:p>
      </dgm:t>
    </dgm:pt>
    <dgm:pt modelId="{66E74CEF-937A-4F48-BA53-C3A003C502AC}" type="parTrans" cxnId="{C03C4466-0447-42A9-945F-95A4BC8E9F66}">
      <dgm:prSet/>
      <dgm:spPr/>
      <dgm:t>
        <a:bodyPr/>
        <a:lstStyle/>
        <a:p>
          <a:endParaRPr lang="fr-FR"/>
        </a:p>
      </dgm:t>
    </dgm:pt>
    <dgm:pt modelId="{E6B4AD55-741D-4CA1-B4D5-CA9F25CAA18B}" type="sibTrans" cxnId="{C03C4466-0447-42A9-945F-95A4BC8E9F66}">
      <dgm:prSet/>
      <dgm:spPr/>
      <dgm:t>
        <a:bodyPr/>
        <a:lstStyle/>
        <a:p>
          <a:endParaRPr lang="fr-FR"/>
        </a:p>
      </dgm:t>
    </dgm:pt>
    <dgm:pt modelId="{61948171-2C9F-4FE6-B9E6-3CAE8FAD97D7}">
      <dgm:prSet/>
      <dgm:spPr/>
      <dgm:t>
        <a:bodyPr/>
        <a:lstStyle/>
        <a:p>
          <a:r>
            <a:rPr lang="fr-FR" dirty="0" smtClean="0">
              <a:solidFill>
                <a:schemeClr val="tx1"/>
              </a:solidFill>
            </a:rPr>
            <a:t>Scenario</a:t>
          </a:r>
          <a:endParaRPr lang="fr-FR" dirty="0">
            <a:solidFill>
              <a:schemeClr val="tx1"/>
            </a:solidFill>
          </a:endParaRPr>
        </a:p>
      </dgm:t>
    </dgm:pt>
    <dgm:pt modelId="{63C9559F-EF40-4216-8557-94A31623D3D9}" type="parTrans" cxnId="{1B7770D1-A3F6-4B87-9FA3-52D6B9D9D24E}">
      <dgm:prSet/>
      <dgm:spPr/>
      <dgm:t>
        <a:bodyPr/>
        <a:lstStyle/>
        <a:p>
          <a:endParaRPr lang="fr-FR"/>
        </a:p>
      </dgm:t>
    </dgm:pt>
    <dgm:pt modelId="{A1757D90-2D57-4A9A-AF50-4D6BFD41B8D8}" type="sibTrans" cxnId="{1B7770D1-A3F6-4B87-9FA3-52D6B9D9D24E}">
      <dgm:prSet/>
      <dgm:spPr/>
      <dgm:t>
        <a:bodyPr/>
        <a:lstStyle/>
        <a:p>
          <a:endParaRPr lang="fr-FR"/>
        </a:p>
      </dgm:t>
    </dgm:pt>
    <dgm:pt modelId="{38DAB207-E651-4DFC-B573-3C6B7B674264}" type="pres">
      <dgm:prSet presAssocID="{1DB5A23C-82D9-432F-A14D-8924FBE30E75}" presName="Name0" presStyleCnt="0">
        <dgm:presLayoutVars>
          <dgm:chMax val="7"/>
          <dgm:resizeHandles val="exact"/>
        </dgm:presLayoutVars>
      </dgm:prSet>
      <dgm:spPr/>
      <dgm:t>
        <a:bodyPr/>
        <a:lstStyle/>
        <a:p>
          <a:endParaRPr lang="fr-FR"/>
        </a:p>
      </dgm:t>
    </dgm:pt>
    <dgm:pt modelId="{6CB29213-297F-4A4E-A494-06E61940BA3C}" type="pres">
      <dgm:prSet presAssocID="{1DB5A23C-82D9-432F-A14D-8924FBE30E75}" presName="comp1" presStyleCnt="0"/>
      <dgm:spPr/>
    </dgm:pt>
    <dgm:pt modelId="{464BA164-80B0-40DF-A935-77918F3BAB85}" type="pres">
      <dgm:prSet presAssocID="{1DB5A23C-82D9-432F-A14D-8924FBE30E75}" presName="circle1" presStyleLbl="node1" presStyleIdx="0" presStyleCnt="3"/>
      <dgm:spPr/>
      <dgm:t>
        <a:bodyPr/>
        <a:lstStyle/>
        <a:p>
          <a:endParaRPr lang="fr-FR"/>
        </a:p>
      </dgm:t>
    </dgm:pt>
    <dgm:pt modelId="{E5CFCF99-8637-4B08-9785-D8CD41386C03}" type="pres">
      <dgm:prSet presAssocID="{1DB5A23C-82D9-432F-A14D-8924FBE30E75}" presName="c1text" presStyleLbl="node1" presStyleIdx="0" presStyleCnt="3">
        <dgm:presLayoutVars>
          <dgm:bulletEnabled val="1"/>
        </dgm:presLayoutVars>
      </dgm:prSet>
      <dgm:spPr/>
      <dgm:t>
        <a:bodyPr/>
        <a:lstStyle/>
        <a:p>
          <a:endParaRPr lang="fr-FR"/>
        </a:p>
      </dgm:t>
    </dgm:pt>
    <dgm:pt modelId="{202F3241-8A92-434F-8C32-EFA6E6F391BA}" type="pres">
      <dgm:prSet presAssocID="{1DB5A23C-82D9-432F-A14D-8924FBE30E75}" presName="comp2" presStyleCnt="0"/>
      <dgm:spPr/>
    </dgm:pt>
    <dgm:pt modelId="{5B0EE8ED-B461-4BF1-B605-1A0F6D2334CF}" type="pres">
      <dgm:prSet presAssocID="{1DB5A23C-82D9-432F-A14D-8924FBE30E75}" presName="circle2" presStyleLbl="node1" presStyleIdx="1" presStyleCnt="3" custScaleY="95360" custLinFactNeighborX="781" custLinFactNeighborY="2320"/>
      <dgm:spPr/>
      <dgm:t>
        <a:bodyPr/>
        <a:lstStyle/>
        <a:p>
          <a:endParaRPr lang="fr-FR"/>
        </a:p>
      </dgm:t>
    </dgm:pt>
    <dgm:pt modelId="{5391DE14-5CE5-4503-96CC-7FD59A0D8C0B}" type="pres">
      <dgm:prSet presAssocID="{1DB5A23C-82D9-432F-A14D-8924FBE30E75}" presName="c2text" presStyleLbl="node1" presStyleIdx="1" presStyleCnt="3">
        <dgm:presLayoutVars>
          <dgm:bulletEnabled val="1"/>
        </dgm:presLayoutVars>
      </dgm:prSet>
      <dgm:spPr/>
      <dgm:t>
        <a:bodyPr/>
        <a:lstStyle/>
        <a:p>
          <a:endParaRPr lang="fr-FR"/>
        </a:p>
      </dgm:t>
    </dgm:pt>
    <dgm:pt modelId="{01563574-AC3C-4F1D-9C95-FE5C98739969}" type="pres">
      <dgm:prSet presAssocID="{1DB5A23C-82D9-432F-A14D-8924FBE30E75}" presName="comp3" presStyleCnt="0"/>
      <dgm:spPr/>
    </dgm:pt>
    <dgm:pt modelId="{9637C68C-7DB0-4FCE-B92E-66B3DF81405B}" type="pres">
      <dgm:prSet presAssocID="{1DB5A23C-82D9-432F-A14D-8924FBE30E75}" presName="circle3" presStyleLbl="node1" presStyleIdx="2" presStyleCnt="3" custScaleX="74627" custScaleY="73135" custLinFactNeighborY="13432"/>
      <dgm:spPr/>
      <dgm:t>
        <a:bodyPr/>
        <a:lstStyle/>
        <a:p>
          <a:endParaRPr lang="fr-FR"/>
        </a:p>
      </dgm:t>
    </dgm:pt>
    <dgm:pt modelId="{95CC9795-98A2-45CC-8F92-08077E3587D1}" type="pres">
      <dgm:prSet presAssocID="{1DB5A23C-82D9-432F-A14D-8924FBE30E75}" presName="c3text" presStyleLbl="node1" presStyleIdx="2" presStyleCnt="3">
        <dgm:presLayoutVars>
          <dgm:bulletEnabled val="1"/>
        </dgm:presLayoutVars>
      </dgm:prSet>
      <dgm:spPr/>
      <dgm:t>
        <a:bodyPr/>
        <a:lstStyle/>
        <a:p>
          <a:endParaRPr lang="fr-FR"/>
        </a:p>
      </dgm:t>
    </dgm:pt>
  </dgm:ptLst>
  <dgm:cxnLst>
    <dgm:cxn modelId="{7F479B5C-22DB-4E18-9F8B-80BCEDC0E30D}" srcId="{1DB5A23C-82D9-432F-A14D-8924FBE30E75}" destId="{61DE9284-4BEC-4155-967F-5E4A3499B993}" srcOrd="0" destOrd="0" parTransId="{53716DA8-55C2-4CE8-8A9B-85F744A1214D}" sibTransId="{D72371BA-CD15-4343-9744-7AEBFB740563}"/>
    <dgm:cxn modelId="{C03C4466-0447-42A9-945F-95A4BC8E9F66}" srcId="{1DB5A23C-82D9-432F-A14D-8924FBE30E75}" destId="{D0345FF3-2D4C-434A-9527-E077F6C463D5}" srcOrd="1" destOrd="0" parTransId="{66E74CEF-937A-4F48-BA53-C3A003C502AC}" sibTransId="{E6B4AD55-741D-4CA1-B4D5-CA9F25CAA18B}"/>
    <dgm:cxn modelId="{F261C1FC-DF9C-4FCD-B2F4-1E1CB5A51AE6}" type="presOf" srcId="{D0345FF3-2D4C-434A-9527-E077F6C463D5}" destId="{5B0EE8ED-B461-4BF1-B605-1A0F6D2334CF}" srcOrd="0" destOrd="0" presId="urn:microsoft.com/office/officeart/2005/8/layout/venn2"/>
    <dgm:cxn modelId="{1E02426E-A980-4688-9C6D-B5BCEA184F5A}" type="presOf" srcId="{61948171-2C9F-4FE6-B9E6-3CAE8FAD97D7}" destId="{95CC9795-98A2-45CC-8F92-08077E3587D1}" srcOrd="1" destOrd="0" presId="urn:microsoft.com/office/officeart/2005/8/layout/venn2"/>
    <dgm:cxn modelId="{8B210D83-18E1-4ED8-A571-892B10F6E29E}" type="presOf" srcId="{1DB5A23C-82D9-432F-A14D-8924FBE30E75}" destId="{38DAB207-E651-4DFC-B573-3C6B7B674264}" srcOrd="0" destOrd="0" presId="urn:microsoft.com/office/officeart/2005/8/layout/venn2"/>
    <dgm:cxn modelId="{8A16C841-0C6B-4C31-B6A1-0B154EE49CBA}" type="presOf" srcId="{61948171-2C9F-4FE6-B9E6-3CAE8FAD97D7}" destId="{9637C68C-7DB0-4FCE-B92E-66B3DF81405B}" srcOrd="0" destOrd="0" presId="urn:microsoft.com/office/officeart/2005/8/layout/venn2"/>
    <dgm:cxn modelId="{FFBF0529-B83A-4105-825F-66FF7F1F5037}" type="presOf" srcId="{D0345FF3-2D4C-434A-9527-E077F6C463D5}" destId="{5391DE14-5CE5-4503-96CC-7FD59A0D8C0B}" srcOrd="1" destOrd="0" presId="urn:microsoft.com/office/officeart/2005/8/layout/venn2"/>
    <dgm:cxn modelId="{2929F622-FE3E-4348-8F41-069AF7B3B7EF}" type="presOf" srcId="{61DE9284-4BEC-4155-967F-5E4A3499B993}" destId="{464BA164-80B0-40DF-A935-77918F3BAB85}" srcOrd="0" destOrd="0" presId="urn:microsoft.com/office/officeart/2005/8/layout/venn2"/>
    <dgm:cxn modelId="{14EE16ED-A4A5-4BC4-ACAB-C2B5D0FAE89E}" type="presOf" srcId="{61DE9284-4BEC-4155-967F-5E4A3499B993}" destId="{E5CFCF99-8637-4B08-9785-D8CD41386C03}" srcOrd="1" destOrd="0" presId="urn:microsoft.com/office/officeart/2005/8/layout/venn2"/>
    <dgm:cxn modelId="{1B7770D1-A3F6-4B87-9FA3-52D6B9D9D24E}" srcId="{1DB5A23C-82D9-432F-A14D-8924FBE30E75}" destId="{61948171-2C9F-4FE6-B9E6-3CAE8FAD97D7}" srcOrd="2" destOrd="0" parTransId="{63C9559F-EF40-4216-8557-94A31623D3D9}" sibTransId="{A1757D90-2D57-4A9A-AF50-4D6BFD41B8D8}"/>
    <dgm:cxn modelId="{53A4B926-DB83-481F-A4BB-563BC232056B}" type="presParOf" srcId="{38DAB207-E651-4DFC-B573-3C6B7B674264}" destId="{6CB29213-297F-4A4E-A494-06E61940BA3C}" srcOrd="0" destOrd="0" presId="urn:microsoft.com/office/officeart/2005/8/layout/venn2"/>
    <dgm:cxn modelId="{491A10D4-2660-43C4-ABD7-B4009CD12DB8}" type="presParOf" srcId="{6CB29213-297F-4A4E-A494-06E61940BA3C}" destId="{464BA164-80B0-40DF-A935-77918F3BAB85}" srcOrd="0" destOrd="0" presId="urn:microsoft.com/office/officeart/2005/8/layout/venn2"/>
    <dgm:cxn modelId="{97396261-643B-4030-BD5C-7090A95BB255}" type="presParOf" srcId="{6CB29213-297F-4A4E-A494-06E61940BA3C}" destId="{E5CFCF99-8637-4B08-9785-D8CD41386C03}" srcOrd="1" destOrd="0" presId="urn:microsoft.com/office/officeart/2005/8/layout/venn2"/>
    <dgm:cxn modelId="{1F149DB6-29F5-4808-8236-68BEFBFE8EC3}" type="presParOf" srcId="{38DAB207-E651-4DFC-B573-3C6B7B674264}" destId="{202F3241-8A92-434F-8C32-EFA6E6F391BA}" srcOrd="1" destOrd="0" presId="urn:microsoft.com/office/officeart/2005/8/layout/venn2"/>
    <dgm:cxn modelId="{0188E761-61D2-409B-A943-96808EF691AA}" type="presParOf" srcId="{202F3241-8A92-434F-8C32-EFA6E6F391BA}" destId="{5B0EE8ED-B461-4BF1-B605-1A0F6D2334CF}" srcOrd="0" destOrd="0" presId="urn:microsoft.com/office/officeart/2005/8/layout/venn2"/>
    <dgm:cxn modelId="{5CE9AFDE-46F7-4908-8502-786298980058}" type="presParOf" srcId="{202F3241-8A92-434F-8C32-EFA6E6F391BA}" destId="{5391DE14-5CE5-4503-96CC-7FD59A0D8C0B}" srcOrd="1" destOrd="0" presId="urn:microsoft.com/office/officeart/2005/8/layout/venn2"/>
    <dgm:cxn modelId="{175DC9DF-911C-4A81-8066-3D8D7360795D}" type="presParOf" srcId="{38DAB207-E651-4DFC-B573-3C6B7B674264}" destId="{01563574-AC3C-4F1D-9C95-FE5C98739969}" srcOrd="2" destOrd="0" presId="urn:microsoft.com/office/officeart/2005/8/layout/venn2"/>
    <dgm:cxn modelId="{5BB36BB0-69DC-4828-A860-7BC20E115C61}" type="presParOf" srcId="{01563574-AC3C-4F1D-9C95-FE5C98739969}" destId="{9637C68C-7DB0-4FCE-B92E-66B3DF81405B}" srcOrd="0" destOrd="0" presId="urn:microsoft.com/office/officeart/2005/8/layout/venn2"/>
    <dgm:cxn modelId="{C697425C-5751-4D73-96E5-7033C594376E}" type="presParOf" srcId="{01563574-AC3C-4F1D-9C95-FE5C98739969}" destId="{95CC9795-98A2-45CC-8F92-08077E3587D1}" srcOrd="1" destOrd="0" presId="urn:microsoft.com/office/officeart/2005/8/layout/ven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839E99-3A9C-4497-BC42-3199DE8E6112}" type="doc">
      <dgm:prSet loTypeId="urn:microsoft.com/office/officeart/2005/8/layout/radial3" loCatId="cycle" qsTypeId="urn:microsoft.com/office/officeart/2005/8/quickstyle/simple1" qsCatId="simple" csTypeId="urn:microsoft.com/office/officeart/2005/8/colors/accent1_4" csCatId="accent1" phldr="1"/>
      <dgm:spPr/>
      <dgm:t>
        <a:bodyPr/>
        <a:lstStyle/>
        <a:p>
          <a:endParaRPr lang="fr-FR"/>
        </a:p>
      </dgm:t>
    </dgm:pt>
    <dgm:pt modelId="{2F0170AB-8EF8-4E08-899C-2E65C613F13F}">
      <dgm:prSet phldrT="[Texte]" custT="1"/>
      <dgm:spPr/>
      <dgm:t>
        <a:bodyPr/>
        <a:lstStyle/>
        <a:p>
          <a:r>
            <a:rPr lang="en-US" sz="2400" b="1" i="1" noProof="0" dirty="0" smtClean="0">
              <a:solidFill>
                <a:schemeClr val="tx2">
                  <a:lumMod val="50000"/>
                </a:schemeClr>
              </a:solidFill>
            </a:rPr>
            <a:t>Boundary object</a:t>
          </a:r>
          <a:endParaRPr lang="en-US" sz="2400" b="1" i="1" noProof="0" dirty="0">
            <a:solidFill>
              <a:schemeClr val="tx2">
                <a:lumMod val="50000"/>
              </a:schemeClr>
            </a:solidFill>
          </a:endParaRPr>
        </a:p>
      </dgm:t>
    </dgm:pt>
    <dgm:pt modelId="{ED272807-0F5E-4533-83EF-C3B7773BCAD6}" type="parTrans" cxnId="{18215BED-13FE-4E86-9D04-C1BB6BCD95DA}">
      <dgm:prSet/>
      <dgm:spPr/>
      <dgm:t>
        <a:bodyPr/>
        <a:lstStyle/>
        <a:p>
          <a:endParaRPr lang="en-US" noProof="0"/>
        </a:p>
      </dgm:t>
    </dgm:pt>
    <dgm:pt modelId="{65851980-AED3-4A2E-BB23-C979E3D4655D}" type="sibTrans" cxnId="{18215BED-13FE-4E86-9D04-C1BB6BCD95DA}">
      <dgm:prSet/>
      <dgm:spPr/>
      <dgm:t>
        <a:bodyPr/>
        <a:lstStyle/>
        <a:p>
          <a:endParaRPr lang="en-US" noProof="0"/>
        </a:p>
      </dgm:t>
    </dgm:pt>
    <dgm:pt modelId="{D514B2CA-2A12-42FE-88E0-14761F2F34C7}">
      <dgm:prSet phldrT="[Texte]" custT="1"/>
      <dgm:spPr/>
      <dgm:t>
        <a:bodyPr/>
        <a:lstStyle/>
        <a:p>
          <a:r>
            <a:rPr lang="en-US" sz="1600" noProof="0" dirty="0" smtClean="0"/>
            <a:t>Distributed and embedded in action</a:t>
          </a:r>
          <a:endParaRPr lang="en-US" sz="1600" noProof="0" dirty="0"/>
        </a:p>
      </dgm:t>
    </dgm:pt>
    <dgm:pt modelId="{55B4CCD7-F7DA-40C8-B5BD-046A24FCD18F}" type="parTrans" cxnId="{1DFCE49B-0EA1-490C-B234-E8C141C78579}">
      <dgm:prSet/>
      <dgm:spPr/>
      <dgm:t>
        <a:bodyPr/>
        <a:lstStyle/>
        <a:p>
          <a:endParaRPr lang="en-US" noProof="0"/>
        </a:p>
      </dgm:t>
    </dgm:pt>
    <dgm:pt modelId="{A21AA310-9BF3-412F-A62B-17D11467368D}" type="sibTrans" cxnId="{1DFCE49B-0EA1-490C-B234-E8C141C78579}">
      <dgm:prSet/>
      <dgm:spPr/>
      <dgm:t>
        <a:bodyPr/>
        <a:lstStyle/>
        <a:p>
          <a:endParaRPr lang="en-US" noProof="0"/>
        </a:p>
      </dgm:t>
    </dgm:pt>
    <dgm:pt modelId="{3FED6551-C663-45E9-94CA-8C23EA18B460}">
      <dgm:prSet phldrT="[Texte]" custT="1"/>
      <dgm:spPr/>
      <dgm:t>
        <a:bodyPr/>
        <a:lstStyle/>
        <a:p>
          <a:r>
            <a:rPr lang="en-US" sz="1600" i="1" noProof="0" dirty="0" smtClean="0"/>
            <a:t>Weakly</a:t>
          </a:r>
          <a:r>
            <a:rPr lang="en-US" sz="1600" noProof="0" dirty="0" smtClean="0"/>
            <a:t> structured in </a:t>
          </a:r>
          <a:r>
            <a:rPr lang="en-US" sz="1600" i="1" noProof="0" dirty="0" smtClean="0"/>
            <a:t>common use</a:t>
          </a:r>
        </a:p>
        <a:p>
          <a:r>
            <a:rPr lang="en-US" sz="1600" i="1" noProof="0" dirty="0" smtClean="0"/>
            <a:t>Strongly</a:t>
          </a:r>
          <a:r>
            <a:rPr lang="en-US" sz="1600" noProof="0" dirty="0" smtClean="0"/>
            <a:t> structured in </a:t>
          </a:r>
          <a:r>
            <a:rPr lang="en-US" sz="1600" i="1" noProof="0" dirty="0" smtClean="0"/>
            <a:t>local use</a:t>
          </a:r>
          <a:endParaRPr lang="en-US" sz="1600" i="1" noProof="0" dirty="0"/>
        </a:p>
      </dgm:t>
    </dgm:pt>
    <dgm:pt modelId="{4916290D-338C-4B50-94BC-266395EDEC5A}" type="parTrans" cxnId="{2E52004F-21D4-4846-999A-B4B41C5B57A2}">
      <dgm:prSet/>
      <dgm:spPr/>
      <dgm:t>
        <a:bodyPr/>
        <a:lstStyle/>
        <a:p>
          <a:endParaRPr lang="en-US" noProof="0"/>
        </a:p>
      </dgm:t>
    </dgm:pt>
    <dgm:pt modelId="{8C211CB8-AA1D-4DA7-97CB-B9C8FF07AD00}" type="sibTrans" cxnId="{2E52004F-21D4-4846-999A-B4B41C5B57A2}">
      <dgm:prSet/>
      <dgm:spPr/>
      <dgm:t>
        <a:bodyPr/>
        <a:lstStyle/>
        <a:p>
          <a:endParaRPr lang="en-US" noProof="0"/>
        </a:p>
      </dgm:t>
    </dgm:pt>
    <dgm:pt modelId="{39820FCB-17DA-4B1B-B0DE-A18A715EB563}">
      <dgm:prSet phldrT="[Texte]" custT="1"/>
      <dgm:spPr/>
      <dgm:t>
        <a:bodyPr/>
        <a:lstStyle/>
        <a:p>
          <a:r>
            <a:rPr lang="en-US" sz="1600" noProof="0" smtClean="0"/>
            <a:t>Concrete or abstract</a:t>
          </a:r>
          <a:endParaRPr lang="en-US" sz="1600" noProof="0"/>
        </a:p>
      </dgm:t>
    </dgm:pt>
    <dgm:pt modelId="{72F72C31-DF73-45CB-B287-E451751738FB}" type="parTrans" cxnId="{B6A6D7EA-5757-4309-BCA6-5467B9C12827}">
      <dgm:prSet/>
      <dgm:spPr/>
      <dgm:t>
        <a:bodyPr/>
        <a:lstStyle/>
        <a:p>
          <a:endParaRPr lang="en-US" noProof="0"/>
        </a:p>
      </dgm:t>
    </dgm:pt>
    <dgm:pt modelId="{20DA327C-9EE2-4EA1-83D0-03D78500427A}" type="sibTrans" cxnId="{B6A6D7EA-5757-4309-BCA6-5467B9C12827}">
      <dgm:prSet/>
      <dgm:spPr/>
      <dgm:t>
        <a:bodyPr/>
        <a:lstStyle/>
        <a:p>
          <a:endParaRPr lang="en-US" noProof="0"/>
        </a:p>
      </dgm:t>
    </dgm:pt>
    <dgm:pt modelId="{9FA76BA6-E21E-4758-A5D3-A47D1CE6ABCB}">
      <dgm:prSet phldrT="[Texte]" custT="1"/>
      <dgm:spPr/>
      <dgm:t>
        <a:bodyPr/>
        <a:lstStyle/>
        <a:p>
          <a:r>
            <a:rPr lang="en-US" sz="1600" noProof="0" dirty="0" smtClean="0"/>
            <a:t>Temporal </a:t>
          </a:r>
          <a:endParaRPr lang="en-US" sz="1600" noProof="0" dirty="0"/>
        </a:p>
      </dgm:t>
    </dgm:pt>
    <dgm:pt modelId="{3EE72ED2-0875-4BAB-8DA0-ADBB2389CFDB}" type="parTrans" cxnId="{0CE9EEC2-3E3D-49D8-A2EC-55C64E8FA1B9}">
      <dgm:prSet/>
      <dgm:spPr/>
      <dgm:t>
        <a:bodyPr/>
        <a:lstStyle/>
        <a:p>
          <a:endParaRPr lang="en-US" noProof="0"/>
        </a:p>
      </dgm:t>
    </dgm:pt>
    <dgm:pt modelId="{7F42C352-24F1-42F6-B602-0FC0F3761CF4}" type="sibTrans" cxnId="{0CE9EEC2-3E3D-49D8-A2EC-55C64E8FA1B9}">
      <dgm:prSet/>
      <dgm:spPr/>
      <dgm:t>
        <a:bodyPr/>
        <a:lstStyle/>
        <a:p>
          <a:endParaRPr lang="en-US" noProof="0"/>
        </a:p>
      </dgm:t>
    </dgm:pt>
    <dgm:pt modelId="{13DD5D58-28D8-42F5-8095-2AB374EAD955}">
      <dgm:prSet phldrT="[Texte]" custT="1"/>
      <dgm:spPr/>
      <dgm:t>
        <a:bodyPr/>
        <a:lstStyle/>
        <a:p>
          <a:r>
            <a:rPr lang="en-US" sz="1600" noProof="0" dirty="0" smtClean="0"/>
            <a:t>All at once ambiguous and clear, at different moment, for different objectives</a:t>
          </a:r>
          <a:endParaRPr lang="en-US" sz="1600" noProof="0" dirty="0"/>
        </a:p>
      </dgm:t>
    </dgm:pt>
    <dgm:pt modelId="{FADC13AE-8FEC-483D-A651-48DB75BEAD67}" type="parTrans" cxnId="{3A32B448-CF18-493D-9CDA-D1A0DE53CB5B}">
      <dgm:prSet/>
      <dgm:spPr/>
      <dgm:t>
        <a:bodyPr/>
        <a:lstStyle/>
        <a:p>
          <a:endParaRPr lang="fr-FR"/>
        </a:p>
      </dgm:t>
    </dgm:pt>
    <dgm:pt modelId="{CF0A24AD-E518-4E40-B53C-B135CD861CEC}" type="sibTrans" cxnId="{3A32B448-CF18-493D-9CDA-D1A0DE53CB5B}">
      <dgm:prSet/>
      <dgm:spPr/>
      <dgm:t>
        <a:bodyPr/>
        <a:lstStyle/>
        <a:p>
          <a:endParaRPr lang="fr-FR"/>
        </a:p>
      </dgm:t>
    </dgm:pt>
    <dgm:pt modelId="{D22A5E4D-9848-471A-9B89-1DE75C536E1C}">
      <dgm:prSet phldrT="[Texte]" custT="1"/>
      <dgm:spPr/>
      <dgm:t>
        <a:bodyPr/>
        <a:lstStyle/>
        <a:p>
          <a:r>
            <a:rPr lang="en-US" sz="1600" noProof="0" dirty="0" smtClean="0"/>
            <a:t>Interpretive flexibility</a:t>
          </a:r>
          <a:endParaRPr lang="en-US" sz="1600" noProof="0" dirty="0"/>
        </a:p>
      </dgm:t>
    </dgm:pt>
    <dgm:pt modelId="{AF537183-C685-41AF-9C79-F0B66DFAC89A}" type="parTrans" cxnId="{9D25B150-C5C0-43B6-8804-04C2AB0DC08A}">
      <dgm:prSet/>
      <dgm:spPr/>
      <dgm:t>
        <a:bodyPr/>
        <a:lstStyle/>
        <a:p>
          <a:endParaRPr lang="fr-FR"/>
        </a:p>
      </dgm:t>
    </dgm:pt>
    <dgm:pt modelId="{4915F73C-6E04-4A7F-94BA-C91304C9F3CB}" type="sibTrans" cxnId="{9D25B150-C5C0-43B6-8804-04C2AB0DC08A}">
      <dgm:prSet/>
      <dgm:spPr/>
      <dgm:t>
        <a:bodyPr/>
        <a:lstStyle/>
        <a:p>
          <a:endParaRPr lang="fr-FR"/>
        </a:p>
      </dgm:t>
    </dgm:pt>
    <dgm:pt modelId="{C1B7104B-0FF4-43AA-A712-2676DDAAAFF2}" type="pres">
      <dgm:prSet presAssocID="{00839E99-3A9C-4497-BC42-3199DE8E6112}" presName="composite" presStyleCnt="0">
        <dgm:presLayoutVars>
          <dgm:chMax val="1"/>
          <dgm:dir/>
          <dgm:resizeHandles val="exact"/>
        </dgm:presLayoutVars>
      </dgm:prSet>
      <dgm:spPr/>
      <dgm:t>
        <a:bodyPr/>
        <a:lstStyle/>
        <a:p>
          <a:endParaRPr lang="fr-FR"/>
        </a:p>
      </dgm:t>
    </dgm:pt>
    <dgm:pt modelId="{7CB19E4C-9321-4079-A90E-8565DBF69CF0}" type="pres">
      <dgm:prSet presAssocID="{00839E99-3A9C-4497-BC42-3199DE8E6112}" presName="radial" presStyleCnt="0">
        <dgm:presLayoutVars>
          <dgm:animLvl val="ctr"/>
        </dgm:presLayoutVars>
      </dgm:prSet>
      <dgm:spPr/>
    </dgm:pt>
    <dgm:pt modelId="{9B0DC2D9-073E-43E7-AF61-9F770D0559BD}" type="pres">
      <dgm:prSet presAssocID="{2F0170AB-8EF8-4E08-899C-2E65C613F13F}" presName="centerShape" presStyleLbl="vennNode1" presStyleIdx="0" presStyleCnt="7" custScaleX="84129" custScaleY="86392"/>
      <dgm:spPr/>
      <dgm:t>
        <a:bodyPr/>
        <a:lstStyle/>
        <a:p>
          <a:endParaRPr lang="fr-FR"/>
        </a:p>
      </dgm:t>
    </dgm:pt>
    <dgm:pt modelId="{57643DD8-16B9-41FC-B9C4-B3E38D0CEA0E}" type="pres">
      <dgm:prSet presAssocID="{D514B2CA-2A12-42FE-88E0-14761F2F34C7}" presName="node" presStyleLbl="vennNode1" presStyleIdx="1" presStyleCnt="7" custScaleX="138680" custScaleY="88167" custRadScaleRad="89542" custRadScaleInc="-14149">
        <dgm:presLayoutVars>
          <dgm:bulletEnabled val="1"/>
        </dgm:presLayoutVars>
      </dgm:prSet>
      <dgm:spPr/>
      <dgm:t>
        <a:bodyPr/>
        <a:lstStyle/>
        <a:p>
          <a:endParaRPr lang="fr-FR"/>
        </a:p>
      </dgm:t>
    </dgm:pt>
    <dgm:pt modelId="{665EA483-0F93-41D5-83EA-6B8000C826AA}" type="pres">
      <dgm:prSet presAssocID="{3FED6551-C663-45E9-94CA-8C23EA18B460}" presName="node" presStyleLbl="vennNode1" presStyleIdx="2" presStyleCnt="7" custScaleX="170497" custScaleY="113559" custRadScaleRad="113733" custRadScaleInc="5227">
        <dgm:presLayoutVars>
          <dgm:bulletEnabled val="1"/>
        </dgm:presLayoutVars>
      </dgm:prSet>
      <dgm:spPr/>
      <dgm:t>
        <a:bodyPr/>
        <a:lstStyle/>
        <a:p>
          <a:endParaRPr lang="fr-FR"/>
        </a:p>
      </dgm:t>
    </dgm:pt>
    <dgm:pt modelId="{DBDD7CD6-508D-49CB-B3A7-DF706533DCDD}" type="pres">
      <dgm:prSet presAssocID="{39820FCB-17DA-4B1B-B0DE-A18A715EB563}" presName="node" presStyleLbl="vennNode1" presStyleIdx="3" presStyleCnt="7" custScaleX="121313" custScaleY="77415" custRadScaleRad="90057" custRadScaleInc="-12228">
        <dgm:presLayoutVars>
          <dgm:bulletEnabled val="1"/>
        </dgm:presLayoutVars>
      </dgm:prSet>
      <dgm:spPr/>
      <dgm:t>
        <a:bodyPr/>
        <a:lstStyle/>
        <a:p>
          <a:endParaRPr lang="fr-FR"/>
        </a:p>
      </dgm:t>
    </dgm:pt>
    <dgm:pt modelId="{5F4B895A-E9F4-4240-938D-49D7BF9C20F0}" type="pres">
      <dgm:prSet presAssocID="{9FA76BA6-E21E-4758-A5D3-A47D1CE6ABCB}" presName="node" presStyleLbl="vennNode1" presStyleIdx="4" presStyleCnt="7" custScaleY="66404" custRadScaleRad="80860" custRadScaleInc="-6668">
        <dgm:presLayoutVars>
          <dgm:bulletEnabled val="1"/>
        </dgm:presLayoutVars>
      </dgm:prSet>
      <dgm:spPr/>
      <dgm:t>
        <a:bodyPr/>
        <a:lstStyle/>
        <a:p>
          <a:endParaRPr lang="fr-FR"/>
        </a:p>
      </dgm:t>
    </dgm:pt>
    <dgm:pt modelId="{90BF70F0-A8C5-4397-BB6E-BAC701C5EFE5}" type="pres">
      <dgm:prSet presAssocID="{13DD5D58-28D8-42F5-8095-2AB374EAD955}" presName="node" presStyleLbl="vennNode1" presStyleIdx="5" presStyleCnt="7" custScaleX="171027" custScaleY="111253" custRadScaleRad="106846" custRadScaleInc="24142">
        <dgm:presLayoutVars>
          <dgm:bulletEnabled val="1"/>
        </dgm:presLayoutVars>
      </dgm:prSet>
      <dgm:spPr/>
      <dgm:t>
        <a:bodyPr/>
        <a:lstStyle/>
        <a:p>
          <a:endParaRPr lang="fr-FR"/>
        </a:p>
      </dgm:t>
    </dgm:pt>
    <dgm:pt modelId="{54115D79-2F8E-45A7-A867-7B06D98360D3}" type="pres">
      <dgm:prSet presAssocID="{D22A5E4D-9848-471A-9B89-1DE75C536E1C}" presName="node" presStyleLbl="vennNode1" presStyleIdx="6" presStyleCnt="7" custScaleX="123472" custScaleY="76527" custRadScaleRad="99649" custRadScaleInc="-16244">
        <dgm:presLayoutVars>
          <dgm:bulletEnabled val="1"/>
        </dgm:presLayoutVars>
      </dgm:prSet>
      <dgm:spPr/>
      <dgm:t>
        <a:bodyPr/>
        <a:lstStyle/>
        <a:p>
          <a:endParaRPr lang="fr-FR"/>
        </a:p>
      </dgm:t>
    </dgm:pt>
  </dgm:ptLst>
  <dgm:cxnLst>
    <dgm:cxn modelId="{1DFCE49B-0EA1-490C-B234-E8C141C78579}" srcId="{2F0170AB-8EF8-4E08-899C-2E65C613F13F}" destId="{D514B2CA-2A12-42FE-88E0-14761F2F34C7}" srcOrd="0" destOrd="0" parTransId="{55B4CCD7-F7DA-40C8-B5BD-046A24FCD18F}" sibTransId="{A21AA310-9BF3-412F-A62B-17D11467368D}"/>
    <dgm:cxn modelId="{18215BED-13FE-4E86-9D04-C1BB6BCD95DA}" srcId="{00839E99-3A9C-4497-BC42-3199DE8E6112}" destId="{2F0170AB-8EF8-4E08-899C-2E65C613F13F}" srcOrd="0" destOrd="0" parTransId="{ED272807-0F5E-4533-83EF-C3B7773BCAD6}" sibTransId="{65851980-AED3-4A2E-BB23-C979E3D4655D}"/>
    <dgm:cxn modelId="{3A32B448-CF18-493D-9CDA-D1A0DE53CB5B}" srcId="{2F0170AB-8EF8-4E08-899C-2E65C613F13F}" destId="{13DD5D58-28D8-42F5-8095-2AB374EAD955}" srcOrd="4" destOrd="0" parTransId="{FADC13AE-8FEC-483D-A651-48DB75BEAD67}" sibTransId="{CF0A24AD-E518-4E40-B53C-B135CD861CEC}"/>
    <dgm:cxn modelId="{0312A088-B48B-4A57-B523-A94BA7CE4568}" type="presOf" srcId="{00839E99-3A9C-4497-BC42-3199DE8E6112}" destId="{C1B7104B-0FF4-43AA-A712-2676DDAAAFF2}" srcOrd="0" destOrd="0" presId="urn:microsoft.com/office/officeart/2005/8/layout/radial3"/>
    <dgm:cxn modelId="{9D25B150-C5C0-43B6-8804-04C2AB0DC08A}" srcId="{2F0170AB-8EF8-4E08-899C-2E65C613F13F}" destId="{D22A5E4D-9848-471A-9B89-1DE75C536E1C}" srcOrd="5" destOrd="0" parTransId="{AF537183-C685-41AF-9C79-F0B66DFAC89A}" sibTransId="{4915F73C-6E04-4A7F-94BA-C91304C9F3CB}"/>
    <dgm:cxn modelId="{FB32AD6A-1657-44B9-8E93-3C758BBA7F1E}" type="presOf" srcId="{39820FCB-17DA-4B1B-B0DE-A18A715EB563}" destId="{DBDD7CD6-508D-49CB-B3A7-DF706533DCDD}" srcOrd="0" destOrd="0" presId="urn:microsoft.com/office/officeart/2005/8/layout/radial3"/>
    <dgm:cxn modelId="{2E52004F-21D4-4846-999A-B4B41C5B57A2}" srcId="{2F0170AB-8EF8-4E08-899C-2E65C613F13F}" destId="{3FED6551-C663-45E9-94CA-8C23EA18B460}" srcOrd="1" destOrd="0" parTransId="{4916290D-338C-4B50-94BC-266395EDEC5A}" sibTransId="{8C211CB8-AA1D-4DA7-97CB-B9C8FF07AD00}"/>
    <dgm:cxn modelId="{82FC1C55-93BD-4EA5-BD67-369AE88CE8D1}" type="presOf" srcId="{2F0170AB-8EF8-4E08-899C-2E65C613F13F}" destId="{9B0DC2D9-073E-43E7-AF61-9F770D0559BD}" srcOrd="0" destOrd="0" presId="urn:microsoft.com/office/officeart/2005/8/layout/radial3"/>
    <dgm:cxn modelId="{BFF55FFF-4016-460B-9392-49EC7E0776E5}" type="presOf" srcId="{3FED6551-C663-45E9-94CA-8C23EA18B460}" destId="{665EA483-0F93-41D5-83EA-6B8000C826AA}" srcOrd="0" destOrd="0" presId="urn:microsoft.com/office/officeart/2005/8/layout/radial3"/>
    <dgm:cxn modelId="{F11D1639-24FB-4BFA-AB41-A29A52E35956}" type="presOf" srcId="{D22A5E4D-9848-471A-9B89-1DE75C536E1C}" destId="{54115D79-2F8E-45A7-A867-7B06D98360D3}" srcOrd="0" destOrd="0" presId="urn:microsoft.com/office/officeart/2005/8/layout/radial3"/>
    <dgm:cxn modelId="{0CE9EEC2-3E3D-49D8-A2EC-55C64E8FA1B9}" srcId="{2F0170AB-8EF8-4E08-899C-2E65C613F13F}" destId="{9FA76BA6-E21E-4758-A5D3-A47D1CE6ABCB}" srcOrd="3" destOrd="0" parTransId="{3EE72ED2-0875-4BAB-8DA0-ADBB2389CFDB}" sibTransId="{7F42C352-24F1-42F6-B602-0FC0F3761CF4}"/>
    <dgm:cxn modelId="{A9902042-B145-4197-82F8-56D5B9BE14AE}" type="presOf" srcId="{9FA76BA6-E21E-4758-A5D3-A47D1CE6ABCB}" destId="{5F4B895A-E9F4-4240-938D-49D7BF9C20F0}" srcOrd="0" destOrd="0" presId="urn:microsoft.com/office/officeart/2005/8/layout/radial3"/>
    <dgm:cxn modelId="{E81878EF-AC9C-41F7-8543-4AEE770406A3}" type="presOf" srcId="{13DD5D58-28D8-42F5-8095-2AB374EAD955}" destId="{90BF70F0-A8C5-4397-BB6E-BAC701C5EFE5}" srcOrd="0" destOrd="0" presId="urn:microsoft.com/office/officeart/2005/8/layout/radial3"/>
    <dgm:cxn modelId="{B6A6D7EA-5757-4309-BCA6-5467B9C12827}" srcId="{2F0170AB-8EF8-4E08-899C-2E65C613F13F}" destId="{39820FCB-17DA-4B1B-B0DE-A18A715EB563}" srcOrd="2" destOrd="0" parTransId="{72F72C31-DF73-45CB-B287-E451751738FB}" sibTransId="{20DA327C-9EE2-4EA1-83D0-03D78500427A}"/>
    <dgm:cxn modelId="{39BFCF05-ADCA-463C-AD76-8DA94D387FB1}" type="presOf" srcId="{D514B2CA-2A12-42FE-88E0-14761F2F34C7}" destId="{57643DD8-16B9-41FC-B9C4-B3E38D0CEA0E}" srcOrd="0" destOrd="0" presId="urn:microsoft.com/office/officeart/2005/8/layout/radial3"/>
    <dgm:cxn modelId="{58BBC147-6F22-473E-82D6-C819B8F19133}" type="presParOf" srcId="{C1B7104B-0FF4-43AA-A712-2676DDAAAFF2}" destId="{7CB19E4C-9321-4079-A90E-8565DBF69CF0}" srcOrd="0" destOrd="0" presId="urn:microsoft.com/office/officeart/2005/8/layout/radial3"/>
    <dgm:cxn modelId="{B275D624-6542-4193-81C4-8B0734C9E096}" type="presParOf" srcId="{7CB19E4C-9321-4079-A90E-8565DBF69CF0}" destId="{9B0DC2D9-073E-43E7-AF61-9F770D0559BD}" srcOrd="0" destOrd="0" presId="urn:microsoft.com/office/officeart/2005/8/layout/radial3"/>
    <dgm:cxn modelId="{FC0E340F-E6F7-4EA2-8921-B2FE8A6EF532}" type="presParOf" srcId="{7CB19E4C-9321-4079-A90E-8565DBF69CF0}" destId="{57643DD8-16B9-41FC-B9C4-B3E38D0CEA0E}" srcOrd="1" destOrd="0" presId="urn:microsoft.com/office/officeart/2005/8/layout/radial3"/>
    <dgm:cxn modelId="{A11C870B-64D4-4D41-B0BB-DCDD0D14095F}" type="presParOf" srcId="{7CB19E4C-9321-4079-A90E-8565DBF69CF0}" destId="{665EA483-0F93-41D5-83EA-6B8000C826AA}" srcOrd="2" destOrd="0" presId="urn:microsoft.com/office/officeart/2005/8/layout/radial3"/>
    <dgm:cxn modelId="{163D6874-37D4-4242-A725-4432A04C5C2E}" type="presParOf" srcId="{7CB19E4C-9321-4079-A90E-8565DBF69CF0}" destId="{DBDD7CD6-508D-49CB-B3A7-DF706533DCDD}" srcOrd="3" destOrd="0" presId="urn:microsoft.com/office/officeart/2005/8/layout/radial3"/>
    <dgm:cxn modelId="{A5112505-6A7B-49FF-98EC-73A36B94CF07}" type="presParOf" srcId="{7CB19E4C-9321-4079-A90E-8565DBF69CF0}" destId="{5F4B895A-E9F4-4240-938D-49D7BF9C20F0}" srcOrd="4" destOrd="0" presId="urn:microsoft.com/office/officeart/2005/8/layout/radial3"/>
    <dgm:cxn modelId="{884CF993-84DB-443F-9067-9C8D2C270A8B}" type="presParOf" srcId="{7CB19E4C-9321-4079-A90E-8565DBF69CF0}" destId="{90BF70F0-A8C5-4397-BB6E-BAC701C5EFE5}" srcOrd="5" destOrd="0" presId="urn:microsoft.com/office/officeart/2005/8/layout/radial3"/>
    <dgm:cxn modelId="{182FAAB7-CB62-40DF-8616-3978E4242E0C}" type="presParOf" srcId="{7CB19E4C-9321-4079-A90E-8565DBF69CF0}" destId="{54115D79-2F8E-45A7-A867-7B06D98360D3}" srcOrd="6" destOrd="0" presId="urn:microsoft.com/office/officeart/2005/8/layout/radial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A5449D-037A-4C15-AEEA-B41BD3810BA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13768AE2-D747-4B41-A74A-DF018EAA49DE}">
      <dgm:prSet phldrT="[Texte]" custT="1"/>
      <dgm:spPr/>
      <dgm: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The interpretive</a:t>
          </a:r>
          <a:r>
            <a:rPr kumimoji="0" lang="en-US" sz="1800" b="1" i="0" u="none" strike="noStrike" kern="1200" cap="none" spc="0" normalizeH="0" noProof="0" dirty="0" smtClean="0">
              <a:ln>
                <a:noFill/>
              </a:ln>
              <a:solidFill>
                <a:schemeClr val="tx1"/>
              </a:solidFill>
              <a:effectLst/>
              <a:uLnTx/>
              <a:uFillTx/>
              <a:latin typeface="+mn-lt"/>
              <a:ea typeface="+mn-ea"/>
              <a:cs typeface="+mn-cs"/>
            </a:rPr>
            <a:t> flexibility of scenarios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kern="1200" dirty="0" smtClean="0"/>
            <a:t>“</a:t>
          </a:r>
          <a:r>
            <a:rPr lang="en-US" sz="1400" i="1" kern="1200" dirty="0" smtClean="0"/>
            <a:t>Yesterday we were talking about conviction, we get into the game of the conviction of one person who will say ‘yes that is realistic for me’ and  another one will say ‘it's unrealistic’”. (I3)</a:t>
          </a:r>
          <a:endParaRPr lang="fr-FR" sz="1400" dirty="0"/>
        </a:p>
      </dgm:t>
    </dgm:pt>
    <dgm:pt modelId="{FAB2D977-CF86-49C6-B5C7-28106D583CF8}" type="parTrans" cxnId="{997934E9-8574-44E8-A9BD-09BCD771F85D}">
      <dgm:prSet/>
      <dgm:spPr/>
      <dgm:t>
        <a:bodyPr/>
        <a:lstStyle/>
        <a:p>
          <a:endParaRPr lang="fr-FR"/>
        </a:p>
      </dgm:t>
    </dgm:pt>
    <dgm:pt modelId="{E7000AD1-312C-4315-AFAD-D94A41F376AD}" type="sibTrans" cxnId="{997934E9-8574-44E8-A9BD-09BCD771F85D}">
      <dgm:prSet/>
      <dgm:spPr/>
      <dgm:t>
        <a:bodyPr/>
        <a:lstStyle/>
        <a:p>
          <a:endParaRPr lang="fr-FR"/>
        </a:p>
      </dgm:t>
    </dgm:pt>
    <dgm:pt modelId="{7386E3D4-0F10-425D-9C2D-1AB915F70137}">
      <dgm:prSet phldrT="[Texte]" custT="1"/>
      <dgm:spPr/>
      <dgm:t>
        <a:bodyPr/>
        <a:lstStyle/>
        <a:p>
          <a:pPr marL="0" marR="0" lvl="1" indent="0" defTabSz="914400" eaLnBrk="1" fontAlgn="auto" latinLnBrk="0" hangingPunct="1">
            <a:lnSpc>
              <a:spcPct val="100000"/>
            </a:lnSpc>
            <a:spcBef>
              <a:spcPts val="0"/>
            </a:spcBef>
            <a:spcAft>
              <a:spcPts val="0"/>
            </a:spcAft>
            <a:buClrTx/>
            <a:buSzTx/>
            <a:buFontTx/>
            <a:buNone/>
            <a:tabLst/>
            <a:defRPr/>
          </a:pPr>
          <a:r>
            <a:rPr lang="en-US" sz="1600" dirty="0" smtClean="0"/>
            <a:t>Reinforce organizational and occupational boundaries</a:t>
          </a:r>
        </a:p>
      </dgm:t>
    </dgm:pt>
    <dgm:pt modelId="{29AECE4D-3721-4DA4-9DDA-75F5BFD6D8CC}" type="parTrans" cxnId="{66D0627C-C787-4B53-984A-7991E956E2B0}">
      <dgm:prSet/>
      <dgm:spPr/>
      <dgm:t>
        <a:bodyPr/>
        <a:lstStyle/>
        <a:p>
          <a:endParaRPr lang="fr-FR"/>
        </a:p>
      </dgm:t>
    </dgm:pt>
    <dgm:pt modelId="{40B759A4-A5BD-4734-B9E2-598E6713051A}" type="sibTrans" cxnId="{66D0627C-C787-4B53-984A-7991E956E2B0}">
      <dgm:prSet/>
      <dgm:spPr/>
      <dgm:t>
        <a:bodyPr/>
        <a:lstStyle/>
        <a:p>
          <a:endParaRPr lang="fr-FR"/>
        </a:p>
      </dgm:t>
    </dgm:pt>
    <dgm:pt modelId="{56D4AEFE-D417-4D74-9A26-B6675F4FF707}">
      <dgm:prSet phldrT="[Texte]" custT="1"/>
      <dgm:spPr/>
      <dgm:t>
        <a:bodyPr/>
        <a:lstStyle/>
        <a:p>
          <a:pPr marL="0" marR="0" lvl="1" indent="0" defTabSz="914400" eaLnBrk="1" fontAlgn="auto" latinLnBrk="0" hangingPunct="1">
            <a:lnSpc>
              <a:spcPct val="100000"/>
            </a:lnSpc>
            <a:spcBef>
              <a:spcPts val="0"/>
            </a:spcBef>
            <a:spcAft>
              <a:spcPts val="0"/>
            </a:spcAft>
            <a:buClrTx/>
            <a:buSzTx/>
            <a:buFontTx/>
            <a:buNone/>
            <a:tabLst/>
            <a:defRPr/>
          </a:pPr>
          <a:r>
            <a:rPr lang="en-US" sz="1600" dirty="0" smtClean="0"/>
            <a:t>Limit the rationality of decisions</a:t>
          </a:r>
        </a:p>
      </dgm:t>
    </dgm:pt>
    <dgm:pt modelId="{91D7E42D-9D70-4A5C-88A3-5129F9DFA772}" type="parTrans" cxnId="{66BD5830-F13D-4EEA-9FA1-D8FE44896AE9}">
      <dgm:prSet/>
      <dgm:spPr/>
      <dgm:t>
        <a:bodyPr/>
        <a:lstStyle/>
        <a:p>
          <a:endParaRPr lang="fr-FR"/>
        </a:p>
      </dgm:t>
    </dgm:pt>
    <dgm:pt modelId="{C3C942AC-56E6-439D-834A-1C7A53CF27EB}" type="sibTrans" cxnId="{66BD5830-F13D-4EEA-9FA1-D8FE44896AE9}">
      <dgm:prSet/>
      <dgm:spPr/>
      <dgm:t>
        <a:bodyPr/>
        <a:lstStyle/>
        <a:p>
          <a:endParaRPr lang="fr-FR"/>
        </a:p>
      </dgm:t>
    </dgm:pt>
    <dgm:pt modelId="{4D0D987F-A31E-4C24-9450-4FF8F470FDA9}">
      <dgm:prSet phldrT="[Texte]" custT="1"/>
      <dgm:spPr/>
      <dgm:t>
        <a:bodyPr/>
        <a:lstStyle/>
        <a:p>
          <a:pPr marL="0" marR="0" lvl="1" indent="0" defTabSz="914400" eaLnBrk="1" fontAlgn="auto" latinLnBrk="0" hangingPunct="1">
            <a:lnSpc>
              <a:spcPct val="100000"/>
            </a:lnSpc>
            <a:spcBef>
              <a:spcPts val="0"/>
            </a:spcBef>
            <a:spcAft>
              <a:spcPts val="0"/>
            </a:spcAft>
            <a:buClrTx/>
            <a:buSzTx/>
            <a:buFontTx/>
            <a:buNone/>
            <a:tabLst/>
            <a:defRPr/>
          </a:pPr>
          <a:endParaRPr lang="en-US" sz="1600" dirty="0" smtClean="0"/>
        </a:p>
      </dgm:t>
    </dgm:pt>
    <dgm:pt modelId="{2257304E-7E23-445B-B85E-10A2450F3292}" type="parTrans" cxnId="{CEA5C2A2-B2C1-4D05-B044-C4BB54DC9565}">
      <dgm:prSet/>
      <dgm:spPr/>
      <dgm:t>
        <a:bodyPr/>
        <a:lstStyle/>
        <a:p>
          <a:endParaRPr lang="fr-FR"/>
        </a:p>
      </dgm:t>
    </dgm:pt>
    <dgm:pt modelId="{A0CD04E5-6190-48AF-AAF6-F158ABDF7C89}" type="sibTrans" cxnId="{CEA5C2A2-B2C1-4D05-B044-C4BB54DC9565}">
      <dgm:prSet/>
      <dgm:spPr/>
      <dgm:t>
        <a:bodyPr/>
        <a:lstStyle/>
        <a:p>
          <a:endParaRPr lang="fr-FR"/>
        </a:p>
      </dgm:t>
    </dgm:pt>
    <dgm:pt modelId="{3880CB4B-56A5-42CA-B87C-9C7F6BDFA380}">
      <dgm:prSet phldrT="[Texte]" custT="1"/>
      <dgm:spPr/>
      <dgm: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Keeping some part of scenario invisible to other communities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i="1" kern="1200" dirty="0" smtClean="0"/>
            <a:t>"We were several to consider that these scenarios were very obscure... We did not see what were the criteria, the hypotheses of these scenarios. So we had an extremely limited reading </a:t>
          </a:r>
          <a:r>
            <a:rPr lang="en-US" sz="1400" i="1" kern="1200" dirty="0" smtClean="0"/>
            <a:t>grid… </a:t>
          </a:r>
          <a:r>
            <a:rPr lang="en-US" sz="1400" i="1" kern="1200" dirty="0" smtClean="0"/>
            <a:t>We can not do anything </a:t>
          </a:r>
          <a:r>
            <a:rPr lang="en-US" sz="1400" i="1" kern="1200" dirty="0" smtClean="0"/>
            <a:t>with them </a:t>
          </a:r>
          <a:r>
            <a:rPr lang="en-US" sz="1400" i="1" kern="1200" dirty="0" smtClean="0"/>
            <a:t>because we do not </a:t>
          </a:r>
          <a:r>
            <a:rPr lang="en-US" sz="1400" i="1" kern="1200" dirty="0" smtClean="0"/>
            <a:t>understand </a:t>
          </a:r>
          <a:r>
            <a:rPr lang="en-US" sz="1400" i="1" kern="1200" dirty="0" smtClean="0"/>
            <a:t>with what </a:t>
          </a:r>
          <a:r>
            <a:rPr lang="en-US" sz="1400" i="1" kern="1200" dirty="0" smtClean="0"/>
            <a:t>hypotheses... </a:t>
          </a:r>
          <a:r>
            <a:rPr lang="en-US" sz="1400" i="1" kern="1200" dirty="0" smtClean="0"/>
            <a:t>As </a:t>
          </a:r>
          <a:r>
            <a:rPr lang="en-US" sz="1400" i="1" kern="1200" dirty="0" smtClean="0"/>
            <a:t>scientists</a:t>
          </a:r>
          <a:r>
            <a:rPr lang="en-US" sz="1400" i="1" kern="1200" dirty="0" smtClean="0"/>
            <a:t>, we </a:t>
          </a:r>
          <a:r>
            <a:rPr lang="en-US" sz="1400" i="1" kern="1200" dirty="0" smtClean="0"/>
            <a:t>can </a:t>
          </a:r>
          <a:r>
            <a:rPr lang="en-US" sz="1400" i="1" kern="1200" dirty="0" smtClean="0"/>
            <a:t>not be satisfied </a:t>
          </a:r>
          <a:r>
            <a:rPr lang="en-US" sz="1400" i="1" kern="1200" dirty="0" smtClean="0"/>
            <a:t>of </a:t>
          </a:r>
          <a:r>
            <a:rPr lang="en-US" sz="1400" i="1" kern="1200" dirty="0" smtClean="0"/>
            <a:t>that.” (A1)</a:t>
          </a:r>
          <a:endParaRPr lang="en-US" sz="1400" i="1" kern="1200" noProof="0" dirty="0" smtClean="0"/>
        </a:p>
      </dgm:t>
    </dgm:pt>
    <dgm:pt modelId="{96234BE4-930D-42DD-B28F-6194FA3ABA6B}" type="parTrans" cxnId="{07744C0F-1579-4AC2-88D6-23E2B1E547C0}">
      <dgm:prSet/>
      <dgm:spPr/>
      <dgm:t>
        <a:bodyPr/>
        <a:lstStyle/>
        <a:p>
          <a:endParaRPr lang="fr-FR"/>
        </a:p>
      </dgm:t>
    </dgm:pt>
    <dgm:pt modelId="{09147CFE-4469-486B-AC7B-B1A0BF23A32A}" type="sibTrans" cxnId="{07744C0F-1579-4AC2-88D6-23E2B1E547C0}">
      <dgm:prSet/>
      <dgm:spPr/>
      <dgm:t>
        <a:bodyPr/>
        <a:lstStyle/>
        <a:p>
          <a:endParaRPr lang="fr-FR"/>
        </a:p>
      </dgm:t>
    </dgm:pt>
    <dgm:pt modelId="{1B5B2FB8-E9C1-486B-BE27-4DEF5670868D}" type="pres">
      <dgm:prSet presAssocID="{3AA5449D-037A-4C15-AEEA-B41BD3810BA4}" presName="Name0" presStyleCnt="0">
        <dgm:presLayoutVars>
          <dgm:dir/>
          <dgm:animLvl val="lvl"/>
          <dgm:resizeHandles val="exact"/>
        </dgm:presLayoutVars>
      </dgm:prSet>
      <dgm:spPr/>
      <dgm:t>
        <a:bodyPr/>
        <a:lstStyle/>
        <a:p>
          <a:endParaRPr lang="fr-FR"/>
        </a:p>
      </dgm:t>
    </dgm:pt>
    <dgm:pt modelId="{073D4D85-D982-40BB-97FC-B4A49EE0D8D1}" type="pres">
      <dgm:prSet presAssocID="{13768AE2-D747-4B41-A74A-DF018EAA49DE}" presName="linNode" presStyleCnt="0"/>
      <dgm:spPr/>
    </dgm:pt>
    <dgm:pt modelId="{41804807-0AED-4B9A-87A4-45E8DDD949B0}" type="pres">
      <dgm:prSet presAssocID="{13768AE2-D747-4B41-A74A-DF018EAA49DE}" presName="parentText" presStyleLbl="node1" presStyleIdx="0" presStyleCnt="2" custScaleX="192140" custScaleY="110470" custLinFactNeighborX="-2563">
        <dgm:presLayoutVars>
          <dgm:chMax val="1"/>
          <dgm:bulletEnabled val="1"/>
        </dgm:presLayoutVars>
      </dgm:prSet>
      <dgm:spPr/>
      <dgm:t>
        <a:bodyPr/>
        <a:lstStyle/>
        <a:p>
          <a:endParaRPr lang="fr-FR"/>
        </a:p>
      </dgm:t>
    </dgm:pt>
    <dgm:pt modelId="{435A8FC2-22D1-4DCB-B309-A3A4A63914C7}" type="pres">
      <dgm:prSet presAssocID="{E7000AD1-312C-4315-AFAD-D94A41F376AD}" presName="sp" presStyleCnt="0"/>
      <dgm:spPr/>
    </dgm:pt>
    <dgm:pt modelId="{8E5A4417-117F-42BF-A1A7-F32C7A5E2E81}" type="pres">
      <dgm:prSet presAssocID="{3880CB4B-56A5-42CA-B87C-9C7F6BDFA380}" presName="linNode" presStyleCnt="0"/>
      <dgm:spPr/>
    </dgm:pt>
    <dgm:pt modelId="{6C829D67-43CC-4633-A16D-72E4AFD17C5C}" type="pres">
      <dgm:prSet presAssocID="{3880CB4B-56A5-42CA-B87C-9C7F6BDFA380}" presName="parentText" presStyleLbl="node1" presStyleIdx="1" presStyleCnt="2" custScaleX="190609" custScaleY="171842">
        <dgm:presLayoutVars>
          <dgm:chMax val="1"/>
          <dgm:bulletEnabled val="1"/>
        </dgm:presLayoutVars>
      </dgm:prSet>
      <dgm:spPr/>
      <dgm:t>
        <a:bodyPr/>
        <a:lstStyle/>
        <a:p>
          <a:endParaRPr lang="fr-FR"/>
        </a:p>
      </dgm:t>
    </dgm:pt>
    <dgm:pt modelId="{399F83C6-D724-424D-A1CA-C4EDD4E8E1B6}" type="pres">
      <dgm:prSet presAssocID="{3880CB4B-56A5-42CA-B87C-9C7F6BDFA380}" presName="descendantText" presStyleLbl="alignAccFollowNode1" presStyleIdx="0" presStyleCnt="1" custScaleX="36908" custScaleY="281540" custLinFactY="-3260" custLinFactNeighborX="-2551" custLinFactNeighborY="-100000">
        <dgm:presLayoutVars>
          <dgm:bulletEnabled val="1"/>
        </dgm:presLayoutVars>
      </dgm:prSet>
      <dgm:spPr/>
      <dgm:t>
        <a:bodyPr/>
        <a:lstStyle/>
        <a:p>
          <a:endParaRPr lang="fr-FR"/>
        </a:p>
      </dgm:t>
    </dgm:pt>
  </dgm:ptLst>
  <dgm:cxnLst>
    <dgm:cxn modelId="{E8D89B5A-81BE-493D-B833-4E1F2B1B5CCD}" type="presOf" srcId="{7386E3D4-0F10-425D-9C2D-1AB915F70137}" destId="{399F83C6-D724-424D-A1CA-C4EDD4E8E1B6}" srcOrd="0" destOrd="0" presId="urn:microsoft.com/office/officeart/2005/8/layout/vList5"/>
    <dgm:cxn modelId="{07744C0F-1579-4AC2-88D6-23E2B1E547C0}" srcId="{3AA5449D-037A-4C15-AEEA-B41BD3810BA4}" destId="{3880CB4B-56A5-42CA-B87C-9C7F6BDFA380}" srcOrd="1" destOrd="0" parTransId="{96234BE4-930D-42DD-B28F-6194FA3ABA6B}" sibTransId="{09147CFE-4469-486B-AC7B-B1A0BF23A32A}"/>
    <dgm:cxn modelId="{66BD5830-F13D-4EEA-9FA1-D8FE44896AE9}" srcId="{4D0D987F-A31E-4C24-9450-4FF8F470FDA9}" destId="{56D4AEFE-D417-4D74-9A26-B6675F4FF707}" srcOrd="0" destOrd="0" parTransId="{91D7E42D-9D70-4A5C-88A3-5129F9DFA772}" sibTransId="{C3C942AC-56E6-439D-834A-1C7A53CF27EB}"/>
    <dgm:cxn modelId="{66D0627C-C787-4B53-984A-7991E956E2B0}" srcId="{3880CB4B-56A5-42CA-B87C-9C7F6BDFA380}" destId="{7386E3D4-0F10-425D-9C2D-1AB915F70137}" srcOrd="0" destOrd="0" parTransId="{29AECE4D-3721-4DA4-9DDA-75F5BFD6D8CC}" sibTransId="{40B759A4-A5BD-4734-B9E2-598E6713051A}"/>
    <dgm:cxn modelId="{C25D8A93-C0F6-40AD-9C14-AFE9928D1D4F}" type="presOf" srcId="{3880CB4B-56A5-42CA-B87C-9C7F6BDFA380}" destId="{6C829D67-43CC-4633-A16D-72E4AFD17C5C}" srcOrd="0" destOrd="0" presId="urn:microsoft.com/office/officeart/2005/8/layout/vList5"/>
    <dgm:cxn modelId="{C2FCB2FD-7E7D-4DF5-B74A-E92BED27574A}" type="presOf" srcId="{56D4AEFE-D417-4D74-9A26-B6675F4FF707}" destId="{399F83C6-D724-424D-A1CA-C4EDD4E8E1B6}" srcOrd="0" destOrd="2" presId="urn:microsoft.com/office/officeart/2005/8/layout/vList5"/>
    <dgm:cxn modelId="{CEA5C2A2-B2C1-4D05-B044-C4BB54DC9565}" srcId="{3880CB4B-56A5-42CA-B87C-9C7F6BDFA380}" destId="{4D0D987F-A31E-4C24-9450-4FF8F470FDA9}" srcOrd="1" destOrd="0" parTransId="{2257304E-7E23-445B-B85E-10A2450F3292}" sibTransId="{A0CD04E5-6190-48AF-AAF6-F158ABDF7C89}"/>
    <dgm:cxn modelId="{8B4F5878-C58D-4A43-AEBD-9F345C09866F}" type="presOf" srcId="{13768AE2-D747-4B41-A74A-DF018EAA49DE}" destId="{41804807-0AED-4B9A-87A4-45E8DDD949B0}" srcOrd="0" destOrd="0" presId="urn:microsoft.com/office/officeart/2005/8/layout/vList5"/>
    <dgm:cxn modelId="{6362B2D0-0DF9-46CB-AD09-565A36139CB1}" type="presOf" srcId="{3AA5449D-037A-4C15-AEEA-B41BD3810BA4}" destId="{1B5B2FB8-E9C1-486B-BE27-4DEF5670868D}" srcOrd="0" destOrd="0" presId="urn:microsoft.com/office/officeart/2005/8/layout/vList5"/>
    <dgm:cxn modelId="{997934E9-8574-44E8-A9BD-09BCD771F85D}" srcId="{3AA5449D-037A-4C15-AEEA-B41BD3810BA4}" destId="{13768AE2-D747-4B41-A74A-DF018EAA49DE}" srcOrd="0" destOrd="0" parTransId="{FAB2D977-CF86-49C6-B5C7-28106D583CF8}" sibTransId="{E7000AD1-312C-4315-AFAD-D94A41F376AD}"/>
    <dgm:cxn modelId="{8FE4B561-BC21-4F6B-875C-E0DBFB6B0341}" type="presOf" srcId="{4D0D987F-A31E-4C24-9450-4FF8F470FDA9}" destId="{399F83C6-D724-424D-A1CA-C4EDD4E8E1B6}" srcOrd="0" destOrd="1" presId="urn:microsoft.com/office/officeart/2005/8/layout/vList5"/>
    <dgm:cxn modelId="{023C05F1-6A18-4F9A-8B51-399DDD3B03FB}" type="presParOf" srcId="{1B5B2FB8-E9C1-486B-BE27-4DEF5670868D}" destId="{073D4D85-D982-40BB-97FC-B4A49EE0D8D1}" srcOrd="0" destOrd="0" presId="urn:microsoft.com/office/officeart/2005/8/layout/vList5"/>
    <dgm:cxn modelId="{26C9282F-A80F-46F4-8E36-6800C1F90306}" type="presParOf" srcId="{073D4D85-D982-40BB-97FC-B4A49EE0D8D1}" destId="{41804807-0AED-4B9A-87A4-45E8DDD949B0}" srcOrd="0" destOrd="0" presId="urn:microsoft.com/office/officeart/2005/8/layout/vList5"/>
    <dgm:cxn modelId="{2289C46D-1F6C-49E8-B5F5-41A88EAB0BEC}" type="presParOf" srcId="{1B5B2FB8-E9C1-486B-BE27-4DEF5670868D}" destId="{435A8FC2-22D1-4DCB-B309-A3A4A63914C7}" srcOrd="1" destOrd="0" presId="urn:microsoft.com/office/officeart/2005/8/layout/vList5"/>
    <dgm:cxn modelId="{3EDCFFA7-DBF0-4C6C-A5F9-8EC3E3C756AB}" type="presParOf" srcId="{1B5B2FB8-E9C1-486B-BE27-4DEF5670868D}" destId="{8E5A4417-117F-42BF-A1A7-F32C7A5E2E81}" srcOrd="2" destOrd="0" presId="urn:microsoft.com/office/officeart/2005/8/layout/vList5"/>
    <dgm:cxn modelId="{BC619639-F62A-4790-A937-133CBF30462E}" type="presParOf" srcId="{8E5A4417-117F-42BF-A1A7-F32C7A5E2E81}" destId="{6C829D67-43CC-4633-A16D-72E4AFD17C5C}" srcOrd="0" destOrd="0" presId="urn:microsoft.com/office/officeart/2005/8/layout/vList5"/>
    <dgm:cxn modelId="{15E1441C-71E1-4DF6-93CF-17360A4856B7}" type="presParOf" srcId="{8E5A4417-117F-42BF-A1A7-F32C7A5E2E81}" destId="{399F83C6-D724-424D-A1CA-C4EDD4E8E1B6}"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4BA164-80B0-40DF-A935-77918F3BAB85}">
      <dsp:nvSpPr>
        <dsp:cNvPr id="0" name=""/>
        <dsp:cNvSpPr/>
      </dsp:nvSpPr>
      <dsp:spPr>
        <a:xfrm>
          <a:off x="928706" y="0"/>
          <a:ext cx="4786322" cy="4786322"/>
        </a:xfrm>
        <a:prstGeom prst="ellipse">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fr-FR" sz="2000" kern="1200" dirty="0" smtClean="0"/>
            <a:t>The </a:t>
          </a:r>
          <a:r>
            <a:rPr lang="fr-FR" sz="2000" kern="1200" dirty="0" err="1" smtClean="0"/>
            <a:t>field</a:t>
          </a:r>
          <a:r>
            <a:rPr lang="fr-FR" sz="2000" kern="1200" dirty="0" smtClean="0"/>
            <a:t> of STS</a:t>
          </a:r>
        </a:p>
        <a:p>
          <a:pPr lvl="0" algn="ctr" defTabSz="889000">
            <a:lnSpc>
              <a:spcPct val="90000"/>
            </a:lnSpc>
            <a:spcBef>
              <a:spcPct val="0"/>
            </a:spcBef>
            <a:spcAft>
              <a:spcPct val="35000"/>
            </a:spcAft>
          </a:pPr>
          <a:r>
            <a:rPr lang="en-US" sz="1200" kern="1200" dirty="0" smtClean="0"/>
            <a:t>(Science &amp; Technology Studies)</a:t>
          </a:r>
          <a:endParaRPr lang="fr-FR" sz="1200" kern="1200" dirty="0"/>
        </a:p>
      </dsp:txBody>
      <dsp:txXfrm>
        <a:off x="2485457" y="239316"/>
        <a:ext cx="1672819" cy="717948"/>
      </dsp:txXfrm>
    </dsp:sp>
    <dsp:sp modelId="{5B0EE8ED-B461-4BF1-B605-1A0F6D2334CF}">
      <dsp:nvSpPr>
        <dsp:cNvPr id="0" name=""/>
        <dsp:cNvSpPr/>
      </dsp:nvSpPr>
      <dsp:spPr>
        <a:xfrm>
          <a:off x="1555032" y="1363144"/>
          <a:ext cx="3589741" cy="3423177"/>
        </a:xfrm>
        <a:prstGeom prst="ellipse">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fr-FR" sz="1800" kern="1200" dirty="0" smtClean="0"/>
        </a:p>
        <a:p>
          <a:pPr lvl="0" algn="ctr" defTabSz="800100">
            <a:lnSpc>
              <a:spcPct val="90000"/>
            </a:lnSpc>
            <a:spcBef>
              <a:spcPct val="0"/>
            </a:spcBef>
            <a:spcAft>
              <a:spcPct val="35000"/>
            </a:spcAft>
          </a:pPr>
          <a:endParaRPr lang="fr-FR" sz="1800" kern="1200" dirty="0" smtClean="0"/>
        </a:p>
        <a:p>
          <a:pPr lvl="0" algn="ctr" defTabSz="800100">
            <a:lnSpc>
              <a:spcPct val="90000"/>
            </a:lnSpc>
            <a:spcBef>
              <a:spcPct val="0"/>
            </a:spcBef>
            <a:spcAft>
              <a:spcPct val="35000"/>
            </a:spcAft>
          </a:pPr>
          <a:r>
            <a:rPr lang="fr-FR" sz="2000" kern="1200" dirty="0" err="1" smtClean="0"/>
            <a:t>Boundary</a:t>
          </a:r>
          <a:r>
            <a:rPr lang="fr-FR" sz="2000" kern="1200" dirty="0" smtClean="0"/>
            <a:t> </a:t>
          </a:r>
          <a:r>
            <a:rPr lang="fr-FR" sz="2000" kern="1200" dirty="0" err="1" smtClean="0"/>
            <a:t>objects</a:t>
          </a:r>
          <a:r>
            <a:rPr lang="fr-FR" sz="2000" kern="1200" dirty="0" smtClean="0"/>
            <a:t> </a:t>
          </a:r>
        </a:p>
        <a:p>
          <a:pPr lvl="0" algn="ctr" defTabSz="800100">
            <a:lnSpc>
              <a:spcPct val="90000"/>
            </a:lnSpc>
            <a:spcBef>
              <a:spcPct val="0"/>
            </a:spcBef>
            <a:spcAft>
              <a:spcPct val="35000"/>
            </a:spcAft>
          </a:pPr>
          <a:r>
            <a:rPr lang="fr-FR" sz="1600" kern="1200" dirty="0" smtClean="0"/>
            <a:t>(</a:t>
          </a:r>
          <a:r>
            <a:rPr lang="fr-FR" sz="1200" kern="1200" dirty="0" smtClean="0"/>
            <a:t>Star &amp; </a:t>
          </a:r>
          <a:r>
            <a:rPr lang="fr-FR" sz="1200" kern="1200" dirty="0" err="1" smtClean="0"/>
            <a:t>Griesemer</a:t>
          </a:r>
          <a:r>
            <a:rPr lang="fr-FR" sz="1200" kern="1200" dirty="0" smtClean="0"/>
            <a:t>, 1989; Star, 2010)</a:t>
          </a:r>
          <a:endParaRPr lang="fr-FR" sz="1200" kern="1200" dirty="0"/>
        </a:p>
      </dsp:txBody>
      <dsp:txXfrm>
        <a:off x="2513493" y="1577093"/>
        <a:ext cx="1672819" cy="641845"/>
      </dsp:txXfrm>
    </dsp:sp>
    <dsp:sp modelId="{9637C68C-7DB0-4FCE-B92E-66B3DF81405B}">
      <dsp:nvSpPr>
        <dsp:cNvPr id="0" name=""/>
        <dsp:cNvSpPr/>
      </dsp:nvSpPr>
      <dsp:spPr>
        <a:xfrm>
          <a:off x="2428894" y="3036071"/>
          <a:ext cx="1785944" cy="1750238"/>
        </a:xfrm>
        <a:prstGeom prst="ellipse">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fr-FR" sz="2100" kern="1200" dirty="0" smtClean="0">
              <a:solidFill>
                <a:schemeClr val="tx1"/>
              </a:solidFill>
            </a:rPr>
            <a:t>Scenario</a:t>
          </a:r>
          <a:endParaRPr lang="fr-FR" sz="2100" kern="1200" dirty="0">
            <a:solidFill>
              <a:schemeClr val="tx1"/>
            </a:solidFill>
          </a:endParaRPr>
        </a:p>
      </dsp:txBody>
      <dsp:txXfrm>
        <a:off x="2690440" y="3473631"/>
        <a:ext cx="1262853" cy="87511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0DC2D9-073E-43E7-AF61-9F770D0559BD}">
      <dsp:nvSpPr>
        <dsp:cNvPr id="0" name=""/>
        <dsp:cNvSpPr/>
      </dsp:nvSpPr>
      <dsp:spPr>
        <a:xfrm>
          <a:off x="2495031" y="1357935"/>
          <a:ext cx="2300236" cy="2362110"/>
        </a:xfrm>
        <a:prstGeom prst="ellipse">
          <a:avLst/>
        </a:prstGeom>
        <a:solidFill>
          <a:schemeClr val="accent1">
            <a:shade val="80000"/>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i="1" kern="1200" noProof="0" dirty="0" smtClean="0">
              <a:solidFill>
                <a:schemeClr val="tx2">
                  <a:lumMod val="50000"/>
                </a:schemeClr>
              </a:solidFill>
            </a:rPr>
            <a:t>Boundary object</a:t>
          </a:r>
          <a:endParaRPr lang="en-US" sz="2400" b="1" i="1" kern="1200" noProof="0" dirty="0">
            <a:solidFill>
              <a:schemeClr val="tx2">
                <a:lumMod val="50000"/>
              </a:schemeClr>
            </a:solidFill>
          </a:endParaRPr>
        </a:p>
      </dsp:txBody>
      <dsp:txXfrm>
        <a:off x="2495031" y="1357935"/>
        <a:ext cx="2300236" cy="2362110"/>
      </dsp:txXfrm>
    </dsp:sp>
    <dsp:sp modelId="{57643DD8-16B9-41FC-B9C4-B3E38D0CEA0E}">
      <dsp:nvSpPr>
        <dsp:cNvPr id="0" name=""/>
        <dsp:cNvSpPr/>
      </dsp:nvSpPr>
      <dsp:spPr>
        <a:xfrm>
          <a:off x="2461839" y="359433"/>
          <a:ext cx="1895878" cy="1205321"/>
        </a:xfrm>
        <a:prstGeom prst="ellipse">
          <a:avLst/>
        </a:prstGeom>
        <a:solidFill>
          <a:schemeClr val="accent1">
            <a:shade val="80000"/>
            <a:alpha val="50000"/>
            <a:hueOff val="107159"/>
            <a:satOff val="-2018"/>
            <a:lumOff val="99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noProof="0" dirty="0" smtClean="0"/>
            <a:t>Distributed and embedded in action</a:t>
          </a:r>
          <a:endParaRPr lang="en-US" sz="1600" kern="1200" noProof="0" dirty="0"/>
        </a:p>
      </dsp:txBody>
      <dsp:txXfrm>
        <a:off x="2461839" y="359433"/>
        <a:ext cx="1895878" cy="1205321"/>
      </dsp:txXfrm>
    </dsp:sp>
    <dsp:sp modelId="{665EA483-0F93-41D5-83EA-6B8000C826AA}">
      <dsp:nvSpPr>
        <dsp:cNvPr id="0" name=""/>
        <dsp:cNvSpPr/>
      </dsp:nvSpPr>
      <dsp:spPr>
        <a:xfrm>
          <a:off x="4286289" y="847677"/>
          <a:ext cx="2330845" cy="1552452"/>
        </a:xfrm>
        <a:prstGeom prst="ellipse">
          <a:avLst/>
        </a:prstGeom>
        <a:solidFill>
          <a:schemeClr val="accent1">
            <a:shade val="80000"/>
            <a:alpha val="50000"/>
            <a:hueOff val="214319"/>
            <a:satOff val="-4037"/>
            <a:lumOff val="198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i="1" kern="1200" noProof="0" dirty="0" smtClean="0"/>
            <a:t>Weakly</a:t>
          </a:r>
          <a:r>
            <a:rPr lang="en-US" sz="1600" kern="1200" noProof="0" dirty="0" smtClean="0"/>
            <a:t> structured in </a:t>
          </a:r>
          <a:r>
            <a:rPr lang="en-US" sz="1600" i="1" kern="1200" noProof="0" dirty="0" smtClean="0"/>
            <a:t>common use</a:t>
          </a:r>
        </a:p>
        <a:p>
          <a:pPr lvl="0" algn="ctr" defTabSz="711200">
            <a:lnSpc>
              <a:spcPct val="90000"/>
            </a:lnSpc>
            <a:spcBef>
              <a:spcPct val="0"/>
            </a:spcBef>
            <a:spcAft>
              <a:spcPct val="35000"/>
            </a:spcAft>
          </a:pPr>
          <a:r>
            <a:rPr lang="en-US" sz="1600" i="1" kern="1200" noProof="0" dirty="0" smtClean="0"/>
            <a:t>Strongly</a:t>
          </a:r>
          <a:r>
            <a:rPr lang="en-US" sz="1600" kern="1200" noProof="0" dirty="0" smtClean="0"/>
            <a:t> structured in </a:t>
          </a:r>
          <a:r>
            <a:rPr lang="en-US" sz="1600" i="1" kern="1200" noProof="0" dirty="0" smtClean="0"/>
            <a:t>local use</a:t>
          </a:r>
          <a:endParaRPr lang="en-US" sz="1600" i="1" kern="1200" noProof="0" dirty="0"/>
        </a:p>
      </dsp:txBody>
      <dsp:txXfrm>
        <a:off x="4286289" y="847677"/>
        <a:ext cx="2330845" cy="1552452"/>
      </dsp:txXfrm>
    </dsp:sp>
    <dsp:sp modelId="{DBDD7CD6-508D-49CB-B3A7-DF706533DCDD}">
      <dsp:nvSpPr>
        <dsp:cNvPr id="0" name=""/>
        <dsp:cNvSpPr/>
      </dsp:nvSpPr>
      <dsp:spPr>
        <a:xfrm>
          <a:off x="4295640" y="2627688"/>
          <a:ext cx="1658456" cy="1058331"/>
        </a:xfrm>
        <a:prstGeom prst="ellipse">
          <a:avLst/>
        </a:prstGeom>
        <a:solidFill>
          <a:schemeClr val="accent1">
            <a:shade val="80000"/>
            <a:alpha val="50000"/>
            <a:hueOff val="321478"/>
            <a:satOff val="-6055"/>
            <a:lumOff val="298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noProof="0" smtClean="0"/>
            <a:t>Concrete or abstract</a:t>
          </a:r>
          <a:endParaRPr lang="en-US" sz="1600" kern="1200" noProof="0"/>
        </a:p>
      </dsp:txBody>
      <dsp:txXfrm>
        <a:off x="4295640" y="2627688"/>
        <a:ext cx="1658456" cy="1058331"/>
      </dsp:txXfrm>
    </dsp:sp>
    <dsp:sp modelId="{5F4B895A-E9F4-4240-938D-49D7BF9C20F0}">
      <dsp:nvSpPr>
        <dsp:cNvPr id="0" name=""/>
        <dsp:cNvSpPr/>
      </dsp:nvSpPr>
      <dsp:spPr>
        <a:xfrm>
          <a:off x="3062058" y="3521357"/>
          <a:ext cx="1367088" cy="907801"/>
        </a:xfrm>
        <a:prstGeom prst="ellipse">
          <a:avLst/>
        </a:prstGeom>
        <a:solidFill>
          <a:schemeClr val="accent1">
            <a:shade val="80000"/>
            <a:alpha val="50000"/>
            <a:hueOff val="321478"/>
            <a:satOff val="-6055"/>
            <a:lumOff val="298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noProof="0" dirty="0" smtClean="0"/>
            <a:t>Temporal </a:t>
          </a:r>
          <a:endParaRPr lang="en-US" sz="1600" kern="1200" noProof="0" dirty="0"/>
        </a:p>
      </dsp:txBody>
      <dsp:txXfrm>
        <a:off x="3062058" y="3521357"/>
        <a:ext cx="1367088" cy="907801"/>
      </dsp:txXfrm>
    </dsp:sp>
    <dsp:sp modelId="{90BF70F0-A8C5-4397-BB6E-BAC701C5EFE5}">
      <dsp:nvSpPr>
        <dsp:cNvPr id="0" name=""/>
        <dsp:cNvSpPr/>
      </dsp:nvSpPr>
      <dsp:spPr>
        <a:xfrm>
          <a:off x="642950" y="2287415"/>
          <a:ext cx="2338091" cy="1520927"/>
        </a:xfrm>
        <a:prstGeom prst="ellipse">
          <a:avLst/>
        </a:prstGeom>
        <a:solidFill>
          <a:schemeClr val="accent1">
            <a:shade val="80000"/>
            <a:alpha val="50000"/>
            <a:hueOff val="214319"/>
            <a:satOff val="-4037"/>
            <a:lumOff val="198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noProof="0" dirty="0" smtClean="0"/>
            <a:t>All at once ambiguous and clear, at different moment, for different objectives</a:t>
          </a:r>
          <a:endParaRPr lang="en-US" sz="1600" kern="1200" noProof="0" dirty="0"/>
        </a:p>
      </dsp:txBody>
      <dsp:txXfrm>
        <a:off x="642950" y="2287415"/>
        <a:ext cx="2338091" cy="1520927"/>
      </dsp:txXfrm>
    </dsp:sp>
    <dsp:sp modelId="{54115D79-2F8E-45A7-A867-7B06D98360D3}">
      <dsp:nvSpPr>
        <dsp:cNvPr id="0" name=""/>
        <dsp:cNvSpPr/>
      </dsp:nvSpPr>
      <dsp:spPr>
        <a:xfrm>
          <a:off x="1136542" y="1401664"/>
          <a:ext cx="1687972" cy="1046192"/>
        </a:xfrm>
        <a:prstGeom prst="ellipse">
          <a:avLst/>
        </a:prstGeom>
        <a:solidFill>
          <a:schemeClr val="accent1">
            <a:shade val="80000"/>
            <a:alpha val="50000"/>
            <a:hueOff val="107159"/>
            <a:satOff val="-2018"/>
            <a:lumOff val="99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noProof="0" dirty="0" smtClean="0"/>
            <a:t>Interpretive flexibility</a:t>
          </a:r>
          <a:endParaRPr lang="en-US" sz="1600" kern="1200" noProof="0" dirty="0"/>
        </a:p>
      </dsp:txBody>
      <dsp:txXfrm>
        <a:off x="1136542" y="1401664"/>
        <a:ext cx="1687972" cy="104619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1804807-0AED-4B9A-87A4-45E8DDD949B0}">
      <dsp:nvSpPr>
        <dsp:cNvPr id="0" name=""/>
        <dsp:cNvSpPr/>
      </dsp:nvSpPr>
      <dsp:spPr>
        <a:xfrm>
          <a:off x="255295" y="338"/>
          <a:ext cx="5874517" cy="11811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marR="0" lvl="0" indent="0" algn="ctr" defTabSz="914400" rtl="0" eaLnBrk="1" fontAlgn="auto" latinLnBrk="0" hangingPunct="1">
            <a:lnSpc>
              <a:spcPct val="100000"/>
            </a:lnSpc>
            <a:spcBef>
              <a:spcPct val="0"/>
            </a:spcBef>
            <a:spcAft>
              <a:spcPts val="600"/>
            </a:spcAft>
            <a:buClrTx/>
            <a:buSzTx/>
            <a:buFontTx/>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The interpretive</a:t>
          </a:r>
          <a:r>
            <a:rPr kumimoji="0" lang="en-US" sz="1800" b="1" i="0" u="none" strike="noStrike" kern="1200" cap="none" spc="0" normalizeH="0" noProof="0" dirty="0" smtClean="0">
              <a:ln>
                <a:noFill/>
              </a:ln>
              <a:solidFill>
                <a:schemeClr val="tx1"/>
              </a:solidFill>
              <a:effectLst/>
              <a:uLnTx/>
              <a:uFillTx/>
              <a:latin typeface="+mn-lt"/>
              <a:ea typeface="+mn-ea"/>
              <a:cs typeface="+mn-cs"/>
            </a:rPr>
            <a:t> flexibility of scenarios</a:t>
          </a:r>
        </a:p>
        <a:p>
          <a:pPr marL="0" marR="0" lvl="0" indent="0" algn="l" defTabSz="914400" rtl="0" eaLnBrk="1" fontAlgn="auto" latinLnBrk="0" hangingPunct="1">
            <a:lnSpc>
              <a:spcPct val="100000"/>
            </a:lnSpc>
            <a:spcBef>
              <a:spcPct val="0"/>
            </a:spcBef>
            <a:spcAft>
              <a:spcPts val="0"/>
            </a:spcAft>
            <a:buClrTx/>
            <a:buSzTx/>
            <a:buFontTx/>
            <a:buNone/>
            <a:tabLst/>
            <a:defRPr/>
          </a:pPr>
          <a:r>
            <a:rPr lang="en-US" sz="1400" i="1" kern="1200" dirty="0" smtClean="0"/>
            <a:t>“</a:t>
          </a:r>
          <a:r>
            <a:rPr lang="en-US" sz="1400" i="1" kern="1200" dirty="0" smtClean="0"/>
            <a:t>Yesterday we were talking about conviction, we get into the game of the conviction of one person who will say ‘yes that is realistic for me’ and  another one will say ‘it's unrealistic’”. (I3)</a:t>
          </a:r>
          <a:endParaRPr lang="fr-FR" sz="1400" dirty="0"/>
        </a:p>
      </dsp:txBody>
      <dsp:txXfrm>
        <a:off x="255295" y="338"/>
        <a:ext cx="5874517" cy="1181104"/>
      </dsp:txXfrm>
    </dsp:sp>
    <dsp:sp modelId="{399F83C6-D724-424D-A1CA-C4EDD4E8E1B6}">
      <dsp:nvSpPr>
        <dsp:cNvPr id="0" name=""/>
        <dsp:cNvSpPr/>
      </dsp:nvSpPr>
      <dsp:spPr>
        <a:xfrm rot="5400000">
          <a:off x="5882371" y="552686"/>
          <a:ext cx="2408097" cy="200609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0" marR="0" lvl="1" indent="0" algn="l" defTabSz="914400" eaLnBrk="1" fontAlgn="auto" latinLnBrk="0" hangingPunct="1">
            <a:lnSpc>
              <a:spcPct val="100000"/>
            </a:lnSpc>
            <a:spcBef>
              <a:spcPct val="0"/>
            </a:spcBef>
            <a:spcAft>
              <a:spcPts val="0"/>
            </a:spcAft>
            <a:buClrTx/>
            <a:buSzTx/>
            <a:buFontTx/>
            <a:buChar char="••"/>
            <a:tabLst/>
            <a:defRPr/>
          </a:pPr>
          <a:r>
            <a:rPr lang="en-US" sz="1600" kern="1200" dirty="0" smtClean="0"/>
            <a:t>Reinforce organizational and occupational boundaries</a:t>
          </a:r>
        </a:p>
        <a:p>
          <a:pPr marL="0" marR="0" lvl="1" indent="0" algn="l" defTabSz="914400" eaLnBrk="1" fontAlgn="auto" latinLnBrk="0" hangingPunct="1">
            <a:lnSpc>
              <a:spcPct val="100000"/>
            </a:lnSpc>
            <a:spcBef>
              <a:spcPct val="0"/>
            </a:spcBef>
            <a:spcAft>
              <a:spcPts val="0"/>
            </a:spcAft>
            <a:buClrTx/>
            <a:buSzTx/>
            <a:buFontTx/>
            <a:buChar char="••"/>
            <a:tabLst/>
            <a:defRPr/>
          </a:pPr>
          <a:endParaRPr lang="en-US" sz="1600" kern="1200" dirty="0" smtClean="0"/>
        </a:p>
        <a:p>
          <a:pPr marL="0" marR="0" lvl="1" indent="0" algn="l" defTabSz="914400" eaLnBrk="1" fontAlgn="auto" latinLnBrk="0" hangingPunct="1">
            <a:lnSpc>
              <a:spcPct val="100000"/>
            </a:lnSpc>
            <a:spcBef>
              <a:spcPct val="0"/>
            </a:spcBef>
            <a:spcAft>
              <a:spcPts val="0"/>
            </a:spcAft>
            <a:buClrTx/>
            <a:buSzTx/>
            <a:buFontTx/>
            <a:buChar char="••"/>
            <a:tabLst/>
            <a:defRPr/>
          </a:pPr>
          <a:r>
            <a:rPr lang="en-US" sz="1600" kern="1200" dirty="0" smtClean="0"/>
            <a:t>Limit the rationality of decisions</a:t>
          </a:r>
        </a:p>
      </dsp:txBody>
      <dsp:txXfrm rot="5400000">
        <a:off x="5882371" y="552686"/>
        <a:ext cx="2408097" cy="2006099"/>
      </dsp:txXfrm>
    </dsp:sp>
    <dsp:sp modelId="{6C829D67-43CC-4633-A16D-72E4AFD17C5C}">
      <dsp:nvSpPr>
        <dsp:cNvPr id="0" name=""/>
        <dsp:cNvSpPr/>
      </dsp:nvSpPr>
      <dsp:spPr>
        <a:xfrm>
          <a:off x="333657" y="1520314"/>
          <a:ext cx="5827708" cy="183727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marR="0" lvl="0" indent="0" algn="ctr" defTabSz="914400" rtl="0" eaLnBrk="1" fontAlgn="auto" latinLnBrk="0" hangingPunct="1">
            <a:lnSpc>
              <a:spcPct val="100000"/>
            </a:lnSpc>
            <a:spcBef>
              <a:spcPct val="0"/>
            </a:spcBef>
            <a:spcAft>
              <a:spcPts val="600"/>
            </a:spcAft>
            <a:buClrTx/>
            <a:buSzTx/>
            <a:buFontTx/>
            <a:buNone/>
            <a:tabLst/>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Keeping some part of scenario invisible to other communities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1400" i="1" kern="1200" dirty="0" smtClean="0"/>
            <a:t>"We were several to consider that these scenarios were very obscure... We did not see what were the criteria, the hypotheses of these scenarios. So we had an extremely limited reading </a:t>
          </a:r>
          <a:r>
            <a:rPr lang="en-US" sz="1400" i="1" kern="1200" dirty="0" smtClean="0"/>
            <a:t>grid… </a:t>
          </a:r>
          <a:r>
            <a:rPr lang="en-US" sz="1400" i="1" kern="1200" dirty="0" smtClean="0"/>
            <a:t>We can not do anything </a:t>
          </a:r>
          <a:r>
            <a:rPr lang="en-US" sz="1400" i="1" kern="1200" dirty="0" smtClean="0"/>
            <a:t>with them </a:t>
          </a:r>
          <a:r>
            <a:rPr lang="en-US" sz="1400" i="1" kern="1200" dirty="0" smtClean="0"/>
            <a:t>because we do not </a:t>
          </a:r>
          <a:r>
            <a:rPr lang="en-US" sz="1400" i="1" kern="1200" dirty="0" smtClean="0"/>
            <a:t>understand </a:t>
          </a:r>
          <a:r>
            <a:rPr lang="en-US" sz="1400" i="1" kern="1200" dirty="0" smtClean="0"/>
            <a:t>with what </a:t>
          </a:r>
          <a:r>
            <a:rPr lang="en-US" sz="1400" i="1" kern="1200" dirty="0" smtClean="0"/>
            <a:t>hypotheses... </a:t>
          </a:r>
          <a:r>
            <a:rPr lang="en-US" sz="1400" i="1" kern="1200" dirty="0" smtClean="0"/>
            <a:t>As </a:t>
          </a:r>
          <a:r>
            <a:rPr lang="en-US" sz="1400" i="1" kern="1200" dirty="0" smtClean="0"/>
            <a:t>scientists</a:t>
          </a:r>
          <a:r>
            <a:rPr lang="en-US" sz="1400" i="1" kern="1200" dirty="0" smtClean="0"/>
            <a:t>, we </a:t>
          </a:r>
          <a:r>
            <a:rPr lang="en-US" sz="1400" i="1" kern="1200" dirty="0" smtClean="0"/>
            <a:t>can </a:t>
          </a:r>
          <a:r>
            <a:rPr lang="en-US" sz="1400" i="1" kern="1200" dirty="0" smtClean="0"/>
            <a:t>not be satisfied </a:t>
          </a:r>
          <a:r>
            <a:rPr lang="en-US" sz="1400" i="1" kern="1200" dirty="0" smtClean="0"/>
            <a:t>of </a:t>
          </a:r>
          <a:r>
            <a:rPr lang="en-US" sz="1400" i="1" kern="1200" dirty="0" smtClean="0"/>
            <a:t>that.” (A1)</a:t>
          </a:r>
          <a:endParaRPr lang="en-US" sz="1400" i="1" kern="1200" noProof="0" dirty="0" smtClean="0"/>
        </a:p>
      </dsp:txBody>
      <dsp:txXfrm>
        <a:off x="333657" y="1520314"/>
        <a:ext cx="5827708" cy="1837271"/>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ED1019-D02B-4719-A7C7-FC3EC1BA04D2}" type="datetimeFigureOut">
              <a:rPr lang="fr-FR" smtClean="0"/>
              <a:pPr/>
              <a:t>18/07/2017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43B3D8-DCD0-4DB8-916F-79C82B002BBF}"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Good morning everyone! Thanks</a:t>
            </a:r>
            <a:r>
              <a:rPr lang="en-US" baseline="0" noProof="0" dirty="0" smtClean="0"/>
              <a:t> a lot for giving me the opportunity to present part of our work on electronuclear scenario.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noProof="0" dirty="0" smtClean="0"/>
              <a:t>My name is </a:t>
            </a:r>
            <a:r>
              <a:rPr lang="en-US" baseline="0" noProof="0" dirty="0" err="1" smtClean="0"/>
              <a:t>Stéphanie</a:t>
            </a:r>
            <a:r>
              <a:rPr lang="en-US" baseline="0" noProof="0" dirty="0" smtClean="0"/>
              <a:t> </a:t>
            </a:r>
            <a:r>
              <a:rPr lang="en-US" baseline="0" noProof="0" dirty="0" err="1" smtClean="0"/>
              <a:t>Tillement</a:t>
            </a:r>
            <a:r>
              <a:rPr lang="en-US" baseline="0" noProof="0" dirty="0" smtClean="0"/>
              <a:t> and I am associate professor in sociology at Institute Mines Telecom </a:t>
            </a:r>
            <a:r>
              <a:rPr lang="en-US" baseline="0" noProof="0" dirty="0" err="1" smtClean="0"/>
              <a:t>Atlantique</a:t>
            </a:r>
            <a:r>
              <a:rPr lang="en-US" baseline="0" noProof="0" dirty="0" smtClean="0"/>
              <a:t> in Nantes, France.</a:t>
            </a:r>
            <a:endParaRPr lang="en-US"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I</a:t>
            </a:r>
            <a:r>
              <a:rPr lang="en-US" baseline="0" noProof="0" dirty="0" smtClean="0"/>
              <a:t> am really sorry for not being able to participate physically to this workshop, yet, I’m very happy to present my good excuse, named </a:t>
            </a:r>
            <a:r>
              <a:rPr lang="en-US" baseline="0" noProof="0" dirty="0" err="1" smtClean="0"/>
              <a:t>Théo</a:t>
            </a:r>
            <a:r>
              <a:rPr lang="en-US" baseline="0" noProof="0" dirty="0" smtClean="0"/>
              <a:t>! </a:t>
            </a:r>
            <a:endParaRPr lang="en-US" noProof="0" dirty="0" smtClean="0"/>
          </a:p>
          <a:p>
            <a:endParaRPr lang="en-US" noProof="0" dirty="0"/>
          </a:p>
        </p:txBody>
      </p:sp>
      <p:sp>
        <p:nvSpPr>
          <p:cNvPr id="4" name="Espace réservé du numéro de diapositive 3"/>
          <p:cNvSpPr>
            <a:spLocks noGrp="1"/>
          </p:cNvSpPr>
          <p:nvPr>
            <p:ph type="sldNum" sz="quarter" idx="10"/>
          </p:nvPr>
        </p:nvSpPr>
        <p:spPr/>
        <p:txBody>
          <a:bodyPr/>
          <a:lstStyle/>
          <a:p>
            <a:fld id="{4843B3D8-DCD0-4DB8-916F-79C82B002BBF}"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a:t>
            </a:r>
            <a:r>
              <a:rPr lang="en-US" sz="1200" kern="1200" dirty="0" smtClean="0">
                <a:solidFill>
                  <a:schemeClr val="tx1"/>
                </a:solidFill>
                <a:latin typeface="+mn-lt"/>
                <a:ea typeface="+mn-ea"/>
                <a:cs typeface="+mn-cs"/>
              </a:rPr>
              <a:t>the other hand, scenarios can be ‘</a:t>
            </a:r>
            <a:r>
              <a:rPr lang="en-US" sz="1200" kern="1200" dirty="0" err="1" smtClean="0">
                <a:solidFill>
                  <a:schemeClr val="tx1"/>
                </a:solidFill>
                <a:latin typeface="+mn-lt"/>
                <a:ea typeface="+mn-ea"/>
                <a:cs typeface="+mn-cs"/>
              </a:rPr>
              <a:t>instrumentalised</a:t>
            </a:r>
            <a:r>
              <a:rPr lang="en-US" sz="1200" kern="1200" dirty="0" smtClean="0">
                <a:solidFill>
                  <a:schemeClr val="tx1"/>
                </a:solidFill>
                <a:latin typeface="+mn-lt"/>
                <a:ea typeface="+mn-ea"/>
                <a:cs typeface="+mn-cs"/>
              </a:rPr>
              <a:t>’ to serve one particular message or built in a way that makes them very ‘opaque’ or too complex to support any decisions. In these last cases, scenarios rather tend to reinforce boundaries.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fr-FR" sz="11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843B3D8-DCD0-4DB8-916F-79C82B002BBF}" type="slidenum">
              <a:rPr lang="fr-FR" smtClean="0"/>
              <a:pPr/>
              <a:t>10</a:t>
            </a:fld>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 political arena in particular appears very far from scenarios and political decisions do not seem motivated by scenarios, for cognitive as well as strategic reason. We conclude with some limitations and avenues for future research</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fr-FR" sz="1200" b="1" kern="1200" dirty="0" smtClean="0">
                <a:solidFill>
                  <a:schemeClr val="tx1"/>
                </a:solidFill>
                <a:latin typeface="+mn-lt"/>
                <a:ea typeface="+mn-ea"/>
                <a:cs typeface="+mn-cs"/>
              </a:rPr>
              <a:t>P1</a:t>
            </a:r>
            <a:r>
              <a:rPr lang="fr-FR" sz="1200" kern="1200" dirty="0" smtClean="0">
                <a:solidFill>
                  <a:schemeClr val="tx1"/>
                </a:solidFill>
                <a:latin typeface="+mn-lt"/>
                <a:ea typeface="+mn-ea"/>
                <a:cs typeface="+mn-cs"/>
              </a:rPr>
              <a:t> : Les scénarios qui ont pris place dans le débat... on est dans l'usage des scénarios.</a:t>
            </a:r>
          </a:p>
          <a:p>
            <a:r>
              <a:rPr lang="fr-FR" sz="1200" b="1" kern="1200" dirty="0" smtClean="0">
                <a:solidFill>
                  <a:schemeClr val="tx1"/>
                </a:solidFill>
                <a:latin typeface="+mn-lt"/>
                <a:ea typeface="+mn-ea"/>
                <a:cs typeface="+mn-cs"/>
              </a:rPr>
              <a:t>A1</a:t>
            </a:r>
            <a:r>
              <a:rPr lang="fr-FR" sz="1200" kern="1200" dirty="0" smtClean="0">
                <a:solidFill>
                  <a:schemeClr val="tx1"/>
                </a:solidFill>
                <a:latin typeface="+mn-lt"/>
                <a:ea typeface="+mn-ea"/>
                <a:cs typeface="+mn-cs"/>
              </a:rPr>
              <a:t> : Oui.</a:t>
            </a:r>
          </a:p>
          <a:p>
            <a:r>
              <a:rPr lang="fr-FR" sz="1200" b="1" kern="1200" dirty="0" smtClean="0">
                <a:solidFill>
                  <a:schemeClr val="tx1"/>
                </a:solidFill>
                <a:latin typeface="+mn-lt"/>
                <a:ea typeface="+mn-ea"/>
                <a:cs typeface="+mn-cs"/>
              </a:rPr>
              <a:t>P1</a:t>
            </a:r>
            <a:r>
              <a:rPr lang="fr-FR" sz="1200" kern="1200" dirty="0" smtClean="0">
                <a:solidFill>
                  <a:schemeClr val="tx1"/>
                </a:solidFill>
                <a:latin typeface="+mn-lt"/>
                <a:ea typeface="+mn-ea"/>
                <a:cs typeface="+mn-cs"/>
              </a:rPr>
              <a:t> : Là c'est vrai que c'est décevant... moi je trouve que tout a été mis sur un pied d'égalité au final donc on a fait fi, on a même occulté la partie hypothèses/construction d'ailleurs c'est reconnu par rapport maintenant le rapport [02:44:48???] il disent bien « on n'a pas eu le temps » parce que tout ce dont on parle ça prend du temps. Et ils disent « bah on n'a pas eu le temps de faire un travail de construction sur commande » donc on a pris l'existant et voilà, on fait des paquets. Il y a cinq ou six typologies de scénarios ou quatre je ne sais plus donc voilà et c'est reconnu mais on passe allègrement sur les implications de, de cette façon de travailler. Et je crois qu'il est dit quand même quelque part dans le rapport, il faudrait reprendre ça sérieusement donc on s'attendait à ce que la suite de, du débat invite les alliances enfin... à s'emparer d'un deuxième travail pour la prochaine étape.</a:t>
            </a:r>
          </a:p>
          <a:p>
            <a:endParaRPr lang="en-US" sz="1200" kern="1200" dirty="0" smtClean="0">
              <a:solidFill>
                <a:schemeClr val="tx1"/>
              </a:solidFill>
              <a:latin typeface="+mn-lt"/>
              <a:ea typeface="+mn-ea"/>
              <a:cs typeface="+mn-cs"/>
            </a:endParaRPr>
          </a:p>
          <a:p>
            <a:r>
              <a:rPr lang="fr-FR" sz="1200" b="1" kern="1200" dirty="0" smtClean="0">
                <a:solidFill>
                  <a:schemeClr val="tx1"/>
                </a:solidFill>
                <a:latin typeface="+mn-lt"/>
                <a:ea typeface="+mn-ea"/>
                <a:cs typeface="+mn-cs"/>
              </a:rPr>
              <a:t>P4</a:t>
            </a:r>
            <a:r>
              <a:rPr lang="fr-FR" sz="1200" kern="1200" dirty="0" smtClean="0">
                <a:solidFill>
                  <a:schemeClr val="tx1"/>
                </a:solidFill>
                <a:latin typeface="+mn-lt"/>
                <a:ea typeface="+mn-ea"/>
                <a:cs typeface="+mn-cs"/>
              </a:rPr>
              <a:t> : On parlait d'indépendance je crois que c'est une fiction, l'indépendance par contre la pluralité des avis est une façon pour un gouvernement de se [Inaudible] mais on n'a pas l'impression qu'actuellement il fonctionne tellement comme ça ! Ils se font une idée à priori et puis ensuite ils cherchent des scénarios, c'est de la justification hein ! C'est de la justification scientifique pour justifier ses idées à priori et si on leur pond des scénarios qui n'auront pas dans leur sens bah ils les mettent gentiment à la trappe jusqu'à ce qu'il y en ait un qui leur plaise, en l'occurrence c'était celui de l'</a:t>
            </a:r>
            <a:r>
              <a:rPr lang="fr-FR" sz="1200" kern="1200" dirty="0" err="1" smtClean="0">
                <a:solidFill>
                  <a:schemeClr val="tx1"/>
                </a:solidFill>
                <a:latin typeface="+mn-lt"/>
                <a:ea typeface="+mn-ea"/>
                <a:cs typeface="+mn-cs"/>
              </a:rPr>
              <a:t>Ademe</a:t>
            </a:r>
            <a:r>
              <a:rPr lang="fr-FR" sz="1200" kern="1200" dirty="0" smtClean="0">
                <a:solidFill>
                  <a:schemeClr val="tx1"/>
                </a:solidFill>
                <a:latin typeface="+mn-lt"/>
                <a:ea typeface="+mn-ea"/>
                <a:cs typeface="+mn-cs"/>
              </a:rPr>
              <a:t> si je résume voilà. On fonctionne tous à peu près comme ça hein pour se forger une opinion.</a:t>
            </a:r>
          </a:p>
          <a:p>
            <a:r>
              <a:rPr lang="fr-FR" sz="1200" b="1" kern="1200" dirty="0" smtClean="0">
                <a:solidFill>
                  <a:schemeClr val="tx1"/>
                </a:solidFill>
                <a:latin typeface="+mn-lt"/>
                <a:ea typeface="+mn-ea"/>
                <a:cs typeface="+mn-cs"/>
              </a:rPr>
              <a:t>P2</a:t>
            </a:r>
            <a:r>
              <a:rPr lang="fr-FR" sz="1200" kern="1200" dirty="0" smtClean="0">
                <a:solidFill>
                  <a:schemeClr val="tx1"/>
                </a:solidFill>
                <a:latin typeface="+mn-lt"/>
                <a:ea typeface="+mn-ea"/>
                <a:cs typeface="+mn-cs"/>
              </a:rPr>
              <a:t> : Il y a des lobbys hein, je veux dire il y a un lobby ENR, un lobby nucléaire entre guillemets mais ça existe chacun essaye de vendre, c'est normal le problème c'est que [Inaudible] et la seule critique que l'on fait c'est que les arguments de choix ne sont vraiment pas bons sur le plan technique, c'est ça qui est choquant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fr-FR" sz="1200" b="1" kern="1200" dirty="0" smtClean="0">
                <a:solidFill>
                  <a:schemeClr val="tx1"/>
                </a:solidFill>
                <a:latin typeface="+mn-lt"/>
                <a:ea typeface="+mn-ea"/>
                <a:cs typeface="+mn-cs"/>
              </a:rPr>
              <a:t>P4</a:t>
            </a:r>
            <a:r>
              <a:rPr lang="fr-FR" sz="1200" kern="1200" dirty="0" smtClean="0">
                <a:solidFill>
                  <a:schemeClr val="tx1"/>
                </a:solidFill>
                <a:latin typeface="+mn-lt"/>
                <a:ea typeface="+mn-ea"/>
                <a:cs typeface="+mn-cs"/>
              </a:rPr>
              <a:t> : Je ne suis pas certain que les scénarios jouent un rôle central dans le choix de, des technologies à développer pour le futur si on parle de filières de réacteurs, je ne suis pas certain, je pense qu'on a plutôt résonné en termes de choix </a:t>
            </a:r>
            <a:r>
              <a:rPr lang="fr-FR" sz="1200" kern="1200" dirty="0" err="1" smtClean="0">
                <a:solidFill>
                  <a:schemeClr val="tx1"/>
                </a:solidFill>
                <a:latin typeface="+mn-lt"/>
                <a:ea typeface="+mn-ea"/>
                <a:cs typeface="+mn-cs"/>
              </a:rPr>
              <a:t>multi-critères</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multi-critères</a:t>
            </a:r>
            <a:r>
              <a:rPr lang="fr-FR" sz="1200" kern="1200" dirty="0" smtClean="0">
                <a:solidFill>
                  <a:schemeClr val="tx1"/>
                </a:solidFill>
                <a:latin typeface="+mn-lt"/>
                <a:ea typeface="+mn-ea"/>
                <a:cs typeface="+mn-cs"/>
              </a:rPr>
              <a:t> la sûreté est un de ces critères pour le moins essentiel hein, il y a également la technico-économie, il y a également le critère de durabilité en termes d'exploitation des ressources, il y a le critère de non-prolifération. Il y a le critère de maturité aussi, la technologie au stade actuel et je crois que c'est sur la base de ces critères là que finalement en France on a décidé de mettre la priorité sur, sur la filière sodium pour le futur. Je ne pense pas que des scénarios soient intervenus explicitement dans ce choix, c'est plutôt on met les critères sur la table, on pèse les avantages et les inconvénients de performance de chacune des actions possibles et puis on choisit. Ce n'est pas vraiment un scénario qu'il y a derrière.</a:t>
            </a:r>
          </a:p>
          <a:p>
            <a:r>
              <a:rPr lang="fr-FR" sz="1200" b="1" kern="1200" dirty="0" smtClean="0">
                <a:solidFill>
                  <a:schemeClr val="tx1"/>
                </a:solidFill>
                <a:latin typeface="+mn-lt"/>
                <a:ea typeface="+mn-ea"/>
                <a:cs typeface="+mn-cs"/>
              </a:rPr>
              <a:t>P3</a:t>
            </a:r>
            <a:r>
              <a:rPr lang="fr-FR" sz="1200" kern="1200" dirty="0" smtClean="0">
                <a:solidFill>
                  <a:schemeClr val="tx1"/>
                </a:solidFill>
                <a:latin typeface="+mn-lt"/>
                <a:ea typeface="+mn-ea"/>
                <a:cs typeface="+mn-cs"/>
              </a:rPr>
              <a:t> : C'est parce que quand vous avez montré le scénario des références, là derrière il y a déjà certaines hypothèses qui ne sont pas contestées entre les acteurs mais il y a quand même des hypothèses derrière donc par exemple ça veut dire qu'on va transmuter quand même une partie des actinides mineurs c'est un choix, c'est une valeur implicite qui est, si on regarde les autres pays, ils ne vont peut-être pas adhérer à cette valeur là hein ? Ils vont faire le cycle ouvert et basta hein ! Une autre hypothèse qui est derrière qu'on va disperser les actinides mineurs donc c'est une valeur implicite hein ? Une autre hypothèse c'est on regarde niveau national, on n'intègre pas les aspects régionaux européens tout ça c'est derrière !</a:t>
            </a:r>
            <a:endParaRPr lang="fr-FR" sz="11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843B3D8-DCD0-4DB8-916F-79C82B002BBF}" type="slidenum">
              <a:rPr lang="fr-FR" smtClean="0"/>
              <a:pPr/>
              <a:t>11</a:t>
            </a:fld>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en-US" sz="1100" baseline="0" noProof="0" dirty="0" smtClean="0"/>
          </a:p>
          <a:p>
            <a:r>
              <a:rPr lang="en-US" sz="1100" noProof="0" dirty="0" smtClean="0"/>
              <a:t>Finally, our research</a:t>
            </a:r>
            <a:r>
              <a:rPr lang="en-US" sz="1100" baseline="0" noProof="0" dirty="0" smtClean="0"/>
              <a:t> is still on-going. In particular, the final collective workshop has yet to take place</a:t>
            </a:r>
          </a:p>
          <a:p>
            <a:r>
              <a:rPr lang="en-US" sz="1100" baseline="0" noProof="0" dirty="0" smtClean="0"/>
              <a:t>In terms of limitation, we can regret the relative « absence » of industrials that obviously have an important weight in the</a:t>
            </a:r>
            <a:endParaRPr lang="en-US" sz="1100" noProof="0" dirty="0"/>
          </a:p>
        </p:txBody>
      </p:sp>
      <p:sp>
        <p:nvSpPr>
          <p:cNvPr id="4" name="Espace réservé du numéro de diapositive 3"/>
          <p:cNvSpPr>
            <a:spLocks noGrp="1"/>
          </p:cNvSpPr>
          <p:nvPr>
            <p:ph type="sldNum" sz="quarter" idx="10"/>
          </p:nvPr>
        </p:nvSpPr>
        <p:spPr/>
        <p:txBody>
          <a:bodyPr/>
          <a:lstStyle/>
          <a:p>
            <a:fld id="{4843B3D8-DCD0-4DB8-916F-79C82B002BBF}" type="slidenum">
              <a:rPr lang="fr-FR" smtClean="0"/>
              <a:pPr/>
              <a:t>12</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I</a:t>
            </a:r>
            <a:r>
              <a:rPr lang="fr-FR" baseline="0" dirty="0" smtClean="0"/>
              <a:t> </a:t>
            </a:r>
            <a:r>
              <a:rPr lang="fr-FR" baseline="0" dirty="0" err="1" smtClean="0"/>
              <a:t>am</a:t>
            </a:r>
            <a:r>
              <a:rPr lang="fr-FR" baseline="0" dirty="0" smtClean="0"/>
              <a:t> </a:t>
            </a:r>
            <a:r>
              <a:rPr lang="fr-FR" baseline="0" dirty="0" err="1" smtClean="0"/>
              <a:t>really</a:t>
            </a:r>
            <a:r>
              <a:rPr lang="fr-FR" baseline="0" dirty="0" smtClean="0"/>
              <a:t> </a:t>
            </a:r>
            <a:r>
              <a:rPr lang="fr-FR" baseline="0" dirty="0" err="1" smtClean="0"/>
              <a:t>sorry</a:t>
            </a:r>
            <a:r>
              <a:rPr lang="fr-FR" baseline="0" dirty="0" smtClean="0"/>
              <a:t> for not </a:t>
            </a:r>
            <a:r>
              <a:rPr lang="fr-FR" baseline="0" dirty="0" err="1" smtClean="0"/>
              <a:t>being</a:t>
            </a:r>
            <a:r>
              <a:rPr lang="fr-FR" baseline="0" dirty="0" smtClean="0"/>
              <a:t> able to </a:t>
            </a:r>
            <a:r>
              <a:rPr lang="fr-FR" baseline="0" dirty="0" err="1" smtClean="0"/>
              <a:t>participate</a:t>
            </a:r>
            <a:r>
              <a:rPr lang="fr-FR" baseline="0" dirty="0" smtClean="0"/>
              <a:t> </a:t>
            </a:r>
            <a:r>
              <a:rPr lang="fr-FR" baseline="0" dirty="0" err="1" smtClean="0"/>
              <a:t>physically</a:t>
            </a:r>
            <a:r>
              <a:rPr lang="fr-FR" baseline="0" dirty="0" smtClean="0"/>
              <a:t> to </a:t>
            </a:r>
            <a:r>
              <a:rPr lang="fr-FR" baseline="0" dirty="0" err="1" smtClean="0"/>
              <a:t>this</a:t>
            </a:r>
            <a:r>
              <a:rPr lang="fr-FR" baseline="0" dirty="0" smtClean="0"/>
              <a:t> workshop, </a:t>
            </a:r>
            <a:r>
              <a:rPr lang="fr-FR" baseline="0" dirty="0" err="1" smtClean="0"/>
              <a:t>yet</a:t>
            </a:r>
            <a:r>
              <a:rPr lang="fr-FR" baseline="0" dirty="0" smtClean="0"/>
              <a:t>, </a:t>
            </a:r>
            <a:r>
              <a:rPr lang="fr-FR" baseline="0" dirty="0" err="1" smtClean="0"/>
              <a:t>I’m</a:t>
            </a:r>
            <a:r>
              <a:rPr lang="fr-FR" baseline="0" dirty="0" smtClean="0"/>
              <a:t> </a:t>
            </a:r>
            <a:r>
              <a:rPr lang="fr-FR" baseline="0" dirty="0" err="1" smtClean="0"/>
              <a:t>very</a:t>
            </a:r>
            <a:r>
              <a:rPr lang="fr-FR" baseline="0" dirty="0" smtClean="0"/>
              <a:t> happy to </a:t>
            </a:r>
            <a:r>
              <a:rPr lang="fr-FR" baseline="0" dirty="0" err="1" smtClean="0"/>
              <a:t>present</a:t>
            </a:r>
            <a:r>
              <a:rPr lang="fr-FR" baseline="0" dirty="0" smtClean="0"/>
              <a:t> </a:t>
            </a:r>
            <a:r>
              <a:rPr lang="fr-FR" baseline="0" dirty="0" err="1" smtClean="0"/>
              <a:t>my</a:t>
            </a:r>
            <a:r>
              <a:rPr lang="fr-FR" baseline="0" dirty="0" smtClean="0"/>
              <a:t> good excuse, </a:t>
            </a:r>
            <a:r>
              <a:rPr lang="fr-FR" baseline="0" dirty="0" err="1" smtClean="0"/>
              <a:t>named</a:t>
            </a:r>
            <a:r>
              <a:rPr lang="fr-FR" baseline="0" dirty="0" smtClean="0"/>
              <a:t> Théo!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4843B3D8-DCD0-4DB8-916F-79C82B002BBF}"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This paper is based on an interdisciplinary research (social sciences &amp; physics) conducted in the framework of </a:t>
            </a:r>
            <a:r>
              <a:rPr lang="en-US" sz="1100" kern="1200" dirty="0" err="1" smtClean="0">
                <a:solidFill>
                  <a:schemeClr val="tx1"/>
                </a:solidFill>
                <a:latin typeface="+mn-lt"/>
                <a:ea typeface="+mn-ea"/>
                <a:cs typeface="+mn-cs"/>
              </a:rPr>
              <a:t>PrISE</a:t>
            </a:r>
            <a:r>
              <a:rPr lang="en-US" sz="1100" kern="1200" dirty="0" smtClean="0">
                <a:solidFill>
                  <a:schemeClr val="tx1"/>
                </a:solidFill>
                <a:latin typeface="+mn-lt"/>
                <a:ea typeface="+mn-ea"/>
                <a:cs typeface="+mn-cs"/>
              </a:rPr>
              <a:t> (Interdisciplinary research project on Electronuclear Scenarios) funded by French NEEDS program. In the continuity of research collaborations initiated in 2014, this project questions the link between scenario (especially electronuclear scenario) and decision-making processes through the lens of the French case. This case is specific for several reasons:</a:t>
            </a:r>
            <a:r>
              <a:rPr lang="en-US" sz="1100" kern="1200" baseline="0" dirty="0" smtClean="0">
                <a:solidFill>
                  <a:schemeClr val="tx1"/>
                </a:solidFill>
                <a:latin typeface="+mn-lt"/>
                <a:ea typeface="+mn-ea"/>
                <a:cs typeface="+mn-cs"/>
              </a:rPr>
              <a:t> 1) France is currently engaged in an energy transition </a:t>
            </a:r>
            <a:r>
              <a:rPr lang="en-US" sz="1200" kern="1200" dirty="0" smtClean="0">
                <a:solidFill>
                  <a:schemeClr val="tx1"/>
                </a:solidFill>
                <a:latin typeface="+mn-lt"/>
                <a:ea typeface="+mn-ea"/>
                <a:cs typeface="+mn-cs"/>
              </a:rPr>
              <a:t>which implies technological innovation and political decisions </a:t>
            </a:r>
            <a:r>
              <a:rPr lang="en-US" sz="1100" kern="1200" baseline="0" dirty="0" smtClean="0">
                <a:solidFill>
                  <a:schemeClr val="tx1"/>
                </a:solidFill>
                <a:latin typeface="+mn-lt"/>
                <a:ea typeface="+mn-ea"/>
                <a:cs typeface="+mn-cs"/>
              </a:rPr>
              <a:t>2)</a:t>
            </a:r>
            <a:r>
              <a:rPr lang="en-US" sz="1100" kern="1200" dirty="0" smtClean="0">
                <a:solidFill>
                  <a:schemeClr val="tx1"/>
                </a:solidFill>
                <a:latin typeface="+mn-lt"/>
                <a:ea typeface="+mn-ea"/>
                <a:cs typeface="+mn-cs"/>
              </a:rPr>
              <a:t> This country is characterized by the very important part of electricity of nuclear origin, produced thanks to 58 pressurized water reactors (PWR) operated by EDF</a:t>
            </a:r>
            <a:r>
              <a:rPr lang="en-US" sz="1050" kern="1200" baseline="0" dirty="0" smtClean="0">
                <a:solidFill>
                  <a:schemeClr val="tx1"/>
                </a:solidFill>
                <a:latin typeface="+mn-lt"/>
                <a:ea typeface="+mn-ea"/>
                <a:cs typeface="+mn-cs"/>
              </a:rPr>
              <a:t>;</a:t>
            </a:r>
            <a:r>
              <a:rPr lang="en-US" sz="1100" kern="1200" baseline="0" dirty="0" smtClean="0">
                <a:solidFill>
                  <a:schemeClr val="tx1"/>
                </a:solidFill>
                <a:latin typeface="+mn-lt"/>
                <a:ea typeface="+mn-ea"/>
                <a:cs typeface="+mn-cs"/>
              </a:rPr>
              <a:t> 3) a particular legal framework (with laws ‘</a:t>
            </a:r>
            <a:r>
              <a:rPr lang="en-US" sz="1100" kern="1200" baseline="0" dirty="0" err="1" smtClean="0">
                <a:solidFill>
                  <a:schemeClr val="tx1"/>
                </a:solidFill>
                <a:latin typeface="+mn-lt"/>
                <a:ea typeface="+mn-ea"/>
                <a:cs typeface="+mn-cs"/>
              </a:rPr>
              <a:t>Bataille</a:t>
            </a:r>
            <a:r>
              <a:rPr lang="en-US" sz="1100" kern="1200" baseline="0" dirty="0" smtClean="0">
                <a:solidFill>
                  <a:schemeClr val="tx1"/>
                </a:solidFill>
                <a:latin typeface="+mn-lt"/>
                <a:ea typeface="+mn-ea"/>
                <a:cs typeface="+mn-cs"/>
              </a:rPr>
              <a:t>’ in 1991 and ‘</a:t>
            </a:r>
            <a:r>
              <a:rPr lang="en-US" sz="1100" kern="1200" baseline="0" dirty="0" err="1" smtClean="0">
                <a:solidFill>
                  <a:schemeClr val="tx1"/>
                </a:solidFill>
                <a:latin typeface="+mn-lt"/>
                <a:ea typeface="+mn-ea"/>
                <a:cs typeface="+mn-cs"/>
              </a:rPr>
              <a:t>Birraux</a:t>
            </a:r>
            <a:r>
              <a:rPr lang="en-US" sz="1100" kern="1200" baseline="0" dirty="0" smtClean="0">
                <a:solidFill>
                  <a:schemeClr val="tx1"/>
                </a:solidFill>
                <a:latin typeface="+mn-lt"/>
                <a:ea typeface="+mn-ea"/>
                <a:cs typeface="+mn-cs"/>
              </a:rPr>
              <a:t>’ in 2006) that shaped participation in research &amp; development in the nuclear field, by enabling the entry of new actors (mainly academics) in this field.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tx1"/>
                </a:solidFill>
                <a:latin typeface="+mn-lt"/>
                <a:ea typeface="+mn-ea"/>
                <a:cs typeface="+mn-cs"/>
              </a:rPr>
              <a:t>We had the opportunity to present our previous work last year during the 1</a:t>
            </a:r>
            <a:r>
              <a:rPr lang="en-US" sz="1100" kern="1200" baseline="30000" dirty="0" smtClean="0">
                <a:solidFill>
                  <a:schemeClr val="tx1"/>
                </a:solidFill>
                <a:latin typeface="+mn-lt"/>
                <a:ea typeface="+mn-ea"/>
                <a:cs typeface="+mn-cs"/>
              </a:rPr>
              <a:t>st</a:t>
            </a:r>
            <a:r>
              <a:rPr lang="en-US" sz="1100" kern="1200" baseline="0" dirty="0" smtClean="0">
                <a:solidFill>
                  <a:schemeClr val="tx1"/>
                </a:solidFill>
                <a:latin typeface="+mn-lt"/>
                <a:ea typeface="+mn-ea"/>
                <a:cs typeface="+mn-cs"/>
              </a:rPr>
              <a:t> workshop in fuel cycle, and we focused at that time on 2 main questions: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dirty="0" smtClean="0"/>
              <a:t>How electronuclear scenario, as a </a:t>
            </a:r>
            <a:r>
              <a:rPr lang="en-US" sz="1100" dirty="0" err="1" smtClean="0"/>
              <a:t>sociotechnical</a:t>
            </a:r>
            <a:r>
              <a:rPr lang="en-US" sz="1100" dirty="0" smtClean="0"/>
              <a:t> device, intervenes in the structuring of a community of practice?</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dirty="0" smtClean="0"/>
              <a:t>How professional interactions and institutional dynamics affect electronuclear scenario?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Our</a:t>
            </a:r>
            <a:r>
              <a:rPr lang="en-US" sz="1100" kern="1200" baseline="0" dirty="0" smtClean="0">
                <a:solidFill>
                  <a:schemeClr val="tx1"/>
                </a:solidFill>
                <a:latin typeface="+mn-lt"/>
                <a:ea typeface="+mn-ea"/>
                <a:cs typeface="+mn-cs"/>
              </a:rPr>
              <a:t> socio-historical approach enabled us to identify three </a:t>
            </a:r>
            <a:r>
              <a:rPr lang="fr-FR" sz="1100" baseline="0" dirty="0" err="1" smtClean="0"/>
              <a:t>different</a:t>
            </a:r>
            <a:r>
              <a:rPr lang="fr-FR" sz="1100" baseline="0" dirty="0" smtClean="0"/>
              <a:t> </a:t>
            </a:r>
            <a:r>
              <a:rPr lang="fr-FR" sz="1100" baseline="0" dirty="0" err="1" smtClean="0"/>
              <a:t>sociotechnical</a:t>
            </a:r>
            <a:r>
              <a:rPr lang="fr-FR" sz="1100" baseline="0" dirty="0" smtClean="0"/>
              <a:t> configurations, </a:t>
            </a:r>
            <a:r>
              <a:rPr lang="fr-FR" sz="1100" baseline="0" dirty="0" err="1" smtClean="0"/>
              <a:t>sequenced</a:t>
            </a:r>
            <a:r>
              <a:rPr lang="fr-FR" sz="1100" baseline="0" dirty="0" smtClean="0"/>
              <a:t> by </a:t>
            </a:r>
            <a:r>
              <a:rPr lang="fr-FR" sz="1100" baseline="0" dirty="0" err="1" smtClean="0"/>
              <a:t>turning</a:t>
            </a:r>
            <a:r>
              <a:rPr lang="fr-FR" sz="1100" baseline="0" dirty="0" smtClean="0"/>
              <a:t> points </a:t>
            </a:r>
            <a:r>
              <a:rPr lang="fr-FR" sz="1100" baseline="0" dirty="0" err="1" smtClean="0"/>
              <a:t>according</a:t>
            </a:r>
            <a:r>
              <a:rPr lang="fr-FR" sz="1100" baseline="0" dirty="0" smtClean="0"/>
              <a:t> to the participation </a:t>
            </a:r>
            <a:r>
              <a:rPr lang="fr-FR" sz="1100" baseline="0" dirty="0" err="1" smtClean="0"/>
              <a:t>forms</a:t>
            </a:r>
            <a:r>
              <a:rPr lang="fr-FR" sz="1100" baseline="0" dirty="0" smtClean="0"/>
              <a:t> of the </a:t>
            </a:r>
            <a:r>
              <a:rPr lang="fr-FR" sz="1100" baseline="0" dirty="0" err="1" smtClean="0"/>
              <a:t>different</a:t>
            </a:r>
            <a:r>
              <a:rPr lang="fr-FR" sz="1100" baseline="0" dirty="0" smtClean="0"/>
              <a:t> </a:t>
            </a:r>
            <a:r>
              <a:rPr lang="fr-FR" sz="1100" baseline="0" dirty="0" err="1" smtClean="0"/>
              <a:t>actors</a:t>
            </a:r>
            <a:r>
              <a:rPr lang="fr-FR" sz="1100" baseline="0" dirty="0" smtClean="0"/>
              <a:t> </a:t>
            </a:r>
            <a:r>
              <a:rPr lang="fr-FR" sz="1100" baseline="0" dirty="0" err="1" smtClean="0"/>
              <a:t>involved</a:t>
            </a:r>
            <a:r>
              <a:rPr lang="fr-FR" sz="1100" baseline="0" dirty="0" smtClean="0"/>
              <a:t> (</a:t>
            </a:r>
            <a:r>
              <a:rPr lang="fr-FR" sz="1100" baseline="0" dirty="0" err="1" smtClean="0"/>
              <a:t>including</a:t>
            </a:r>
            <a:r>
              <a:rPr lang="fr-FR" sz="1100" baseline="0" dirty="0" smtClean="0"/>
              <a:t> </a:t>
            </a:r>
            <a:r>
              <a:rPr lang="fr-FR" sz="1100" baseline="0" dirty="0" err="1" smtClean="0"/>
              <a:t>evolution</a:t>
            </a:r>
            <a:r>
              <a:rPr lang="fr-FR" sz="1100" baseline="0" dirty="0" smtClean="0"/>
              <a:t> of </a:t>
            </a:r>
            <a:r>
              <a:rPr lang="fr-FR" sz="1100" baseline="0" dirty="0" err="1" smtClean="0"/>
              <a:t>hierarchy</a:t>
            </a:r>
            <a:r>
              <a:rPr lang="fr-FR" sz="1100" baseline="0" dirty="0" smtClean="0"/>
              <a:t> of </a:t>
            </a:r>
            <a:r>
              <a:rPr lang="fr-FR" sz="1100" baseline="0" dirty="0" err="1" smtClean="0"/>
              <a:t>credibility</a:t>
            </a:r>
            <a:r>
              <a:rPr lang="fr-FR" sz="1100" baseline="0" dirty="0" smtClean="0"/>
              <a:t> and </a:t>
            </a:r>
            <a:r>
              <a:rPr lang="fr-FR" sz="1100" baseline="0" dirty="0" err="1" smtClean="0"/>
              <a:t>legitimacy</a:t>
            </a:r>
            <a:r>
              <a:rPr lang="fr-FR" sz="1100" baseline="0" dirty="0" smtClean="0"/>
              <a:t>), in </a:t>
            </a:r>
            <a:r>
              <a:rPr lang="fr-FR" sz="1100" baseline="0" dirty="0" err="1" smtClean="0"/>
              <a:t>link</a:t>
            </a:r>
            <a:r>
              <a:rPr lang="fr-FR" sz="1100" baseline="0" dirty="0" smtClean="0"/>
              <a:t> </a:t>
            </a:r>
            <a:r>
              <a:rPr lang="fr-FR" sz="1100" baseline="0" dirty="0" err="1" smtClean="0"/>
              <a:t>with</a:t>
            </a:r>
            <a:r>
              <a:rPr lang="fr-FR" sz="1100" baseline="0" dirty="0" smtClean="0"/>
              <a:t> the </a:t>
            </a:r>
            <a:r>
              <a:rPr lang="fr-FR" sz="1100" baseline="0" dirty="0" err="1" smtClean="0"/>
              <a:t>role</a:t>
            </a:r>
            <a:r>
              <a:rPr lang="fr-FR" sz="1100" baseline="0" dirty="0" smtClean="0"/>
              <a:t> </a:t>
            </a:r>
            <a:r>
              <a:rPr lang="fr-FR" sz="1100" baseline="0" dirty="0" err="1" smtClean="0"/>
              <a:t>played</a:t>
            </a:r>
            <a:r>
              <a:rPr lang="fr-FR" sz="1100" baseline="0" dirty="0" smtClean="0"/>
              <a:t> by </a:t>
            </a:r>
            <a:r>
              <a:rPr lang="fr-FR" sz="1100" baseline="0" dirty="0" err="1" smtClean="0"/>
              <a:t>sociotechnical</a:t>
            </a:r>
            <a:r>
              <a:rPr lang="fr-FR" sz="1100" baseline="0" dirty="0" smtClean="0"/>
              <a:t> </a:t>
            </a:r>
            <a:r>
              <a:rPr lang="fr-FR" sz="1100" baseline="0" dirty="0" err="1" smtClean="0"/>
              <a:t>devices</a:t>
            </a:r>
            <a:r>
              <a:rPr lang="fr-FR" sz="1100" baseline="0" dirty="0" smtClean="0"/>
              <a:t>, </a:t>
            </a:r>
            <a:r>
              <a:rPr lang="fr-FR" sz="1100" baseline="0" dirty="0" err="1" smtClean="0"/>
              <a:t>that</a:t>
            </a:r>
            <a:r>
              <a:rPr lang="fr-FR" sz="1100" baseline="0" dirty="0" smtClean="0"/>
              <a:t> </a:t>
            </a:r>
            <a:r>
              <a:rPr lang="fr-FR" sz="1100" baseline="0" dirty="0" err="1" smtClean="0"/>
              <a:t>is</a:t>
            </a:r>
            <a:r>
              <a:rPr lang="fr-FR" sz="1100" baseline="0" dirty="0" smtClean="0"/>
              <a:t> </a:t>
            </a:r>
            <a:r>
              <a:rPr lang="fr-FR" sz="1100" baseline="0" dirty="0" err="1" smtClean="0"/>
              <a:t>electronuclear</a:t>
            </a:r>
            <a:r>
              <a:rPr lang="fr-FR" sz="1100" baseline="0" dirty="0" smtClean="0"/>
              <a:t> scenario.</a:t>
            </a:r>
            <a:endParaRPr lang="fr-FR" sz="1100" dirty="0" smtClean="0"/>
          </a:p>
          <a:p>
            <a:endParaRPr lang="fr-FR" sz="1100" dirty="0"/>
          </a:p>
        </p:txBody>
      </p:sp>
      <p:sp>
        <p:nvSpPr>
          <p:cNvPr id="4" name="Espace réservé du numéro de diapositive 3"/>
          <p:cNvSpPr>
            <a:spLocks noGrp="1"/>
          </p:cNvSpPr>
          <p:nvPr>
            <p:ph type="sldNum" sz="quarter" idx="10"/>
          </p:nvPr>
        </p:nvSpPr>
        <p:spPr/>
        <p:txBody>
          <a:bodyPr/>
          <a:lstStyle/>
          <a:p>
            <a:fld id="{4843B3D8-DCD0-4DB8-916F-79C82B002BBF}"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Our</a:t>
            </a:r>
            <a:r>
              <a:rPr lang="en-US" sz="1100" kern="1200" baseline="0" dirty="0" smtClean="0">
                <a:solidFill>
                  <a:schemeClr val="tx1"/>
                </a:solidFill>
                <a:latin typeface="+mn-lt"/>
                <a:ea typeface="+mn-ea"/>
                <a:cs typeface="+mn-cs"/>
              </a:rPr>
              <a:t> current research comes to complement the previous one and a</a:t>
            </a:r>
            <a:r>
              <a:rPr lang="en-US" sz="1100" kern="1200" dirty="0" smtClean="0">
                <a:solidFill>
                  <a:schemeClr val="tx1"/>
                </a:solidFill>
                <a:latin typeface="+mn-lt"/>
                <a:ea typeface="+mn-ea"/>
                <a:cs typeface="+mn-cs"/>
              </a:rPr>
              <a:t>ims at understanding how scenario, as a tool and a collective process, shapes scientific, technological and more importantly political decisions regarding nuclear power and more broadly energy production. Indeed, the implication of the political sphere in the construction and evaluation of scenario and their relationships with communities of practices involved in scenario-making (industrials, academics…) were ‘blind spots’ of previous researches (</a:t>
            </a:r>
            <a:r>
              <a:rPr lang="en-US" sz="1100" kern="1200" dirty="0" err="1" smtClean="0">
                <a:solidFill>
                  <a:schemeClr val="tx1"/>
                </a:solidFill>
                <a:latin typeface="+mn-lt"/>
                <a:ea typeface="+mn-ea"/>
                <a:cs typeface="+mn-cs"/>
              </a:rPr>
              <a:t>Tillement</a:t>
            </a:r>
            <a:r>
              <a:rPr lang="en-US" sz="1100" kern="1200" dirty="0" smtClean="0">
                <a:solidFill>
                  <a:schemeClr val="tx1"/>
                </a:solidFill>
                <a:latin typeface="+mn-lt"/>
                <a:ea typeface="+mn-ea"/>
                <a:cs typeface="+mn-cs"/>
              </a:rPr>
              <a:t> et al., 2015, </a:t>
            </a:r>
            <a:r>
              <a:rPr lang="en-US" sz="1100" kern="1200" dirty="0" err="1" smtClean="0">
                <a:solidFill>
                  <a:schemeClr val="tx1"/>
                </a:solidFill>
                <a:latin typeface="+mn-lt"/>
                <a:ea typeface="+mn-ea"/>
                <a:cs typeface="+mn-cs"/>
              </a:rPr>
              <a:t>Tillement</a:t>
            </a:r>
            <a:r>
              <a:rPr lang="en-US" sz="1100" kern="1200" dirty="0" smtClean="0">
                <a:solidFill>
                  <a:schemeClr val="tx1"/>
                </a:solidFill>
                <a:latin typeface="+mn-lt"/>
                <a:ea typeface="+mn-ea"/>
                <a:cs typeface="+mn-cs"/>
              </a:rPr>
              <a:t>, 2016). </a:t>
            </a:r>
            <a:endParaRPr lang="fr-FR" sz="1050" dirty="0"/>
          </a:p>
        </p:txBody>
      </p:sp>
      <p:sp>
        <p:nvSpPr>
          <p:cNvPr id="4" name="Espace réservé du numéro de diapositive 3"/>
          <p:cNvSpPr>
            <a:spLocks noGrp="1"/>
          </p:cNvSpPr>
          <p:nvPr>
            <p:ph type="sldNum" sz="quarter" idx="10"/>
          </p:nvPr>
        </p:nvSpPr>
        <p:spPr/>
        <p:txBody>
          <a:bodyPr/>
          <a:lstStyle/>
          <a:p>
            <a:fld id="{4843B3D8-DCD0-4DB8-916F-79C82B002BBF}" type="slidenum">
              <a:rPr lang="fr-FR" smtClean="0"/>
              <a:pPr/>
              <a:t>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100" kern="1200" dirty="0" smtClean="0">
                <a:solidFill>
                  <a:schemeClr val="tx1"/>
                </a:solidFill>
                <a:latin typeface="+mn-lt"/>
                <a:ea typeface="+mn-ea"/>
                <a:cs typeface="+mn-cs"/>
              </a:rPr>
              <a:t>To address this question, we adopt an original methodology based on the organization of focus-groups. In contrast to traditional methods in social sciences, focus-groups enable to structure collective discussions on a specific topic. For now, we organized three focus-groups gathering representatives of three different communities of practices, involved, more or less directly, in scenario- and decision-making processes: 1) “Politics”; 2) “Engineering and Industry”; 3) “Academics”. From the analysis of these focus-groups, we propose in this communication to consider the scenario as a “boundary object” (Star, 2010) that sometimes helps to cross inter-</a:t>
            </a:r>
            <a:r>
              <a:rPr lang="en-US" sz="1100" kern="1200" dirty="0" err="1" smtClean="0">
                <a:solidFill>
                  <a:schemeClr val="tx1"/>
                </a:solidFill>
                <a:latin typeface="+mn-lt"/>
                <a:ea typeface="+mn-ea"/>
                <a:cs typeface="+mn-cs"/>
              </a:rPr>
              <a:t>occcupational</a:t>
            </a:r>
            <a:r>
              <a:rPr lang="en-US" sz="1100" kern="1200" dirty="0" smtClean="0">
                <a:solidFill>
                  <a:schemeClr val="tx1"/>
                </a:solidFill>
                <a:latin typeface="+mn-lt"/>
                <a:ea typeface="+mn-ea"/>
                <a:cs typeface="+mn-cs"/>
              </a:rPr>
              <a:t> boundaries and sometimes reinforces those boundaries. </a:t>
            </a:r>
            <a:endParaRPr lang="fr-FR" sz="1050" dirty="0"/>
          </a:p>
        </p:txBody>
      </p:sp>
      <p:sp>
        <p:nvSpPr>
          <p:cNvPr id="4" name="Espace réservé du numéro de diapositive 3"/>
          <p:cNvSpPr>
            <a:spLocks noGrp="1"/>
          </p:cNvSpPr>
          <p:nvPr>
            <p:ph type="sldNum" sz="quarter" idx="10"/>
          </p:nvPr>
        </p:nvSpPr>
        <p:spPr/>
        <p:txBody>
          <a:bodyPr/>
          <a:lstStyle/>
          <a:p>
            <a:fld id="{4843B3D8-DCD0-4DB8-916F-79C82B002BBF}" type="slidenum">
              <a:rPr lang="fr-FR" smtClean="0"/>
              <a:pPr/>
              <a:t>5</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r>
              <a:rPr lang="en-US" sz="1100" noProof="0" dirty="0" smtClean="0"/>
              <a:t>From</a:t>
            </a:r>
            <a:r>
              <a:rPr lang="en-US" sz="1100" baseline="0" noProof="0" dirty="0" smtClean="0"/>
              <a:t> a theoretical point of view, our work is embedded in the field of STS, science &amp; technology studies. In particular, we draw on the concept of boundary object, as developed by the sociologist Susan Star, to think scenario as a BO.</a:t>
            </a:r>
          </a:p>
          <a:p>
            <a:endParaRPr lang="fr-FR" sz="1100" baseline="0" dirty="0" smtClean="0"/>
          </a:p>
        </p:txBody>
      </p:sp>
      <p:sp>
        <p:nvSpPr>
          <p:cNvPr id="4" name="Espace réservé du numéro de diapositive 3"/>
          <p:cNvSpPr>
            <a:spLocks noGrp="1"/>
          </p:cNvSpPr>
          <p:nvPr>
            <p:ph type="sldNum" sz="quarter" idx="10"/>
          </p:nvPr>
        </p:nvSpPr>
        <p:spPr/>
        <p:txBody>
          <a:bodyPr/>
          <a:lstStyle/>
          <a:p>
            <a:fld id="{4843B3D8-DCD0-4DB8-916F-79C82B002BBF}" type="slidenum">
              <a:rPr lang="fr-FR" smtClean="0"/>
              <a:pPr/>
              <a:t>6</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r>
              <a:rPr lang="fr-FR" sz="1100" dirty="0" smtClean="0"/>
              <a:t>À l’origine du concept, les questionnements suivants: </a:t>
            </a:r>
          </a:p>
          <a:p>
            <a:r>
              <a:rPr lang="fr-FR" sz="1100" dirty="0" smtClean="0"/>
              <a:t>Qualifier les mécanismes d’articulation des perspectives d’acteurs appartenant à des mondes sociaux différents</a:t>
            </a:r>
          </a:p>
          <a:p>
            <a:pPr lvl="1">
              <a:buFont typeface="Symbol"/>
              <a:buChar char="Þ"/>
            </a:pPr>
            <a:r>
              <a:rPr lang="fr-FR" sz="1100" dirty="0" smtClean="0"/>
              <a:t>Par quel processus des acteurs  relevant de mondes sociaux différents mais appelés à coopérer réussissent-ils à se coordonner malgré leurs points de vue ou objectifs différents?</a:t>
            </a:r>
          </a:p>
          <a:p>
            <a:pPr lvl="1">
              <a:buFont typeface="Symbol"/>
              <a:buChar char="Þ"/>
            </a:pPr>
            <a:r>
              <a:rPr lang="fr-FR" sz="1100" dirty="0" smtClean="0"/>
              <a:t>Comment créent-ils des compréhensions communes sans perdre la diversité des mondes sociaux?</a:t>
            </a:r>
          </a:p>
          <a:p>
            <a:r>
              <a:rPr lang="fr-FR" sz="1100" dirty="0" smtClean="0"/>
              <a:t>OF : Arrangement qui permet à différents groupes de travailler ensemble sans consensus préalable</a:t>
            </a:r>
          </a:p>
          <a:p>
            <a:endParaRPr lang="fr-FR" sz="1100" kern="1200" dirty="0" smtClean="0">
              <a:solidFill>
                <a:schemeClr val="tx1"/>
              </a:solidFill>
              <a:latin typeface="+mn-lt"/>
              <a:ea typeface="+mn-ea"/>
              <a:cs typeface="+mn-cs"/>
            </a:endParaRPr>
          </a:p>
          <a:p>
            <a:r>
              <a:rPr lang="en-US" sz="1100" b="1" kern="1200" baseline="0" dirty="0" smtClean="0">
                <a:solidFill>
                  <a:schemeClr val="tx1"/>
                </a:solidFill>
                <a:latin typeface="+mn-lt"/>
                <a:ea typeface="+mn-ea"/>
                <a:cs typeface="+mn-cs"/>
              </a:rPr>
              <a:t>Interpretive flexibility</a:t>
            </a:r>
            <a:r>
              <a:rPr lang="en-US" sz="1100" kern="1200" baseline="0" dirty="0" smtClean="0">
                <a:solidFill>
                  <a:schemeClr val="tx1"/>
                </a:solidFill>
                <a:latin typeface="+mn-lt"/>
                <a:ea typeface="+mn-ea"/>
                <a:cs typeface="+mn-cs"/>
              </a:rPr>
              <a:t>: a road map may point the way to a campground for one group, a place for recreation. For another group, this ‘‘same’’ map may follow a series of geological sites of importance, or animal habitats, for scientists. </a:t>
            </a:r>
            <a:r>
              <a:rPr lang="en-US" sz="1100" b="1" kern="1200" baseline="0" dirty="0" smtClean="0">
                <a:solidFill>
                  <a:schemeClr val="tx1"/>
                </a:solidFill>
                <a:latin typeface="+mn-lt"/>
                <a:ea typeface="+mn-ea"/>
                <a:cs typeface="+mn-cs"/>
              </a:rPr>
              <a:t>Such maps may resemble each other, overlap, and even seem indistinguishable to an outsider’s eye. Their difference depends on the use and interpretation </a:t>
            </a:r>
            <a:r>
              <a:rPr lang="fr-FR" sz="1100" b="1" kern="1200" baseline="0" dirty="0" smtClean="0">
                <a:solidFill>
                  <a:schemeClr val="tx1"/>
                </a:solidFill>
                <a:latin typeface="+mn-lt"/>
                <a:ea typeface="+mn-ea"/>
                <a:cs typeface="+mn-cs"/>
              </a:rPr>
              <a:t>of the </a:t>
            </a:r>
            <a:r>
              <a:rPr lang="fr-FR" sz="1100" b="1" kern="1200" baseline="0" dirty="0" err="1" smtClean="0">
                <a:solidFill>
                  <a:schemeClr val="tx1"/>
                </a:solidFill>
                <a:latin typeface="+mn-lt"/>
                <a:ea typeface="+mn-ea"/>
                <a:cs typeface="+mn-cs"/>
              </a:rPr>
              <a:t>object</a:t>
            </a:r>
            <a:r>
              <a:rPr lang="fr-FR" sz="1100" b="1" kern="1200" baseline="0" dirty="0" smtClean="0">
                <a:solidFill>
                  <a:schemeClr val="tx1"/>
                </a:solidFill>
                <a:latin typeface="+mn-lt"/>
                <a:ea typeface="+mn-ea"/>
                <a:cs typeface="+mn-cs"/>
              </a:rPr>
              <a:t>.</a:t>
            </a:r>
          </a:p>
          <a:p>
            <a:endParaRPr lang="fr-FR" sz="1100" kern="1200" dirty="0" smtClean="0">
              <a:solidFill>
                <a:schemeClr val="tx1"/>
              </a:solidFill>
              <a:latin typeface="+mn-lt"/>
              <a:ea typeface="+mn-ea"/>
              <a:cs typeface="+mn-cs"/>
            </a:endParaRPr>
          </a:p>
          <a:p>
            <a:r>
              <a:rPr lang="fr-FR" sz="1100" kern="1200" dirty="0" smtClean="0">
                <a:solidFill>
                  <a:schemeClr val="tx1"/>
                </a:solidFill>
                <a:latin typeface="+mn-lt"/>
                <a:ea typeface="+mn-ea"/>
                <a:cs typeface="+mn-cs"/>
              </a:rPr>
              <a:t>Ce sont des objets qui s’étendent sur plus d’une communauté de pratiques – une discipline, une ligne de travail, ou une association volontaire.</a:t>
            </a:r>
          </a:p>
          <a:p>
            <a:r>
              <a:rPr lang="fr-FR" sz="1100" kern="1200" dirty="0" smtClean="0">
                <a:solidFill>
                  <a:schemeClr val="tx1"/>
                </a:solidFill>
                <a:latin typeface="+mn-lt"/>
                <a:ea typeface="+mn-ea"/>
                <a:cs typeface="+mn-cs"/>
              </a:rPr>
              <a:t>Ils ont deux propriétés importantes : </a:t>
            </a:r>
          </a:p>
          <a:p>
            <a:pPr lvl="0"/>
            <a:r>
              <a:rPr lang="fr-FR" sz="1100" kern="1200" dirty="0" smtClean="0">
                <a:solidFill>
                  <a:schemeClr val="tx1"/>
                </a:solidFill>
                <a:latin typeface="+mn-lt"/>
                <a:ea typeface="+mn-ea"/>
                <a:cs typeface="+mn-cs"/>
              </a:rPr>
              <a:t>Ils sont faiblement structurés dans l’usage commun et deviennent plus fortement liés dans des endroits particuliers ;</a:t>
            </a:r>
          </a:p>
          <a:p>
            <a:pPr lvl="0"/>
            <a:r>
              <a:rPr lang="fr-FR" sz="1100" kern="1200" dirty="0" smtClean="0">
                <a:solidFill>
                  <a:schemeClr val="tx1"/>
                </a:solidFill>
                <a:latin typeface="+mn-lt"/>
                <a:ea typeface="+mn-ea"/>
                <a:cs typeface="+mn-cs"/>
              </a:rPr>
              <a:t>Ils sont à la fois ambigus et clairs, à différents moments, pour différents objectifs. </a:t>
            </a:r>
          </a:p>
          <a:p>
            <a:r>
              <a:rPr lang="fr-FR" sz="1100" kern="1200" dirty="0" smtClean="0">
                <a:solidFill>
                  <a:schemeClr val="tx1"/>
                </a:solidFill>
                <a:latin typeface="+mn-lt"/>
                <a:ea typeface="+mn-ea"/>
                <a:cs typeface="+mn-cs"/>
              </a:rPr>
              <a:t>Les objets frontières sont partout, mais le concept est particulièrement important quand on regarde la coopération interdisciplinaire et les problèmes d’infrastructure. Un instrument d’infrastructure peut devenir un objet frontière. </a:t>
            </a:r>
          </a:p>
          <a:p>
            <a:r>
              <a:rPr lang="fr-FR" sz="1100" kern="1200" dirty="0" smtClean="0">
                <a:solidFill>
                  <a:schemeClr val="tx1"/>
                </a:solidFill>
                <a:latin typeface="+mn-lt"/>
                <a:ea typeface="+mn-ea"/>
                <a:cs typeface="+mn-cs"/>
              </a:rPr>
              <a:t>Quand les échanges sont stabilisés autour d’un outil (ils s’y réfèrent de la même façon), les objets frontières se développent, facilitant la coopération hétérogène. </a:t>
            </a:r>
          </a:p>
          <a:p>
            <a:r>
              <a:rPr lang="fr-FR" sz="1100" kern="1200" dirty="0" smtClean="0">
                <a:solidFill>
                  <a:schemeClr val="tx1"/>
                </a:solidFill>
                <a:latin typeface="+mn-lt"/>
                <a:ea typeface="+mn-ea"/>
                <a:cs typeface="+mn-cs"/>
              </a:rPr>
              <a:t> </a:t>
            </a:r>
          </a:p>
          <a:p>
            <a:r>
              <a:rPr lang="fr-FR" sz="1100" b="1" kern="1200" dirty="0" smtClean="0">
                <a:solidFill>
                  <a:schemeClr val="tx1"/>
                </a:solidFill>
                <a:latin typeface="+mn-lt"/>
                <a:ea typeface="+mn-ea"/>
                <a:cs typeface="+mn-cs"/>
              </a:rPr>
              <a:t>p. 19 : On a besoin de mieux comprendre comment se développent les OF, mais aussi comment ils échouent à se développer dans le travail interdisciplinaire.</a:t>
            </a:r>
            <a:endParaRPr lang="fr-FR" sz="1100" kern="1200" dirty="0" smtClean="0">
              <a:solidFill>
                <a:schemeClr val="tx1"/>
              </a:solidFill>
              <a:latin typeface="+mn-lt"/>
              <a:ea typeface="+mn-ea"/>
              <a:cs typeface="+mn-cs"/>
            </a:endParaRPr>
          </a:p>
          <a:p>
            <a:endParaRPr lang="fr-FR" sz="1100" dirty="0" smtClean="0"/>
          </a:p>
          <a:p>
            <a:r>
              <a:rPr lang="fr-FR" sz="1100" dirty="0" smtClean="0"/>
              <a:t>Ce qui importe pour les OF: façon dont les pratiques se structurent et dont le vocabulaire émerge, pour faire des choses ensemble</a:t>
            </a:r>
          </a:p>
          <a:p>
            <a:endParaRPr lang="fr-FR" sz="1100" dirty="0" smtClean="0"/>
          </a:p>
          <a:p>
            <a:r>
              <a:rPr lang="fr-FR" sz="1100" dirty="0" smtClean="0"/>
              <a:t>Les OF sont : </a:t>
            </a:r>
          </a:p>
          <a:p>
            <a:pPr lvl="1"/>
            <a:r>
              <a:rPr lang="fr-FR" sz="1100" dirty="0" smtClean="0"/>
              <a:t>temporels</a:t>
            </a:r>
          </a:p>
          <a:p>
            <a:pPr lvl="1"/>
            <a:r>
              <a:rPr lang="fr-FR" sz="1100" dirty="0" smtClean="0"/>
              <a:t>encastrés dans l’action</a:t>
            </a:r>
          </a:p>
          <a:p>
            <a:pPr lvl="1"/>
            <a:r>
              <a:rPr lang="fr-FR" sz="1100" dirty="0" smtClean="0"/>
              <a:t>sujet à la réflexion et à l’adaptation locale</a:t>
            </a:r>
          </a:p>
          <a:p>
            <a:pPr lvl="1"/>
            <a:r>
              <a:rPr lang="fr-FR" sz="1100" dirty="0" smtClean="0"/>
              <a:t>distribués</a:t>
            </a:r>
          </a:p>
          <a:p>
            <a:pPr lvl="1"/>
            <a:endParaRPr lang="fr-FR" sz="1100" dirty="0" smtClean="0"/>
          </a:p>
          <a:p>
            <a:r>
              <a:rPr lang="fr-FR" sz="1100" dirty="0" smtClean="0"/>
              <a:t>Les OF sont à la fois </a:t>
            </a:r>
            <a:r>
              <a:rPr lang="fr-FR" sz="1100" b="1" dirty="0" smtClean="0"/>
              <a:t>concrets</a:t>
            </a:r>
            <a:r>
              <a:rPr lang="fr-FR" sz="1100" dirty="0" smtClean="0"/>
              <a:t> et </a:t>
            </a:r>
            <a:r>
              <a:rPr lang="fr-FR" sz="1100" b="1" dirty="0" smtClean="0"/>
              <a:t>abstraits</a:t>
            </a:r>
          </a:p>
          <a:p>
            <a:endParaRPr lang="fr-FR" sz="1100" dirty="0"/>
          </a:p>
        </p:txBody>
      </p:sp>
      <p:sp>
        <p:nvSpPr>
          <p:cNvPr id="4" name="Espace réservé du numéro de diapositive 3"/>
          <p:cNvSpPr>
            <a:spLocks noGrp="1"/>
          </p:cNvSpPr>
          <p:nvPr>
            <p:ph type="sldNum" sz="quarter" idx="10"/>
          </p:nvPr>
        </p:nvSpPr>
        <p:spPr/>
        <p:txBody>
          <a:bodyPr/>
          <a:lstStyle/>
          <a:p>
            <a:fld id="{4843B3D8-DCD0-4DB8-916F-79C82B002BBF}" type="slidenum">
              <a:rPr lang="fr-FR" smtClean="0"/>
              <a:pPr/>
              <a:t>7</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one hand, scenarios support knowledge transfer and translation between communities of practices.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They</a:t>
            </a:r>
            <a:r>
              <a:rPr lang="en-US" sz="1200" kern="1200" baseline="0" dirty="0" smtClean="0">
                <a:solidFill>
                  <a:schemeClr val="tx1"/>
                </a:solidFill>
                <a:latin typeface="+mn-lt"/>
                <a:ea typeface="+mn-ea"/>
                <a:cs typeface="+mn-cs"/>
              </a:rPr>
              <a:t> support inter-disciplinary work, for example between physicists and economists</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They appear flexible enough to enable different groups to work together without prior consensus or shared goals.</a:t>
            </a:r>
            <a:endParaRPr lang="fr-FR" sz="1200" kern="1200" dirty="0" smtClean="0">
              <a:solidFill>
                <a:schemeClr val="tx1"/>
              </a:solidFill>
              <a:latin typeface="+mn-lt"/>
              <a:ea typeface="+mn-ea"/>
              <a:cs typeface="+mn-cs"/>
            </a:endParaRPr>
          </a:p>
          <a:p>
            <a:endParaRPr lang="fr-FR" sz="1200" kern="1200" dirty="0" smtClean="0">
              <a:solidFill>
                <a:schemeClr val="tx1"/>
              </a:solidFill>
              <a:latin typeface="+mn-lt"/>
              <a:ea typeface="+mn-ea"/>
              <a:cs typeface="+mn-cs"/>
            </a:endParaRPr>
          </a:p>
          <a:p>
            <a:r>
              <a:rPr lang="fr-FR" sz="1200" kern="1200" dirty="0" smtClean="0">
                <a:solidFill>
                  <a:schemeClr val="tx1"/>
                </a:solidFill>
                <a:latin typeface="+mn-lt"/>
                <a:ea typeface="+mn-ea"/>
                <a:cs typeface="+mn-cs"/>
              </a:rPr>
              <a:t>je me serais attendu à ce que l'implication du CNRS reste plus en amont de ce qu'elle a été c'est-à-dire que finalement ils se sont investis [Inaudible]  sur le terrain d'une organisation comme le CEA et je me serais attendu à ce qu'ils soient en amont pour alimenter les aspects plus fondamentaux sur la science, la physique, or ils ont trouvé opportun, intéressant de, de venir sur ce terrain et donc d'avoir une voix au débat en particulier sur les scénarios alors ça serait intéressant d'analyser ça puisque effectivement pour être entendu, si on parle que de sciences très fondamentales on n'est pas très entendu. Par contre si on, si on rentre dans le débat sur les scénarios dans les forums de discussion de scénarios on est très entendu.</a:t>
            </a:r>
          </a:p>
          <a:p>
            <a:r>
              <a:rPr lang="fr-FR" sz="1200" b="1" kern="1200" dirty="0" smtClean="0">
                <a:solidFill>
                  <a:schemeClr val="tx1"/>
                </a:solidFill>
                <a:latin typeface="+mn-lt"/>
                <a:ea typeface="+mn-ea"/>
                <a:cs typeface="+mn-cs"/>
              </a:rPr>
              <a:t>P5 </a:t>
            </a:r>
            <a:r>
              <a:rPr lang="fr-FR" sz="1200" kern="1200" dirty="0" smtClean="0">
                <a:solidFill>
                  <a:schemeClr val="tx1"/>
                </a:solidFill>
                <a:latin typeface="+mn-lt"/>
                <a:ea typeface="+mn-ea"/>
                <a:cs typeface="+mn-cs"/>
              </a:rPr>
              <a:t>: Ouais c'est une façon peut-être de rendre réel aussi les choses parce que... avec les scénarios on peut savoir par exemple le nombre de réacteurs qu'on peut faire. On a certains flux, certains stocks qui font que ben on est dans un ADS, et on peut mettre tant de plutonium,  donc on ne peut pas en faire plus de cinq ou six.</a:t>
            </a:r>
          </a:p>
          <a:p>
            <a:endParaRPr lang="fr-FR" sz="1100" kern="1200" dirty="0" smtClean="0">
              <a:solidFill>
                <a:schemeClr val="tx1"/>
              </a:solidFill>
              <a:latin typeface="+mn-lt"/>
              <a:ea typeface="+mn-ea"/>
              <a:cs typeface="+mn-cs"/>
            </a:endParaRPr>
          </a:p>
          <a:p>
            <a:pPr lvl="1"/>
            <a:endParaRPr lang="en-US" dirty="0" smtClean="0"/>
          </a:p>
          <a:p>
            <a:r>
              <a:rPr lang="en-US" dirty="0" smtClean="0"/>
              <a:t>Scenarios mediate the relationships between different organizations and occupational communities</a:t>
            </a:r>
          </a:p>
          <a:p>
            <a:pPr lvl="1"/>
            <a:r>
              <a:rPr lang="en-US" dirty="0" smtClean="0"/>
              <a:t>symbolizing their knowledge,</a:t>
            </a:r>
          </a:p>
          <a:p>
            <a:pPr lvl="1"/>
            <a:r>
              <a:rPr lang="en-US" sz="1100" dirty="0" smtClean="0"/>
              <a:t>inciting their rhetoric, </a:t>
            </a:r>
          </a:p>
          <a:p>
            <a:pPr lvl="1"/>
            <a:r>
              <a:rPr lang="en-US" sz="1100" dirty="0" smtClean="0"/>
              <a:t>and defining task boundaries between them (</a:t>
            </a:r>
            <a:r>
              <a:rPr lang="en-US" sz="1100" dirty="0" err="1" smtClean="0"/>
              <a:t>Bechky</a:t>
            </a:r>
            <a:r>
              <a:rPr lang="en-US" sz="1100" dirty="0" smtClean="0"/>
              <a:t>, 2003)</a:t>
            </a:r>
          </a:p>
          <a:p>
            <a:pPr lvl="1"/>
            <a:endParaRPr lang="en-US"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100" i="1" dirty="0" smtClean="0"/>
              <a:t>ce qui était tout à fait intéressant c'est qu'il y a un, une sorte de phénomène de groupe qui se... qui se noue entre les scientifiques que l'on réunit,  qui assistent à toutes nos auditions qui peuvent intervenir quand ils veulent, je pense à une des études où quand on avait fini les auditions ils rediscutaient entre eux ou bien ils s'envoyaient des mails et ils nous disaient le coup d'après « bah il y a encore telle question qu'il faut approfondir »  ça ce n'est pas clair donc quand vous travaillez comme ça vous avez quand même relativement peu de chance de vous planter surtout que moi j'aimais bien mettre des gens complètement extérieurs,  je vous ai dit cette prof de sociologie euh parce que c'était le rôle du naïf qui est extérieur à tout ce monde là. Et moi ce qui m'intéresse c'est ce que  elle, elle ressent et elle peut me dire.</a:t>
            </a:r>
          </a:p>
          <a:p>
            <a:pPr lvl="0"/>
            <a:endParaRPr lang="en-US" dirty="0" smtClean="0"/>
          </a:p>
          <a:p>
            <a:endParaRPr lang="fr-FR" sz="11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843B3D8-DCD0-4DB8-916F-79C82B002BBF}" type="slidenum">
              <a:rPr lang="fr-FR" smtClean="0"/>
              <a:pPr/>
              <a:t>8</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Scenarios may resemble each other, overlap, and even seem indistinguishable to an outsider’s eye. Their difference depends on the use and interpretation </a:t>
            </a:r>
            <a:r>
              <a:rPr lang="fr-FR" sz="1200" b="1" kern="1200" baseline="0" dirty="0" smtClean="0">
                <a:solidFill>
                  <a:schemeClr val="tx1"/>
                </a:solidFill>
                <a:latin typeface="+mn-lt"/>
                <a:ea typeface="+mn-ea"/>
                <a:cs typeface="+mn-cs"/>
              </a:rPr>
              <a:t>of the </a:t>
            </a:r>
            <a:r>
              <a:rPr lang="fr-FR" sz="1200" b="1" kern="1200" baseline="0" dirty="0" err="1" smtClean="0">
                <a:solidFill>
                  <a:schemeClr val="tx1"/>
                </a:solidFill>
                <a:latin typeface="+mn-lt"/>
                <a:ea typeface="+mn-ea"/>
                <a:cs typeface="+mn-cs"/>
              </a:rPr>
              <a:t>object</a:t>
            </a:r>
            <a:r>
              <a:rPr lang="fr-FR" sz="1200" b="1" kern="1200" baseline="0" dirty="0" smtClean="0">
                <a:solidFill>
                  <a:schemeClr val="tx1"/>
                </a:solidFill>
                <a:latin typeface="+mn-lt"/>
                <a:ea typeface="+mn-ea"/>
                <a:cs typeface="+mn-cs"/>
              </a:rPr>
              <a:t>. </a:t>
            </a:r>
            <a:r>
              <a:rPr lang="fr-FR" sz="1200" b="1" kern="1200" baseline="0" dirty="0" err="1" smtClean="0">
                <a:solidFill>
                  <a:schemeClr val="tx1"/>
                </a:solidFill>
                <a:latin typeface="+mn-lt"/>
                <a:ea typeface="+mn-ea"/>
                <a:cs typeface="+mn-cs"/>
              </a:rPr>
              <a:t>These</a:t>
            </a:r>
            <a:r>
              <a:rPr lang="fr-FR" sz="1200" b="1" kern="1200" baseline="0" dirty="0" smtClean="0">
                <a:solidFill>
                  <a:schemeClr val="tx1"/>
                </a:solidFill>
                <a:latin typeface="+mn-lt"/>
                <a:ea typeface="+mn-ea"/>
                <a:cs typeface="+mn-cs"/>
              </a:rPr>
              <a:t> </a:t>
            </a:r>
            <a:r>
              <a:rPr lang="fr-FR" sz="1200" b="1" kern="1200" baseline="0" dirty="0" err="1" smtClean="0">
                <a:solidFill>
                  <a:schemeClr val="tx1"/>
                </a:solidFill>
                <a:latin typeface="+mn-lt"/>
                <a:ea typeface="+mn-ea"/>
                <a:cs typeface="+mn-cs"/>
              </a:rPr>
              <a:t>differences</a:t>
            </a:r>
            <a:r>
              <a:rPr lang="fr-FR" sz="1200" b="1" kern="1200" baseline="0" dirty="0" smtClean="0">
                <a:solidFill>
                  <a:schemeClr val="tx1"/>
                </a:solidFill>
                <a:latin typeface="+mn-lt"/>
                <a:ea typeface="+mn-ea"/>
                <a:cs typeface="+mn-cs"/>
              </a:rPr>
              <a:t> </a:t>
            </a:r>
            <a:r>
              <a:rPr lang="fr-FR" sz="1200" b="1" kern="1200" baseline="0" dirty="0" err="1" smtClean="0">
                <a:solidFill>
                  <a:schemeClr val="tx1"/>
                </a:solidFill>
                <a:latin typeface="+mn-lt"/>
                <a:ea typeface="+mn-ea"/>
                <a:cs typeface="+mn-cs"/>
              </a:rPr>
              <a:t>often</a:t>
            </a:r>
            <a:r>
              <a:rPr lang="fr-FR" sz="1200" b="1" kern="1200" baseline="0" dirty="0" smtClean="0">
                <a:solidFill>
                  <a:schemeClr val="tx1"/>
                </a:solidFill>
                <a:latin typeface="+mn-lt"/>
                <a:ea typeface="+mn-ea"/>
                <a:cs typeface="+mn-cs"/>
              </a:rPr>
              <a:t> are in the invisible, opaque part of scenarios</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On the other hand, scenarios can be ‘</a:t>
            </a:r>
            <a:r>
              <a:rPr lang="en-US" sz="1200" kern="1200" dirty="0" err="1" smtClean="0">
                <a:solidFill>
                  <a:schemeClr val="tx1"/>
                </a:solidFill>
                <a:latin typeface="+mn-lt"/>
                <a:ea typeface="+mn-ea"/>
                <a:cs typeface="+mn-cs"/>
              </a:rPr>
              <a:t>instrumentalised</a:t>
            </a:r>
            <a:r>
              <a:rPr lang="en-US" sz="1200" kern="1200" dirty="0" smtClean="0">
                <a:solidFill>
                  <a:schemeClr val="tx1"/>
                </a:solidFill>
                <a:latin typeface="+mn-lt"/>
                <a:ea typeface="+mn-ea"/>
                <a:cs typeface="+mn-cs"/>
              </a:rPr>
              <a:t>’ to serve one particular message or built in a way that makes them very ‘opaque’ or too complex to support any decisions. In these last cases, scenarios rather tend to reinforce boundaries.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tx1"/>
                </a:solidFill>
                <a:latin typeface="+mn-lt"/>
                <a:ea typeface="+mn-ea"/>
                <a:cs typeface="+mn-cs"/>
              </a:rPr>
              <a:t>P4</a:t>
            </a:r>
            <a:r>
              <a:rPr lang="fr-FR" sz="1200" kern="1200" dirty="0" smtClean="0">
                <a:solidFill>
                  <a:schemeClr val="tx1"/>
                </a:solidFill>
                <a:latin typeface="+mn-lt"/>
                <a:ea typeface="+mn-ea"/>
                <a:cs typeface="+mn-cs"/>
              </a:rPr>
              <a:t> : Dans cette phase de délire là sur les scénarios, on a vu apparaître vraiment deux types de scénarios : ils sont tous selon les démarches « if </a:t>
            </a:r>
            <a:r>
              <a:rPr lang="fr-FR" sz="1200" kern="1200" dirty="0" err="1" smtClean="0">
                <a:solidFill>
                  <a:schemeClr val="tx1"/>
                </a:solidFill>
                <a:latin typeface="+mn-lt"/>
                <a:ea typeface="+mn-ea"/>
                <a:cs typeface="+mn-cs"/>
              </a:rPr>
              <a:t>then</a:t>
            </a:r>
            <a:r>
              <a:rPr lang="fr-FR" sz="1200" kern="1200" dirty="0" smtClean="0">
                <a:solidFill>
                  <a:schemeClr val="tx1"/>
                </a:solidFill>
                <a:latin typeface="+mn-lt"/>
                <a:ea typeface="+mn-ea"/>
                <a:cs typeface="+mn-cs"/>
              </a:rPr>
              <a:t> », ça on est bien d’accord, mais il y a quand même deux types, il y a les scénarios dits « réalistes », les hypothèses qu'on fait derrière essayent de configurer le futur ; et puis il y a les scénarios qui s'affichent comme normatifs c'est-à-dire on veut arriver à tel résultat et alors au prix de certains « </a:t>
            </a:r>
            <a:r>
              <a:rPr lang="fr-FR" sz="1200" kern="1200" dirty="0" err="1" smtClean="0">
                <a:solidFill>
                  <a:schemeClr val="tx1"/>
                </a:solidFill>
                <a:latin typeface="+mn-lt"/>
                <a:ea typeface="+mn-ea"/>
                <a:cs typeface="+mn-cs"/>
              </a:rPr>
              <a:t>game</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changers</a:t>
            </a:r>
            <a:r>
              <a:rPr lang="fr-FR" sz="1200" kern="1200" dirty="0" smtClean="0">
                <a:solidFill>
                  <a:schemeClr val="tx1"/>
                </a:solidFill>
                <a:latin typeface="+mn-lt"/>
                <a:ea typeface="+mn-ea"/>
                <a:cs typeface="+mn-cs"/>
              </a:rPr>
              <a:t> » [59:16] certaines hypothèses secondaires qui sont souvent complètement... complètement folles ! Et alors le grand danger c'est que si on savait mettre une étiquette sur chaque scénario en disant « celui-là c'est un réaliste et celui-là c'est un normatif » tout irait bien, mais on a tout un continuum entre ces scénarios là et souvent ils n'affichent pas leurs noms. Ça introduit un flou absolument magnifique dans les... dans l'analyse qu'on peut faire derrière. Il faut une police des scénarios voilà [Rires] !</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endParaRPr lang="fr-FR" sz="1100" kern="1200" dirty="0" smtClean="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4843B3D8-DCD0-4DB8-916F-79C82B002BBF}" type="slidenum">
              <a:rPr lang="fr-FR" smtClean="0"/>
              <a:pPr/>
              <a:t>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23500F65-289A-4B2B-B859-F631911202CD}" type="datetimeFigureOut">
              <a:rPr lang="fr-FR" smtClean="0"/>
              <a:pPr/>
              <a:t>18/07/2017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0B64B8-A46E-43BB-A74C-530C7A59BCF8}"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3500F65-289A-4B2B-B859-F631911202CD}" type="datetimeFigureOut">
              <a:rPr lang="fr-FR" smtClean="0"/>
              <a:pPr/>
              <a:t>18/07/2017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0B64B8-A46E-43BB-A74C-530C7A59BCF8}"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3500F65-289A-4B2B-B859-F631911202CD}" type="datetimeFigureOut">
              <a:rPr lang="fr-FR" smtClean="0"/>
              <a:pPr/>
              <a:t>18/07/2017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0B64B8-A46E-43BB-A74C-530C7A59BCF8}"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3500F65-289A-4B2B-B859-F631911202CD}" type="datetimeFigureOut">
              <a:rPr lang="fr-FR" smtClean="0"/>
              <a:pPr/>
              <a:t>18/07/2017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0B64B8-A46E-43BB-A74C-530C7A59BCF8}"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23500F65-289A-4B2B-B859-F631911202CD}" type="datetimeFigureOut">
              <a:rPr lang="fr-FR" smtClean="0"/>
              <a:pPr/>
              <a:t>18/07/2017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60B64B8-A46E-43BB-A74C-530C7A59BCF8}"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3500F65-289A-4B2B-B859-F631911202CD}" type="datetimeFigureOut">
              <a:rPr lang="fr-FR" smtClean="0"/>
              <a:pPr/>
              <a:t>18/07/2017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60B64B8-A46E-43BB-A74C-530C7A59BCF8}"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3500F65-289A-4B2B-B859-F631911202CD}" type="datetimeFigureOut">
              <a:rPr lang="fr-FR" smtClean="0"/>
              <a:pPr/>
              <a:t>18/07/2017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60B64B8-A46E-43BB-A74C-530C7A59BCF8}"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23500F65-289A-4B2B-B859-F631911202CD}" type="datetimeFigureOut">
              <a:rPr lang="fr-FR" smtClean="0"/>
              <a:pPr/>
              <a:t>18/07/2017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60B64B8-A46E-43BB-A74C-530C7A59BCF8}"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3500F65-289A-4B2B-B859-F631911202CD}" type="datetimeFigureOut">
              <a:rPr lang="fr-FR" smtClean="0"/>
              <a:pPr/>
              <a:t>18/07/2017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60B64B8-A46E-43BB-A74C-530C7A59BCF8}"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3500F65-289A-4B2B-B859-F631911202CD}" type="datetimeFigureOut">
              <a:rPr lang="fr-FR" smtClean="0"/>
              <a:pPr/>
              <a:t>18/07/2017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60B64B8-A46E-43BB-A74C-530C7A59BCF8}"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3500F65-289A-4B2B-B859-F631911202CD}" type="datetimeFigureOut">
              <a:rPr lang="fr-FR" smtClean="0"/>
              <a:pPr/>
              <a:t>18/07/2017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60B64B8-A46E-43BB-A74C-530C7A59BCF8}"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500F65-289A-4B2B-B859-F631911202CD}" type="datetimeFigureOut">
              <a:rPr lang="fr-FR" smtClean="0"/>
              <a:pPr/>
              <a:t>18/07/2017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B64B8-A46E-43BB-A74C-530C7A59BCF8}"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0" y="1744661"/>
            <a:ext cx="9144000" cy="1398587"/>
          </a:xfrm>
          <a:gradFill flip="none" rotWithShape="1">
            <a:gsLst>
              <a:gs pos="0">
                <a:srgbClr val="00CCFF">
                  <a:shade val="30000"/>
                  <a:satMod val="115000"/>
                </a:srgbClr>
              </a:gs>
              <a:gs pos="50000">
                <a:srgbClr val="00CCFF">
                  <a:shade val="67500"/>
                  <a:satMod val="115000"/>
                </a:srgbClr>
              </a:gs>
              <a:gs pos="100000">
                <a:srgbClr val="00CCFF">
                  <a:shade val="100000"/>
                  <a:satMod val="115000"/>
                </a:srgbClr>
              </a:gs>
            </a:gsLst>
            <a:lin ang="8100000" scaled="1"/>
            <a:tileRect/>
          </a:gradFill>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sz="3600" b="1" dirty="0" smtClean="0"/>
              <a:t>Between heterogeneity and cooperation</a:t>
            </a:r>
            <a:br>
              <a:rPr lang="en-US" sz="3600" b="1" dirty="0" smtClean="0"/>
            </a:br>
            <a:r>
              <a:rPr lang="en-US" sz="3600" dirty="0" smtClean="0"/>
              <a:t>The (electronuclear) scenario as a ‘boundary object’ for decision-making?</a:t>
            </a:r>
            <a:endParaRPr lang="fr-FR" sz="3600" dirty="0"/>
          </a:p>
        </p:txBody>
      </p:sp>
      <p:sp>
        <p:nvSpPr>
          <p:cNvPr id="3" name="Sous-titre 2"/>
          <p:cNvSpPr>
            <a:spLocks noGrp="1"/>
          </p:cNvSpPr>
          <p:nvPr>
            <p:ph type="subTitle" idx="1"/>
          </p:nvPr>
        </p:nvSpPr>
        <p:spPr>
          <a:xfrm>
            <a:off x="1371600" y="3814762"/>
            <a:ext cx="6400800" cy="1400188"/>
          </a:xfrm>
        </p:spPr>
        <p:style>
          <a:lnRef idx="2">
            <a:schemeClr val="accent6"/>
          </a:lnRef>
          <a:fillRef idx="1">
            <a:schemeClr val="lt1"/>
          </a:fillRef>
          <a:effectRef idx="0">
            <a:schemeClr val="accent6"/>
          </a:effectRef>
          <a:fontRef idx="minor">
            <a:schemeClr val="dk1"/>
          </a:fontRef>
        </p:style>
        <p:txBody>
          <a:bodyPr anchor="ctr">
            <a:noAutofit/>
          </a:bodyPr>
          <a:lstStyle/>
          <a:p>
            <a:pPr>
              <a:spcAft>
                <a:spcPts val="600"/>
              </a:spcAft>
            </a:pPr>
            <a:r>
              <a:rPr lang="en-US" sz="2400" dirty="0" err="1" smtClean="0"/>
              <a:t>Stéphanie</a:t>
            </a:r>
            <a:r>
              <a:rPr lang="en-US" sz="2400" dirty="0" smtClean="0"/>
              <a:t> TILLEMENT</a:t>
            </a:r>
          </a:p>
          <a:p>
            <a:pPr lvl="0">
              <a:spcAft>
                <a:spcPts val="1200"/>
              </a:spcAft>
            </a:pPr>
            <a:r>
              <a:rPr lang="en-US" sz="2000" dirty="0" smtClean="0"/>
              <a:t>Associate Professor, Sociologist</a:t>
            </a:r>
          </a:p>
          <a:p>
            <a:r>
              <a:rPr lang="en-US" sz="2000" i="1" dirty="0" smtClean="0"/>
              <a:t>IMT </a:t>
            </a:r>
            <a:r>
              <a:rPr lang="en-US" sz="2000" i="1" dirty="0" err="1" smtClean="0"/>
              <a:t>Atlantique</a:t>
            </a:r>
            <a:endParaRPr lang="en-US" sz="2000" i="1" dirty="0" smtClean="0"/>
          </a:p>
        </p:txBody>
      </p:sp>
      <p:pic>
        <p:nvPicPr>
          <p:cNvPr id="17410" name="Picture 2" descr="Résultat de recherche d'images pour &quot;imt atlantique&quot;"/>
          <p:cNvPicPr>
            <a:picLocks noChangeAspect="1" noChangeArrowheads="1"/>
          </p:cNvPicPr>
          <p:nvPr/>
        </p:nvPicPr>
        <p:blipFill>
          <a:blip r:embed="rId3" cstate="print"/>
          <a:srcRect/>
          <a:stretch>
            <a:fillRect/>
          </a:stretch>
        </p:blipFill>
        <p:spPr bwMode="auto">
          <a:xfrm>
            <a:off x="2214546" y="5715016"/>
            <a:ext cx="1714511" cy="982987"/>
          </a:xfrm>
          <a:prstGeom prst="rect">
            <a:avLst/>
          </a:prstGeom>
          <a:noFill/>
        </p:spPr>
      </p:pic>
      <p:pic>
        <p:nvPicPr>
          <p:cNvPr id="17412" name="Picture 4" descr="Résultat de recherche d'images pour &quot;needs logo nucléaire&quot;"/>
          <p:cNvPicPr>
            <a:picLocks noChangeAspect="1" noChangeArrowheads="1"/>
          </p:cNvPicPr>
          <p:nvPr/>
        </p:nvPicPr>
        <p:blipFill>
          <a:blip r:embed="rId4" cstate="print"/>
          <a:srcRect/>
          <a:stretch>
            <a:fillRect/>
          </a:stretch>
        </p:blipFill>
        <p:spPr bwMode="auto">
          <a:xfrm>
            <a:off x="4572000" y="5390994"/>
            <a:ext cx="3286148" cy="1467030"/>
          </a:xfrm>
          <a:prstGeom prst="rect">
            <a:avLst/>
          </a:prstGeom>
          <a:noFill/>
        </p:spPr>
      </p:pic>
      <p:sp>
        <p:nvSpPr>
          <p:cNvPr id="7" name="Rectangle 6"/>
          <p:cNvSpPr/>
          <p:nvPr/>
        </p:nvSpPr>
        <p:spPr>
          <a:xfrm>
            <a:off x="0" y="214290"/>
            <a:ext cx="9144000" cy="506292"/>
          </a:xfrm>
          <a:prstGeom prst="rect">
            <a:avLst/>
          </a:prstGeom>
          <a:ln>
            <a:solidFill>
              <a:schemeClr val="bg2"/>
            </a:solidFill>
          </a:ln>
        </p:spPr>
        <p:style>
          <a:lnRef idx="1">
            <a:schemeClr val="accent5"/>
          </a:lnRef>
          <a:fillRef idx="1003">
            <a:schemeClr val="lt2"/>
          </a:fillRef>
          <a:effectRef idx="1">
            <a:schemeClr val="accent5"/>
          </a:effectRef>
          <a:fontRef idx="minor">
            <a:schemeClr val="dk1"/>
          </a:fontRef>
        </p:style>
        <p:txBody>
          <a:bodyPr wrap="square">
            <a:spAutoFit/>
          </a:bodyPr>
          <a:lstStyle/>
          <a:p>
            <a:pPr algn="ctr">
              <a:lnSpc>
                <a:spcPct val="150000"/>
              </a:lnSpc>
              <a:spcBef>
                <a:spcPts val="600"/>
              </a:spcBef>
              <a:spcAft>
                <a:spcPts val="600"/>
              </a:spcAft>
            </a:pPr>
            <a:r>
              <a:rPr lang="en-US" sz="2000" i="1" smtClean="0"/>
              <a:t>2</a:t>
            </a:r>
            <a:r>
              <a:rPr lang="en-US" sz="2000" i="1" baseline="30000" smtClean="0"/>
              <a:t>nd</a:t>
            </a:r>
            <a:r>
              <a:rPr lang="en-US" sz="2000" i="1" smtClean="0"/>
              <a:t> annual Technical Workshop on Fuel Cycle Simulation</a:t>
            </a:r>
            <a:endParaRPr lang="en-US" sz="2000" i="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 name="Titre 1"/>
          <p:cNvSpPr>
            <a:spLocks noGrp="1"/>
          </p:cNvSpPr>
          <p:nvPr>
            <p:ph type="title"/>
          </p:nvPr>
        </p:nvSpPr>
        <p:spPr>
          <a:xfrm>
            <a:off x="0" y="274638"/>
            <a:ext cx="9144000" cy="1011222"/>
          </a:xfrm>
        </p:spPr>
        <p:style>
          <a:lnRef idx="1">
            <a:schemeClr val="accent1"/>
          </a:lnRef>
          <a:fillRef idx="2">
            <a:schemeClr val="accent1"/>
          </a:fillRef>
          <a:effectRef idx="1">
            <a:schemeClr val="accent1"/>
          </a:effectRef>
          <a:fontRef idx="minor">
            <a:schemeClr val="dk1"/>
          </a:fontRef>
        </p:style>
        <p:txBody>
          <a:bodyPr>
            <a:normAutofit/>
          </a:bodyPr>
          <a:lstStyle/>
          <a:p>
            <a:r>
              <a:rPr lang="en-US" sz="2800" dirty="0" smtClean="0"/>
              <a:t>Different s</a:t>
            </a:r>
            <a:r>
              <a:rPr lang="en-US" sz="2800" dirty="0" smtClean="0"/>
              <a:t>cenarios for different decision-making processes</a:t>
            </a:r>
            <a:endParaRPr lang="en-US" sz="2800" dirty="0"/>
          </a:p>
        </p:txBody>
      </p:sp>
      <p:sp>
        <p:nvSpPr>
          <p:cNvPr id="4" name="Rectangle 3"/>
          <p:cNvSpPr/>
          <p:nvPr/>
        </p:nvSpPr>
        <p:spPr>
          <a:xfrm>
            <a:off x="0" y="-24"/>
            <a:ext cx="9144000" cy="338554"/>
          </a:xfrm>
          <a:prstGeom prst="rect">
            <a:avLst/>
          </a:prstGeom>
          <a:ln>
            <a:solidFill>
              <a:schemeClr val="bg2"/>
            </a:solidFill>
          </a:ln>
        </p:spPr>
        <p:style>
          <a:lnRef idx="1">
            <a:schemeClr val="accent5"/>
          </a:lnRef>
          <a:fillRef idx="1003">
            <a:schemeClr val="lt2"/>
          </a:fillRef>
          <a:effectRef idx="1">
            <a:schemeClr val="accent5"/>
          </a:effectRef>
          <a:fontRef idx="minor">
            <a:schemeClr val="dk1"/>
          </a:fontRef>
        </p:style>
        <p:txBody>
          <a:bodyPr wrap="square">
            <a:spAutoFit/>
          </a:bodyPr>
          <a:lstStyle/>
          <a:p>
            <a:pPr algn="ctr"/>
            <a:r>
              <a:rPr lang="en-US" sz="1600" i="1" dirty="0" smtClean="0"/>
              <a:t>2</a:t>
            </a:r>
            <a:r>
              <a:rPr lang="en-US" sz="1600" i="1" baseline="30000" dirty="0" smtClean="0"/>
              <a:t>nd</a:t>
            </a:r>
            <a:r>
              <a:rPr lang="en-US" sz="1600" i="1" dirty="0" smtClean="0"/>
              <a:t> annual Technical Workshop on Fuel Cycle Simulation</a:t>
            </a:r>
            <a:endParaRPr lang="fr-FR" sz="1600" i="1" dirty="0"/>
          </a:p>
        </p:txBody>
      </p:sp>
      <p:sp>
        <p:nvSpPr>
          <p:cNvPr id="5" name="Espace réservé du contenu 2"/>
          <p:cNvSpPr txBox="1">
            <a:spLocks/>
          </p:cNvSpPr>
          <p:nvPr/>
        </p:nvSpPr>
        <p:spPr>
          <a:xfrm>
            <a:off x="609600" y="1831995"/>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Espace réservé du contenu 2"/>
          <p:cNvSpPr txBox="1">
            <a:spLocks/>
          </p:cNvSpPr>
          <p:nvPr/>
        </p:nvSpPr>
        <p:spPr>
          <a:xfrm>
            <a:off x="428596" y="4357694"/>
            <a:ext cx="7572428" cy="107157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Other</a:t>
            </a:r>
            <a:r>
              <a:rPr kumimoji="0" lang="en-US" sz="1600" b="1" i="0" u="none" strike="noStrike" kern="1200" cap="none" spc="0" normalizeH="0" baseline="0" noProof="0" dirty="0" smtClean="0">
                <a:ln>
                  <a:noFill/>
                </a:ln>
                <a:solidFill>
                  <a:schemeClr val="tx1"/>
                </a:solidFill>
                <a:effectLst/>
                <a:uLnTx/>
                <a:uFillTx/>
                <a:latin typeface="+mn-lt"/>
                <a:ea typeface="+mn-ea"/>
                <a:cs typeface="+mn-cs"/>
              </a:rPr>
              <a:t> oppositions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in</a:t>
            </a:r>
            <a:r>
              <a:rPr kumimoji="0" lang="en-US" sz="1600" b="0" i="0" u="none" strike="noStrike" kern="1200" cap="none" spc="0" normalizeH="0" noProof="0" dirty="0" smtClean="0">
                <a:ln>
                  <a:noFill/>
                </a:ln>
                <a:solidFill>
                  <a:schemeClr val="tx1"/>
                </a:solidFill>
                <a:effectLst/>
                <a:uLnTx/>
                <a:uFillTx/>
                <a:latin typeface="+mn-lt"/>
                <a:ea typeface="+mn-ea"/>
                <a:cs typeface="+mn-cs"/>
              </a:rPr>
              <a:t> scenario’s qualification…</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“Industrial” versus “exotic”</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1400" dirty="0" smtClean="0"/>
              <a:t>“complex” versus “simple”</a:t>
            </a:r>
          </a:p>
          <a:p>
            <a:pPr marL="285750" indent="-285750">
              <a:spcBef>
                <a:spcPct val="20000"/>
              </a:spcBef>
            </a:pPr>
            <a:r>
              <a:rPr lang="en-US" sz="1600" dirty="0" smtClean="0"/>
              <a:t>… that deserve to be studied in link with the decision-making issue</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16" name="Groupe 15"/>
          <p:cNvGrpSpPr/>
          <p:nvPr/>
        </p:nvGrpSpPr>
        <p:grpSpPr>
          <a:xfrm>
            <a:off x="428596" y="1428736"/>
            <a:ext cx="8286808" cy="2928958"/>
            <a:chOff x="500034" y="1500174"/>
            <a:chExt cx="8286808" cy="3214710"/>
          </a:xfrm>
        </p:grpSpPr>
        <p:sp>
          <p:nvSpPr>
            <p:cNvPr id="12" name="Double flèche horizontale 11"/>
            <p:cNvSpPr/>
            <p:nvPr/>
          </p:nvSpPr>
          <p:spPr>
            <a:xfrm>
              <a:off x="1785918" y="1500174"/>
              <a:ext cx="5643602" cy="3214710"/>
            </a:xfrm>
            <a:prstGeom prst="leftRightArrow">
              <a:avLst>
                <a:gd name="adj1" fmla="val 64022"/>
                <a:gd name="adj2" fmla="val 163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i="1" dirty="0" smtClean="0"/>
                <a:t>In this crazy phase around scenarios, we saw </a:t>
              </a:r>
              <a:r>
                <a:rPr lang="en-US" sz="1200" i="1" dirty="0" smtClean="0"/>
                <a:t>two types of scenarios appear: </a:t>
              </a:r>
              <a:r>
                <a:rPr lang="en-US" sz="1200" i="1" dirty="0" smtClean="0"/>
                <a:t>there are the </a:t>
              </a:r>
              <a:r>
                <a:rPr lang="en-US" sz="1200" b="1" i="1" dirty="0" smtClean="0"/>
                <a:t>so-called "realistic" scenarios, </a:t>
              </a:r>
              <a:r>
                <a:rPr lang="en-US" sz="1200" b="1" i="1" dirty="0" smtClean="0"/>
                <a:t>in </a:t>
              </a:r>
              <a:r>
                <a:rPr lang="en-US" sz="1200" b="1" i="1" dirty="0" smtClean="0"/>
                <a:t>w</a:t>
              </a:r>
              <a:r>
                <a:rPr lang="en-US" sz="1200" b="1" i="1" dirty="0" smtClean="0"/>
                <a:t>hich the hypotheses </a:t>
              </a:r>
              <a:r>
                <a:rPr lang="en-US" sz="1200" b="1" i="1" dirty="0" smtClean="0"/>
                <a:t>behind it try to configure the </a:t>
              </a:r>
              <a:r>
                <a:rPr lang="en-US" sz="1200" b="1" i="1" dirty="0" smtClean="0"/>
                <a:t>future</a:t>
              </a:r>
              <a:r>
                <a:rPr lang="en-US" sz="1200" i="1" dirty="0" smtClean="0"/>
                <a:t>. </a:t>
              </a:r>
              <a:r>
                <a:rPr lang="en-US" sz="1200" i="1" dirty="0" smtClean="0"/>
                <a:t>And then there </a:t>
              </a:r>
              <a:r>
                <a:rPr lang="en-US" sz="1200" b="1" i="1" dirty="0" smtClean="0"/>
                <a:t>are </a:t>
              </a:r>
              <a:r>
                <a:rPr lang="en-US" sz="1200" b="1" i="1" dirty="0" smtClean="0"/>
                <a:t>“normative” scenarios, </a:t>
              </a:r>
              <a:r>
                <a:rPr lang="en-US" sz="1200" b="1" i="1" dirty="0" smtClean="0"/>
                <a:t>that </a:t>
              </a:r>
              <a:r>
                <a:rPr lang="en-US" sz="1200" b="1" i="1" dirty="0" smtClean="0"/>
                <a:t>is, </a:t>
              </a:r>
              <a:r>
                <a:rPr lang="en-US" sz="1200" b="1" i="1" dirty="0" smtClean="0"/>
                <a:t>one wants to arrive at such a </a:t>
              </a:r>
              <a:r>
                <a:rPr lang="en-US" sz="1200" b="1" i="1" dirty="0" smtClean="0"/>
                <a:t>result… at </a:t>
              </a:r>
              <a:r>
                <a:rPr lang="en-US" sz="1200" b="1" i="1" dirty="0" smtClean="0"/>
                <a:t>the price of certain "game </a:t>
              </a:r>
              <a:r>
                <a:rPr lang="en-US" sz="1200" b="1" i="1" dirty="0" smtClean="0"/>
                <a:t>changers“</a:t>
              </a:r>
              <a:r>
                <a:rPr lang="en-US" sz="1200" i="1" dirty="0" smtClean="0"/>
                <a:t>, </a:t>
              </a:r>
              <a:r>
                <a:rPr lang="en-US" sz="1200" i="1" dirty="0" smtClean="0"/>
                <a:t>certain secondary hypotheses which are often </a:t>
              </a:r>
              <a:r>
                <a:rPr lang="en-US" sz="1200" i="1" dirty="0" smtClean="0"/>
                <a:t>completely, completely </a:t>
              </a:r>
              <a:r>
                <a:rPr lang="en-US" sz="1200" i="1" dirty="0" smtClean="0"/>
                <a:t>crazy! And then the big danger </a:t>
              </a:r>
              <a:r>
                <a:rPr lang="en-US" sz="1200" i="1" dirty="0" smtClean="0"/>
                <a:t>is… if </a:t>
              </a:r>
              <a:r>
                <a:rPr lang="en-US" sz="1200" i="1" dirty="0" smtClean="0"/>
                <a:t>we could put a label on each scenario saying "that one is a realistic and that </a:t>
              </a:r>
              <a:r>
                <a:rPr lang="en-US" sz="1200" i="1" dirty="0" smtClean="0"/>
                <a:t>one is </a:t>
              </a:r>
              <a:r>
                <a:rPr lang="en-US" sz="1200" i="1" dirty="0" smtClean="0"/>
                <a:t>a </a:t>
              </a:r>
              <a:r>
                <a:rPr lang="en-US" sz="1200" i="1" dirty="0" smtClean="0"/>
                <a:t>normative“, </a:t>
              </a:r>
              <a:r>
                <a:rPr lang="en-US" sz="1200" i="1" dirty="0" smtClean="0"/>
                <a:t>everything would be fine, but we have a </a:t>
              </a:r>
              <a:r>
                <a:rPr lang="en-US" sz="1200" i="1" dirty="0" smtClean="0"/>
                <a:t>continuum </a:t>
              </a:r>
              <a:r>
                <a:rPr lang="en-US" sz="1200" i="1" dirty="0" smtClean="0"/>
                <a:t>between </a:t>
              </a:r>
              <a:r>
                <a:rPr lang="en-US" sz="1200" i="1" dirty="0" smtClean="0"/>
                <a:t>these </a:t>
              </a:r>
              <a:r>
                <a:rPr lang="en-US" sz="1200" i="1" dirty="0" smtClean="0"/>
                <a:t>scenarios </a:t>
              </a:r>
              <a:r>
                <a:rPr lang="en-US" sz="1200" i="1" dirty="0" smtClean="0"/>
                <a:t>that often do </a:t>
              </a:r>
              <a:r>
                <a:rPr lang="en-US" sz="1200" i="1" dirty="0" smtClean="0"/>
                <a:t>not display their names. It introduces </a:t>
              </a:r>
              <a:r>
                <a:rPr lang="en-US" sz="1200" i="1" dirty="0" smtClean="0"/>
                <a:t>a fantastic </a:t>
              </a:r>
              <a:r>
                <a:rPr lang="en-US" sz="1200" i="1" dirty="0" smtClean="0"/>
                <a:t>blur </a:t>
              </a:r>
              <a:r>
                <a:rPr lang="en-US" sz="1200" i="1" dirty="0" smtClean="0"/>
                <a:t>in </a:t>
              </a:r>
              <a:r>
                <a:rPr lang="en-US" sz="1200" i="1" dirty="0" smtClean="0"/>
                <a:t>the analysis that can be done behind. </a:t>
              </a:r>
              <a:r>
                <a:rPr lang="en-US" sz="1200" b="1" i="1" dirty="0" smtClean="0"/>
                <a:t>We need a </a:t>
              </a:r>
              <a:r>
                <a:rPr lang="en-US" sz="1200" b="1" i="1" dirty="0" smtClean="0"/>
                <a:t>police of scenario </a:t>
              </a:r>
              <a:r>
                <a:rPr lang="en-US" sz="1200" i="1" dirty="0" smtClean="0"/>
                <a:t>[laughs]!</a:t>
              </a:r>
              <a:endParaRPr lang="en-US" sz="1200" i="1" dirty="0" smtClean="0"/>
            </a:p>
          </p:txBody>
        </p:sp>
        <p:sp>
          <p:nvSpPr>
            <p:cNvPr id="13" name="Rectangle à coins arrondis 12"/>
            <p:cNvSpPr/>
            <p:nvPr/>
          </p:nvSpPr>
          <p:spPr>
            <a:xfrm>
              <a:off x="500034" y="2714620"/>
              <a:ext cx="1285884" cy="8012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dirty="0" smtClean="0"/>
                <a:t>Normative </a:t>
              </a:r>
              <a:r>
                <a:rPr lang="fr-FR" dirty="0" smtClean="0"/>
                <a:t>scenario</a:t>
              </a:r>
              <a:endParaRPr lang="fr-FR" dirty="0" smtClean="0"/>
            </a:p>
          </p:txBody>
        </p:sp>
        <p:sp>
          <p:nvSpPr>
            <p:cNvPr id="14" name="Rectangle à coins arrondis 13"/>
            <p:cNvSpPr/>
            <p:nvPr/>
          </p:nvSpPr>
          <p:spPr>
            <a:xfrm>
              <a:off x="7429520" y="2699186"/>
              <a:ext cx="1357322" cy="8012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dirty="0" err="1" smtClean="0"/>
                <a:t>Realistic</a:t>
              </a:r>
              <a:r>
                <a:rPr lang="fr-FR" dirty="0" smtClean="0"/>
                <a:t> scenario</a:t>
              </a:r>
              <a:endParaRPr lang="fr-FR" dirty="0" smtClean="0"/>
            </a:p>
          </p:txBody>
        </p:sp>
      </p:grpSp>
      <p:sp>
        <p:nvSpPr>
          <p:cNvPr id="17" name="Espace réservé du contenu 2"/>
          <p:cNvSpPr txBox="1">
            <a:spLocks/>
          </p:cNvSpPr>
          <p:nvPr/>
        </p:nvSpPr>
        <p:spPr>
          <a:xfrm>
            <a:off x="928662" y="5500702"/>
            <a:ext cx="7572428" cy="1071570"/>
          </a:xfrm>
          <a:prstGeom prst="rect">
            <a:avLst/>
          </a:prstGeom>
        </p:spPr>
        <p:txBody>
          <a:bodyPr vert="horz" lIns="91440" tIns="45720" rIns="91440" bIns="45720" rtlCol="0">
            <a:noAutofit/>
          </a:body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1" i="0" u="sng" strike="noStrike" kern="1200" cap="none" spc="0" normalizeH="0" baseline="0" noProof="0" dirty="0" smtClean="0">
                <a:ln>
                  <a:noFill/>
                </a:ln>
                <a:solidFill>
                  <a:schemeClr val="tx1"/>
                </a:solidFill>
                <a:effectLst/>
                <a:uLnTx/>
                <a:uFillTx/>
                <a:latin typeface="+mn-lt"/>
                <a:ea typeface="+mn-ea"/>
                <a:cs typeface="+mn-cs"/>
              </a:rPr>
              <a:t>Key issues</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742950" lvl="1" indent="-285750" algn="r">
              <a:spcBef>
                <a:spcPct val="20000"/>
              </a:spcBef>
              <a:buFont typeface="Arial" pitchFamily="34" charset="0"/>
              <a:buChar char="–"/>
            </a:pPr>
            <a:r>
              <a:rPr lang="en-US" sz="1400" dirty="0" smtClean="0"/>
              <a:t>How to control the “robustness”, </a:t>
            </a:r>
            <a:r>
              <a:rPr lang="en-US" sz="1400" dirty="0" smtClean="0"/>
              <a:t>“reliability”, </a:t>
            </a:r>
            <a:r>
              <a:rPr lang="en-US" sz="1400" dirty="0" smtClean="0"/>
              <a:t>“credibility”, “realism” of </a:t>
            </a:r>
            <a:r>
              <a:rPr lang="en-US" sz="1400" dirty="0" smtClean="0"/>
              <a:t>scenarios that are </a:t>
            </a:r>
            <a:r>
              <a:rPr lang="en-US" sz="1400" dirty="0" smtClean="0"/>
              <a:t>supposed to inform decisions</a:t>
            </a:r>
            <a:r>
              <a:rPr lang="en-US" sz="1400" dirty="0" smtClean="0"/>
              <a:t>?</a:t>
            </a:r>
          </a:p>
          <a:p>
            <a:pPr marL="742950" lvl="1" indent="-285750" algn="r">
              <a:spcBef>
                <a:spcPct val="20000"/>
              </a:spcBef>
              <a:buFont typeface="Arial" pitchFamily="34" charset="0"/>
              <a:buChar char="–"/>
            </a:pPr>
            <a:r>
              <a:rPr lang="en-US" sz="1400" dirty="0" smtClean="0"/>
              <a:t>Who is legitimate? Has sufficient knowledge? Can have authority? To do so…</a:t>
            </a:r>
            <a:endParaRPr lang="en-US" sz="1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0" y="274638"/>
            <a:ext cx="9144000" cy="1011222"/>
          </a:xfrm>
        </p:spPr>
        <p:style>
          <a:lnRef idx="1">
            <a:schemeClr val="accent1"/>
          </a:lnRef>
          <a:fillRef idx="2">
            <a:schemeClr val="accent1"/>
          </a:fillRef>
          <a:effectRef idx="1">
            <a:schemeClr val="accent1"/>
          </a:effectRef>
          <a:fontRef idx="minor">
            <a:schemeClr val="dk1"/>
          </a:fontRef>
        </p:style>
        <p:txBody>
          <a:bodyPr>
            <a:normAutofit/>
          </a:bodyPr>
          <a:lstStyle/>
          <a:p>
            <a:r>
              <a:rPr lang="en-US" sz="3000" dirty="0" smtClean="0"/>
              <a:t>Scenarios as tools disconnected from the political world</a:t>
            </a:r>
            <a:endParaRPr lang="en-US" sz="3000" dirty="0"/>
          </a:p>
        </p:txBody>
      </p:sp>
      <p:sp>
        <p:nvSpPr>
          <p:cNvPr id="3" name="Espace réservé du contenu 2"/>
          <p:cNvSpPr>
            <a:spLocks noGrp="1"/>
          </p:cNvSpPr>
          <p:nvPr>
            <p:ph idx="1"/>
          </p:nvPr>
        </p:nvSpPr>
        <p:spPr/>
        <p:txBody>
          <a:bodyPr/>
          <a:lstStyle/>
          <a:p>
            <a:endParaRPr lang="en-US" dirty="0"/>
          </a:p>
          <a:p>
            <a:endParaRPr lang="en-US" dirty="0"/>
          </a:p>
        </p:txBody>
      </p:sp>
      <p:sp>
        <p:nvSpPr>
          <p:cNvPr id="4" name="Rectangle 3"/>
          <p:cNvSpPr/>
          <p:nvPr/>
        </p:nvSpPr>
        <p:spPr>
          <a:xfrm>
            <a:off x="0" y="-24"/>
            <a:ext cx="9144000" cy="338554"/>
          </a:xfrm>
          <a:prstGeom prst="rect">
            <a:avLst/>
          </a:prstGeom>
          <a:ln>
            <a:solidFill>
              <a:schemeClr val="bg2"/>
            </a:solidFill>
          </a:ln>
        </p:spPr>
        <p:style>
          <a:lnRef idx="1">
            <a:schemeClr val="accent5"/>
          </a:lnRef>
          <a:fillRef idx="1003">
            <a:schemeClr val="lt2"/>
          </a:fillRef>
          <a:effectRef idx="1">
            <a:schemeClr val="accent5"/>
          </a:effectRef>
          <a:fontRef idx="minor">
            <a:schemeClr val="dk1"/>
          </a:fontRef>
        </p:style>
        <p:txBody>
          <a:bodyPr wrap="square">
            <a:spAutoFit/>
          </a:bodyPr>
          <a:lstStyle/>
          <a:p>
            <a:pPr algn="ctr"/>
            <a:r>
              <a:rPr lang="en-US" sz="1600" i="1" dirty="0" smtClean="0"/>
              <a:t>2</a:t>
            </a:r>
            <a:r>
              <a:rPr lang="en-US" sz="1600" i="1" baseline="30000" dirty="0" smtClean="0"/>
              <a:t>nd</a:t>
            </a:r>
            <a:r>
              <a:rPr lang="en-US" sz="1600" i="1" dirty="0" smtClean="0"/>
              <a:t> annual Technical Workshop on Fuel Cycle Simulation</a:t>
            </a:r>
            <a:endParaRPr lang="fr-FR" sz="1600" i="1" dirty="0"/>
          </a:p>
        </p:txBody>
      </p:sp>
      <p:sp>
        <p:nvSpPr>
          <p:cNvPr id="5" name="Espace réservé du contenu 2"/>
          <p:cNvSpPr txBox="1">
            <a:spLocks/>
          </p:cNvSpPr>
          <p:nvPr/>
        </p:nvSpPr>
        <p:spPr>
          <a:xfrm>
            <a:off x="285720" y="1428736"/>
            <a:ext cx="8553480" cy="5000660"/>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defRPr/>
            </a:pPr>
            <a:r>
              <a:rPr lang="en-US" sz="1600" dirty="0" smtClean="0"/>
              <a:t>Disconnection between decisions and scenarios</a:t>
            </a:r>
            <a:r>
              <a:rPr lang="en-US" sz="1400" dirty="0" smtClean="0"/>
              <a:t>?</a:t>
            </a:r>
          </a:p>
          <a:p>
            <a:pPr marL="800100" lvl="1" indent="-342900" algn="r">
              <a:spcBef>
                <a:spcPct val="20000"/>
              </a:spcBef>
              <a:defRPr/>
            </a:pPr>
            <a:r>
              <a:rPr lang="en-US" sz="1200" i="1" dirty="0" smtClean="0"/>
              <a:t>	“What is happening around the energy transition law, which is typically the kind of law that we vote without believing in  it, but we vote it because we know it will not be enforced. All this makes us a little puzzled about how we prepare the future and I also feel that </a:t>
            </a:r>
            <a:r>
              <a:rPr lang="en-US" sz="1200" b="1" i="1" dirty="0" smtClean="0"/>
              <a:t>all this was done regardless of the reference to any scenario </a:t>
            </a:r>
            <a:r>
              <a:rPr lang="en-US" sz="1200" i="1" dirty="0" smtClean="0"/>
              <a:t>whatsoever.” (P3)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1600" dirty="0" smtClean="0"/>
              <a:t>Incompatibility between political career and long-term scenarios</a:t>
            </a:r>
          </a:p>
          <a:p>
            <a:pPr marL="800100" lvl="1" indent="-342900" algn="r">
              <a:defRPr/>
            </a:pPr>
            <a:r>
              <a:rPr lang="en-US" sz="1600" i="1" dirty="0" smtClean="0"/>
              <a:t>	</a:t>
            </a:r>
            <a:r>
              <a:rPr lang="en-US" sz="1200" i="1" dirty="0" smtClean="0"/>
              <a:t>The last point I wanted to tell you is that </a:t>
            </a:r>
            <a:r>
              <a:rPr lang="en-US" sz="1200" b="1" i="1" dirty="0" smtClean="0"/>
              <a:t>we need a strong political backing</a:t>
            </a:r>
            <a:r>
              <a:rPr lang="en-US" sz="1200" i="1" dirty="0" smtClean="0"/>
              <a:t>. This is the most difficult! Because if you do not have people who agree to politically support these subjects, they will remain forever under the table. So it takes a </a:t>
            </a:r>
            <a:r>
              <a:rPr lang="en-US" sz="1200" b="1" i="1" dirty="0" smtClean="0"/>
              <a:t>strong commitment, but it is not fashionable at the moment</a:t>
            </a:r>
            <a:r>
              <a:rPr lang="en-US" sz="1200" i="1" dirty="0" smtClean="0"/>
              <a:t>. This is a matter of great concern to us: who will agree to devote tens of days, hundreds of hours to a subject that is not directly related to his constituency? and who will have the courage to carry it politically? And the </a:t>
            </a:r>
            <a:r>
              <a:rPr lang="en-US" sz="1200" b="1" i="1" dirty="0" smtClean="0"/>
              <a:t>scenarios that are built in this long-term, there's the scenario that threatens the one of "my turn", my election or my re-election.</a:t>
            </a:r>
            <a:r>
              <a:rPr lang="en-US" sz="1200" i="1" dirty="0" smtClean="0"/>
              <a:t> So that becomes extremely difficult! </a:t>
            </a:r>
            <a:r>
              <a:rPr lang="en-US" sz="1200" i="1" dirty="0" smtClean="0"/>
              <a:t>(</a:t>
            </a:r>
            <a:r>
              <a:rPr lang="en-US" sz="1200" i="1" dirty="0" smtClean="0"/>
              <a:t>P2)</a:t>
            </a:r>
            <a:endParaRPr lang="en-US" sz="1200" i="1"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When politicians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instrumentalize</a:t>
            </a:r>
            <a:r>
              <a:rPr kumimoji="0" lang="en-US" sz="1600" b="0" i="0" u="none" strike="noStrike" kern="1200" cap="none" spc="0" normalizeH="0" noProof="0" dirty="0" smtClean="0">
                <a:ln>
                  <a:noFill/>
                </a:ln>
                <a:solidFill>
                  <a:schemeClr val="tx1"/>
                </a:solidFill>
                <a:effectLst/>
                <a:uLnTx/>
                <a:uFillTx/>
                <a:latin typeface="+mn-lt"/>
                <a:ea typeface="+mn-ea"/>
                <a:cs typeface="+mn-cs"/>
              </a:rPr>
              <a:t> the construction and use of scenarios</a:t>
            </a:r>
          </a:p>
          <a:p>
            <a:pPr marL="800100" lvl="1" indent="-342900" algn="r">
              <a:defRPr/>
            </a:pPr>
            <a:r>
              <a:rPr lang="en-US" sz="1600" dirty="0" smtClean="0"/>
              <a:t>	“</a:t>
            </a:r>
            <a:r>
              <a:rPr lang="en-US" sz="1200" i="1" dirty="0" smtClean="0"/>
              <a:t>EDF did not participate, I believe, in the construction of the scenario ... then I understood at one point that in fact </a:t>
            </a:r>
            <a:r>
              <a:rPr lang="en-US" sz="1200" b="1" i="1" dirty="0" smtClean="0"/>
              <a:t>the government did not want to ask the question to us </a:t>
            </a:r>
            <a:r>
              <a:rPr lang="en-US" sz="1200" i="1" dirty="0" smtClean="0"/>
              <a:t>but rather to associations deemed more neutral [laughs]”. (I5)</a:t>
            </a:r>
          </a:p>
          <a:p>
            <a:pPr marL="342900" indent="-342900" algn="r">
              <a:spcBef>
                <a:spcPct val="20000"/>
              </a:spcBef>
              <a:defRPr/>
            </a:pPr>
            <a:endParaRPr lang="en-US" sz="1600" i="1" baseline="0"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noProof="0" dirty="0" smtClean="0">
                <a:ln>
                  <a:noFill/>
                </a:ln>
                <a:solidFill>
                  <a:schemeClr val="tx1"/>
                </a:solidFill>
                <a:effectLst/>
                <a:uLnTx/>
                <a:uFillTx/>
                <a:latin typeface="+mn-lt"/>
                <a:ea typeface="+mn-ea"/>
                <a:cs typeface="+mn-cs"/>
              </a:rPr>
              <a:t>When scenarios justify decisions</a:t>
            </a:r>
          </a:p>
          <a:p>
            <a:pPr marL="800100" lvl="1" indent="-342900" algn="r">
              <a:spcBef>
                <a:spcPct val="20000"/>
              </a:spcBef>
              <a:defRPr/>
            </a:pPr>
            <a:r>
              <a:rPr lang="en-US" sz="1200" i="1" dirty="0" smtClean="0"/>
              <a:t>“We </a:t>
            </a:r>
            <a:r>
              <a:rPr lang="en-US" sz="1200" i="1" dirty="0" smtClean="0"/>
              <a:t>were talking about </a:t>
            </a:r>
            <a:r>
              <a:rPr lang="en-US" sz="1200" b="1" i="1" dirty="0" smtClean="0"/>
              <a:t>independence, I think it is a fiction</a:t>
            </a:r>
            <a:r>
              <a:rPr lang="en-US" sz="1200" i="1" dirty="0" smtClean="0"/>
              <a:t>, independence! </a:t>
            </a:r>
            <a:r>
              <a:rPr lang="en-US" sz="1200" i="1" dirty="0" smtClean="0"/>
              <a:t>On the other hand, the plurality of opinions is a way for a government to come to [Inaudible] but we do not have the impression that it currently works so much like that! </a:t>
            </a:r>
            <a:r>
              <a:rPr lang="en-US" sz="1200" i="1" dirty="0" smtClean="0"/>
              <a:t>They get an idea a priori and then they look for scenarios, it's justification eh</a:t>
            </a:r>
            <a:r>
              <a:rPr lang="en-US" sz="1200" i="1" dirty="0" smtClean="0"/>
              <a:t>!” (I4)</a:t>
            </a:r>
          </a:p>
          <a:p>
            <a:pPr marL="800100" lvl="1" indent="-342900" algn="r">
              <a:spcBef>
                <a:spcPct val="20000"/>
              </a:spcBef>
              <a:defRPr/>
            </a:pPr>
            <a:endParaRPr lang="en-US" sz="1200" i="1" dirty="0" smtClean="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0" y="274638"/>
            <a:ext cx="9144000" cy="1011222"/>
          </a:xfrm>
        </p:spPr>
        <p:style>
          <a:lnRef idx="1">
            <a:schemeClr val="accent1"/>
          </a:lnRef>
          <a:fillRef idx="2">
            <a:schemeClr val="accent1"/>
          </a:fillRef>
          <a:effectRef idx="1">
            <a:schemeClr val="accent1"/>
          </a:effectRef>
          <a:fontRef idx="minor">
            <a:schemeClr val="dk1"/>
          </a:fontRef>
        </p:style>
        <p:txBody>
          <a:bodyPr>
            <a:normAutofit/>
          </a:bodyPr>
          <a:lstStyle/>
          <a:p>
            <a:r>
              <a:rPr lang="en-US" sz="3600" dirty="0" smtClean="0"/>
              <a:t>Discussion &amp; conclusion</a:t>
            </a:r>
            <a:endParaRPr lang="en-US" sz="3600" dirty="0"/>
          </a:p>
        </p:txBody>
      </p:sp>
      <p:sp>
        <p:nvSpPr>
          <p:cNvPr id="3" name="Espace réservé du contenu 2"/>
          <p:cNvSpPr>
            <a:spLocks noGrp="1"/>
          </p:cNvSpPr>
          <p:nvPr>
            <p:ph idx="1"/>
          </p:nvPr>
        </p:nvSpPr>
        <p:spPr/>
        <p:txBody>
          <a:bodyPr>
            <a:normAutofit fontScale="70000" lnSpcReduction="20000"/>
          </a:bodyPr>
          <a:lstStyle/>
          <a:p>
            <a:r>
              <a:rPr lang="en-US" dirty="0" smtClean="0"/>
              <a:t>Potential contributions:</a:t>
            </a:r>
          </a:p>
          <a:p>
            <a:pPr lvl="1"/>
            <a:r>
              <a:rPr lang="en-US" dirty="0" smtClean="0"/>
              <a:t>The (electronuclear)scenario not seen as a purely ‘technical’ tool, but as an object that embeds cognitive, political and social dimensions</a:t>
            </a:r>
          </a:p>
          <a:p>
            <a:pPr lvl="1"/>
            <a:r>
              <a:rPr lang="en-US" dirty="0" smtClean="0"/>
              <a:t>A better understanding of the link between scenarios’ construction and evaluation and decision-making processes</a:t>
            </a:r>
          </a:p>
          <a:p>
            <a:endParaRPr lang="en-US" dirty="0" smtClean="0"/>
          </a:p>
          <a:p>
            <a:r>
              <a:rPr lang="en-US" dirty="0" smtClean="0"/>
              <a:t>Limitations and avenues for future research:</a:t>
            </a:r>
            <a:endParaRPr lang="en-US" dirty="0" smtClean="0">
              <a:sym typeface="Wingdings"/>
            </a:endParaRPr>
          </a:p>
          <a:p>
            <a:pPr lvl="1"/>
            <a:r>
              <a:rPr lang="en-US" dirty="0" smtClean="0">
                <a:sym typeface="Wingdings"/>
              </a:rPr>
              <a:t>Still an on-going research</a:t>
            </a:r>
          </a:p>
          <a:p>
            <a:pPr lvl="1"/>
            <a:r>
              <a:rPr lang="en-US" dirty="0" smtClean="0">
                <a:sym typeface="Wingdings"/>
              </a:rPr>
              <a:t>Industrials still missing in the landscape</a:t>
            </a:r>
          </a:p>
          <a:p>
            <a:pPr lvl="1"/>
            <a:endParaRPr lang="en-US" dirty="0" smtClean="0">
              <a:sym typeface="Wingdings"/>
            </a:endParaRPr>
          </a:p>
          <a:p>
            <a:pPr lvl="1"/>
            <a:r>
              <a:rPr lang="en-US" dirty="0" smtClean="0">
                <a:sym typeface="Wingdings"/>
              </a:rPr>
              <a:t>Going further on the ill-structured / well-structured aspects of the arrangements built thanks to scenarios</a:t>
            </a:r>
          </a:p>
          <a:p>
            <a:pPr lvl="1"/>
            <a:r>
              <a:rPr lang="en-US" dirty="0" smtClean="0">
                <a:sym typeface="Wingdings"/>
              </a:rPr>
              <a:t>Are those results specific to the French case? Or </a:t>
            </a:r>
            <a:r>
              <a:rPr lang="en-US" dirty="0" err="1" smtClean="0">
                <a:sym typeface="Wingdings"/>
              </a:rPr>
              <a:t>generalizable</a:t>
            </a:r>
            <a:r>
              <a:rPr lang="en-US" dirty="0" smtClean="0">
                <a:sym typeface="Wingdings"/>
              </a:rPr>
              <a:t> to other countries?</a:t>
            </a:r>
          </a:p>
        </p:txBody>
      </p:sp>
      <p:sp>
        <p:nvSpPr>
          <p:cNvPr id="4" name="Rectangle 3"/>
          <p:cNvSpPr/>
          <p:nvPr/>
        </p:nvSpPr>
        <p:spPr>
          <a:xfrm>
            <a:off x="0" y="-24"/>
            <a:ext cx="9144000" cy="338554"/>
          </a:xfrm>
          <a:prstGeom prst="rect">
            <a:avLst/>
          </a:prstGeom>
          <a:ln>
            <a:solidFill>
              <a:schemeClr val="bg2"/>
            </a:solidFill>
          </a:ln>
        </p:spPr>
        <p:style>
          <a:lnRef idx="1">
            <a:schemeClr val="accent5"/>
          </a:lnRef>
          <a:fillRef idx="1003">
            <a:schemeClr val="lt2"/>
          </a:fillRef>
          <a:effectRef idx="1">
            <a:schemeClr val="accent5"/>
          </a:effectRef>
          <a:fontRef idx="minor">
            <a:schemeClr val="dk1"/>
          </a:fontRef>
        </p:style>
        <p:txBody>
          <a:bodyPr wrap="square">
            <a:spAutoFit/>
          </a:bodyPr>
          <a:lstStyle/>
          <a:p>
            <a:pPr algn="ctr"/>
            <a:r>
              <a:rPr lang="en-US" sz="1600" i="1" dirty="0" smtClean="0"/>
              <a:t>2</a:t>
            </a:r>
            <a:r>
              <a:rPr lang="en-US" sz="1600" i="1" baseline="30000" dirty="0" smtClean="0"/>
              <a:t>nd</a:t>
            </a:r>
            <a:r>
              <a:rPr lang="en-US" sz="1600" i="1" dirty="0" smtClean="0"/>
              <a:t> annual Technical Workshop on Fuel Cycle Simulation</a:t>
            </a:r>
            <a:endParaRPr lang="fr-FR" sz="160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C:\Users\stille11\Pictures\20170628_191809.jpg"/>
          <p:cNvPicPr>
            <a:picLocks noChangeAspect="1" noChangeArrowheads="1"/>
          </p:cNvPicPr>
          <p:nvPr/>
        </p:nvPicPr>
        <p:blipFill>
          <a:blip r:embed="rId3" cstate="print"/>
          <a:srcRect t="5883"/>
          <a:stretch>
            <a:fillRect/>
          </a:stretch>
        </p:blipFill>
        <p:spPr bwMode="auto">
          <a:xfrm>
            <a:off x="1839479" y="0"/>
            <a:ext cx="5465043" cy="6858072"/>
          </a:xfrm>
          <a:prstGeom prst="rect">
            <a:avLst/>
          </a:prstGeom>
          <a:noFill/>
        </p:spPr>
      </p:pic>
      <p:sp>
        <p:nvSpPr>
          <p:cNvPr id="2" name="Titre 1"/>
          <p:cNvSpPr>
            <a:spLocks noGrp="1"/>
          </p:cNvSpPr>
          <p:nvPr>
            <p:ph type="title"/>
          </p:nvPr>
        </p:nvSpPr>
        <p:spPr>
          <a:xfrm>
            <a:off x="0" y="274638"/>
            <a:ext cx="9144000" cy="1011222"/>
          </a:xfrm>
        </p:spPr>
        <p:style>
          <a:lnRef idx="1">
            <a:schemeClr val="accent1"/>
          </a:lnRef>
          <a:fillRef idx="2">
            <a:schemeClr val="accent1"/>
          </a:fillRef>
          <a:effectRef idx="1">
            <a:schemeClr val="accent1"/>
          </a:effectRef>
          <a:fontRef idx="minor">
            <a:schemeClr val="dk1"/>
          </a:fontRef>
        </p:style>
        <p:txBody>
          <a:bodyPr>
            <a:normAutofit/>
          </a:bodyPr>
          <a:lstStyle/>
          <a:p>
            <a:r>
              <a:rPr lang="en-US" sz="4000" dirty="0" smtClean="0"/>
              <a:t>My “good” excuse for not being here</a:t>
            </a:r>
            <a:endParaRPr lang="en-US" sz="4000" dirty="0"/>
          </a:p>
        </p:txBody>
      </p:sp>
      <p:sp>
        <p:nvSpPr>
          <p:cNvPr id="4" name="Rectangle 3"/>
          <p:cNvSpPr/>
          <p:nvPr/>
        </p:nvSpPr>
        <p:spPr>
          <a:xfrm>
            <a:off x="0" y="-24"/>
            <a:ext cx="9144000" cy="338554"/>
          </a:xfrm>
          <a:prstGeom prst="rect">
            <a:avLst/>
          </a:prstGeom>
          <a:ln>
            <a:solidFill>
              <a:schemeClr val="bg2"/>
            </a:solidFill>
          </a:ln>
        </p:spPr>
        <p:style>
          <a:lnRef idx="1">
            <a:schemeClr val="accent5"/>
          </a:lnRef>
          <a:fillRef idx="1003">
            <a:schemeClr val="lt2"/>
          </a:fillRef>
          <a:effectRef idx="1">
            <a:schemeClr val="accent5"/>
          </a:effectRef>
          <a:fontRef idx="minor">
            <a:schemeClr val="dk1"/>
          </a:fontRef>
        </p:style>
        <p:txBody>
          <a:bodyPr wrap="square">
            <a:spAutoFit/>
          </a:bodyPr>
          <a:lstStyle/>
          <a:p>
            <a:pPr algn="ctr"/>
            <a:r>
              <a:rPr lang="en-US" sz="1600" i="1" dirty="0" smtClean="0"/>
              <a:t>2</a:t>
            </a:r>
            <a:r>
              <a:rPr lang="en-US" sz="1600" i="1" baseline="30000" dirty="0" smtClean="0"/>
              <a:t>nd</a:t>
            </a:r>
            <a:r>
              <a:rPr lang="en-US" sz="1600" i="1" dirty="0" smtClean="0"/>
              <a:t> annual Technical Workshop on Fuel Cycle Simulation</a:t>
            </a:r>
            <a:endParaRPr lang="fr-FR" sz="1600"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0" y="274638"/>
            <a:ext cx="9144000" cy="1143000"/>
          </a:xfrm>
        </p:spPr>
        <p:style>
          <a:lnRef idx="1">
            <a:schemeClr val="accent1"/>
          </a:lnRef>
          <a:fillRef idx="2">
            <a:schemeClr val="accent1"/>
          </a:fillRef>
          <a:effectRef idx="1">
            <a:schemeClr val="accent1"/>
          </a:effectRef>
          <a:fontRef idx="minor">
            <a:schemeClr val="dk1"/>
          </a:fontRef>
        </p:style>
        <p:txBody>
          <a:bodyPr/>
          <a:lstStyle/>
          <a:p>
            <a:r>
              <a:rPr lang="en-US" dirty="0" smtClean="0"/>
              <a:t>Research framework</a:t>
            </a:r>
            <a:endParaRPr lang="en-US" dirty="0"/>
          </a:p>
        </p:txBody>
      </p:sp>
      <p:sp>
        <p:nvSpPr>
          <p:cNvPr id="3" name="Espace réservé du contenu 2"/>
          <p:cNvSpPr>
            <a:spLocks noGrp="1"/>
          </p:cNvSpPr>
          <p:nvPr>
            <p:ph idx="1"/>
          </p:nvPr>
        </p:nvSpPr>
        <p:spPr>
          <a:xfrm>
            <a:off x="457200" y="1785926"/>
            <a:ext cx="8229600" cy="4714908"/>
          </a:xfrm>
        </p:spPr>
        <p:txBody>
          <a:bodyPr>
            <a:normAutofit fontScale="85000" lnSpcReduction="20000"/>
          </a:bodyPr>
          <a:lstStyle/>
          <a:p>
            <a:r>
              <a:rPr lang="en-US" sz="2800" b="1" i="1" dirty="0" smtClean="0"/>
              <a:t>PRISE</a:t>
            </a:r>
            <a:r>
              <a:rPr lang="en-US" sz="2800" i="1" dirty="0" smtClean="0"/>
              <a:t> (Interdisciplinary Research Project on Electronuclear Scenario)</a:t>
            </a:r>
            <a:r>
              <a:rPr lang="en-US" sz="2800" dirty="0" smtClean="0"/>
              <a:t> </a:t>
            </a:r>
          </a:p>
          <a:p>
            <a:pPr lvl="1"/>
            <a:r>
              <a:rPr lang="en-US" sz="2300" dirty="0" smtClean="0"/>
              <a:t>An interdisciplinary project team: </a:t>
            </a:r>
          </a:p>
          <a:p>
            <a:pPr lvl="2">
              <a:spcAft>
                <a:spcPts val="1800"/>
              </a:spcAft>
            </a:pPr>
            <a:r>
              <a:rPr lang="en-US" sz="2100" dirty="0" smtClean="0"/>
              <a:t>scholars in </a:t>
            </a:r>
            <a:r>
              <a:rPr lang="en-US" sz="2100" i="1" u="sng" dirty="0" smtClean="0"/>
              <a:t>sociology</a:t>
            </a:r>
            <a:r>
              <a:rPr lang="en-US" sz="2100" i="1" dirty="0" smtClean="0"/>
              <a:t> </a:t>
            </a:r>
            <a:r>
              <a:rPr lang="en-US" sz="2100" dirty="0" smtClean="0"/>
              <a:t>(S. </a:t>
            </a:r>
            <a:r>
              <a:rPr lang="en-US" sz="2100" dirty="0" err="1" smtClean="0"/>
              <a:t>Tillement</a:t>
            </a:r>
            <a:r>
              <a:rPr lang="en-US" sz="2100" dirty="0" smtClean="0"/>
              <a:t>, S. </a:t>
            </a:r>
            <a:r>
              <a:rPr lang="en-US" sz="2100" dirty="0" err="1" smtClean="0"/>
              <a:t>Guyard</a:t>
            </a:r>
            <a:r>
              <a:rPr lang="en-US" sz="2100" dirty="0" smtClean="0"/>
              <a:t>), </a:t>
            </a:r>
            <a:r>
              <a:rPr lang="en-US" sz="2100" i="1" u="sng" dirty="0" smtClean="0"/>
              <a:t>management</a:t>
            </a:r>
            <a:r>
              <a:rPr lang="en-US" sz="2100" dirty="0" smtClean="0"/>
              <a:t> (B. </a:t>
            </a:r>
            <a:r>
              <a:rPr lang="en-US" sz="2100" dirty="0" err="1" smtClean="0"/>
              <a:t>Journé</a:t>
            </a:r>
            <a:r>
              <a:rPr lang="en-US" sz="2100" dirty="0" smtClean="0"/>
              <a:t>) &amp; </a:t>
            </a:r>
            <a:r>
              <a:rPr lang="en-US" sz="2100" i="1" u="sng" dirty="0" smtClean="0"/>
              <a:t>physics</a:t>
            </a:r>
            <a:r>
              <a:rPr lang="en-US" sz="2100" i="1" dirty="0" smtClean="0"/>
              <a:t> </a:t>
            </a:r>
            <a:r>
              <a:rPr lang="en-US" sz="2100" dirty="0" smtClean="0"/>
              <a:t>(N. </a:t>
            </a:r>
            <a:r>
              <a:rPr lang="en-US" sz="2100" dirty="0" err="1" smtClean="0"/>
              <a:t>Thiolliere</a:t>
            </a:r>
            <a:r>
              <a:rPr lang="en-US" sz="2100" dirty="0" smtClean="0"/>
              <a:t>, X. </a:t>
            </a:r>
            <a:r>
              <a:rPr lang="en-US" sz="2100" dirty="0" err="1" smtClean="0"/>
              <a:t>Doligez</a:t>
            </a:r>
            <a:r>
              <a:rPr lang="en-US" sz="2100" dirty="0" smtClean="0"/>
              <a:t>, A. </a:t>
            </a:r>
            <a:r>
              <a:rPr lang="en-US" sz="2100" dirty="0" err="1" smtClean="0"/>
              <a:t>Bidaud</a:t>
            </a:r>
            <a:r>
              <a:rPr lang="en-US" sz="2100" dirty="0" smtClean="0"/>
              <a:t>)</a:t>
            </a:r>
          </a:p>
          <a:p>
            <a:pPr lvl="1"/>
            <a:r>
              <a:rPr lang="en-US" sz="2300" dirty="0" smtClean="0"/>
              <a:t>A central  research thematic </a:t>
            </a:r>
          </a:p>
          <a:p>
            <a:pPr lvl="2">
              <a:spcAft>
                <a:spcPts val="1800"/>
              </a:spcAft>
            </a:pPr>
            <a:r>
              <a:rPr lang="en-US" sz="2000" dirty="0" smtClean="0"/>
              <a:t>What about the link between scenario and decision-making processes?</a:t>
            </a:r>
          </a:p>
          <a:p>
            <a:pPr lvl="1">
              <a:spcAft>
                <a:spcPts val="600"/>
              </a:spcAft>
            </a:pPr>
            <a:r>
              <a:rPr lang="en-US" sz="2400" dirty="0" smtClean="0"/>
              <a:t>In the continuity of collaborations initiated in </a:t>
            </a:r>
            <a:r>
              <a:rPr lang="en-US" sz="2400" dirty="0" smtClean="0"/>
              <a:t>2014 </a:t>
            </a:r>
            <a:r>
              <a:rPr lang="en-US" sz="2400" dirty="0" smtClean="0"/>
              <a:t>:</a:t>
            </a:r>
          </a:p>
          <a:p>
            <a:pPr lvl="2">
              <a:spcAft>
                <a:spcPts val="600"/>
              </a:spcAft>
            </a:pPr>
            <a:r>
              <a:rPr lang="en-US" sz="1900" dirty="0" smtClean="0"/>
              <a:t>A </a:t>
            </a:r>
            <a:r>
              <a:rPr lang="en-US" sz="1900" dirty="0" smtClean="0"/>
              <a:t>presentation last year at the “</a:t>
            </a:r>
            <a:r>
              <a:rPr lang="en-US" sz="1900" i="1" dirty="0" smtClean="0"/>
              <a:t>1st </a:t>
            </a:r>
            <a:r>
              <a:rPr lang="en-US" sz="1900" i="1" dirty="0"/>
              <a:t>Technical </a:t>
            </a:r>
            <a:r>
              <a:rPr lang="en-US" sz="1900" i="1" dirty="0" smtClean="0"/>
              <a:t>workshop on Fuel Cycle Simulation” </a:t>
            </a:r>
            <a:r>
              <a:rPr lang="en-US" sz="1900" dirty="0" smtClean="0"/>
              <a:t>focused on studying </a:t>
            </a:r>
            <a:r>
              <a:rPr lang="en-US" sz="1900" baseline="0" dirty="0" smtClean="0"/>
              <a:t>role played by scenarios through the </a:t>
            </a:r>
            <a:r>
              <a:rPr lang="en-US" sz="1900" dirty="0" smtClean="0"/>
              <a:t>lens of </a:t>
            </a:r>
            <a:r>
              <a:rPr lang="en-US" sz="1900" baseline="0" dirty="0" smtClean="0"/>
              <a:t>long-term trajectories (sequenced by turning points) to qualify 3 different </a:t>
            </a:r>
            <a:r>
              <a:rPr lang="en-US" sz="1900" baseline="0" dirty="0" err="1" smtClean="0"/>
              <a:t>sociotechnical</a:t>
            </a:r>
            <a:r>
              <a:rPr lang="en-US" sz="1900" baseline="0" dirty="0" smtClean="0"/>
              <a:t> configurations</a:t>
            </a:r>
            <a:r>
              <a:rPr lang="en-US" sz="1900" dirty="0" smtClean="0"/>
              <a:t>, shaped by:</a:t>
            </a:r>
          </a:p>
          <a:p>
            <a:pPr lvl="3">
              <a:spcAft>
                <a:spcPts val="600"/>
              </a:spcAft>
            </a:pPr>
            <a:r>
              <a:rPr lang="en-US" sz="1700" baseline="0" dirty="0" smtClean="0"/>
              <a:t>participation forms of the different actors involved (including evolution of hierarchy of credibility and legitimacy)</a:t>
            </a:r>
          </a:p>
          <a:p>
            <a:pPr lvl="3">
              <a:spcAft>
                <a:spcPts val="600"/>
              </a:spcAft>
            </a:pPr>
            <a:r>
              <a:rPr lang="en-US" sz="1700" dirty="0" smtClean="0"/>
              <a:t>a specific form of scenario and specific practices of construction and uses of scenario</a:t>
            </a:r>
            <a:endParaRPr lang="en-US" sz="1600" i="1" dirty="0" smtClean="0"/>
          </a:p>
          <a:p>
            <a:pPr lvl="1"/>
            <a:endParaRPr lang="en-US" i="1" dirty="0" smtClean="0"/>
          </a:p>
          <a:p>
            <a:pPr lvl="1"/>
            <a:endParaRPr lang="en-US" sz="2400" i="1" dirty="0" smtClean="0"/>
          </a:p>
          <a:p>
            <a:endParaRPr lang="en-US" sz="2800" dirty="0" smtClean="0"/>
          </a:p>
        </p:txBody>
      </p:sp>
      <p:sp>
        <p:nvSpPr>
          <p:cNvPr id="4" name="Rectangle 3"/>
          <p:cNvSpPr/>
          <p:nvPr/>
        </p:nvSpPr>
        <p:spPr>
          <a:xfrm>
            <a:off x="0" y="-24"/>
            <a:ext cx="9144000" cy="338554"/>
          </a:xfrm>
          <a:prstGeom prst="rect">
            <a:avLst/>
          </a:prstGeom>
          <a:ln>
            <a:solidFill>
              <a:schemeClr val="bg2"/>
            </a:solidFill>
          </a:ln>
        </p:spPr>
        <p:style>
          <a:lnRef idx="1">
            <a:schemeClr val="accent5"/>
          </a:lnRef>
          <a:fillRef idx="1003">
            <a:schemeClr val="lt2"/>
          </a:fillRef>
          <a:effectRef idx="1">
            <a:schemeClr val="accent5"/>
          </a:effectRef>
          <a:fontRef idx="minor">
            <a:schemeClr val="dk1"/>
          </a:fontRef>
        </p:style>
        <p:txBody>
          <a:bodyPr wrap="square">
            <a:spAutoFit/>
          </a:bodyPr>
          <a:lstStyle/>
          <a:p>
            <a:pPr algn="ctr"/>
            <a:r>
              <a:rPr lang="en-US" sz="1600" i="1" dirty="0" smtClean="0"/>
              <a:t>2</a:t>
            </a:r>
            <a:r>
              <a:rPr lang="en-US" sz="1600" i="1" baseline="30000" dirty="0" smtClean="0"/>
              <a:t>nd</a:t>
            </a:r>
            <a:r>
              <a:rPr lang="en-US" sz="1600" i="1" dirty="0" smtClean="0"/>
              <a:t> annual Technical Workshop on Fuel Cycle Simulation</a:t>
            </a:r>
            <a:endParaRPr lang="fr-FR" sz="16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0" y="274638"/>
            <a:ext cx="9144000" cy="1143000"/>
          </a:xfrm>
        </p:spPr>
        <p:style>
          <a:lnRef idx="1">
            <a:schemeClr val="accent1"/>
          </a:lnRef>
          <a:fillRef idx="2">
            <a:schemeClr val="accent1"/>
          </a:fillRef>
          <a:effectRef idx="1">
            <a:schemeClr val="accent1"/>
          </a:effectRef>
          <a:fontRef idx="minor">
            <a:schemeClr val="dk1"/>
          </a:fontRef>
        </p:style>
        <p:txBody>
          <a:bodyPr/>
          <a:lstStyle/>
          <a:p>
            <a:r>
              <a:rPr lang="en-US" dirty="0" smtClean="0"/>
              <a:t>Research framework</a:t>
            </a:r>
            <a:endParaRPr lang="en-US" dirty="0"/>
          </a:p>
        </p:txBody>
      </p:sp>
      <p:sp>
        <p:nvSpPr>
          <p:cNvPr id="3" name="Espace réservé du contenu 2"/>
          <p:cNvSpPr>
            <a:spLocks noGrp="1"/>
          </p:cNvSpPr>
          <p:nvPr>
            <p:ph idx="1"/>
          </p:nvPr>
        </p:nvSpPr>
        <p:spPr>
          <a:xfrm>
            <a:off x="428596" y="1857364"/>
            <a:ext cx="8329642" cy="4500594"/>
          </a:xfrm>
        </p:spPr>
        <p:txBody>
          <a:bodyPr>
            <a:normAutofit fontScale="92500" lnSpcReduction="20000"/>
          </a:bodyPr>
          <a:lstStyle/>
          <a:p>
            <a:r>
              <a:rPr lang="en-US" sz="3100" b="1" i="1" dirty="0" smtClean="0"/>
              <a:t>PRISE</a:t>
            </a:r>
            <a:r>
              <a:rPr lang="en-US" sz="2800" i="1" dirty="0" smtClean="0"/>
              <a:t> (Interdisciplinary Research Project on Electronuclear Scenario)</a:t>
            </a:r>
            <a:r>
              <a:rPr lang="en-US" sz="2800" dirty="0" smtClean="0"/>
              <a:t> </a:t>
            </a:r>
          </a:p>
          <a:p>
            <a:pPr lvl="2">
              <a:spcAft>
                <a:spcPts val="600"/>
              </a:spcAft>
            </a:pPr>
            <a:r>
              <a:rPr lang="en-US" sz="2000" dirty="0" smtClean="0"/>
              <a:t>From </a:t>
            </a:r>
            <a:r>
              <a:rPr lang="en-US" sz="2000" dirty="0" smtClean="0"/>
              <a:t>the analysis of the factory of the scenarios to the analysis of their use</a:t>
            </a:r>
          </a:p>
          <a:p>
            <a:pPr lvl="2">
              <a:spcAft>
                <a:spcPts val="600"/>
              </a:spcAft>
            </a:pPr>
            <a:r>
              <a:rPr lang="en-US" sz="2000" dirty="0" smtClean="0"/>
              <a:t>A project centered on ‘blind spots’ of previous researches:</a:t>
            </a:r>
          </a:p>
          <a:p>
            <a:pPr lvl="3">
              <a:spcAft>
                <a:spcPts val="600"/>
              </a:spcAft>
            </a:pPr>
            <a:r>
              <a:rPr lang="en-US" sz="1800" dirty="0" smtClean="0"/>
              <a:t>The implication of the political sphere in processes  of decision making and scenarios’ development</a:t>
            </a:r>
          </a:p>
          <a:p>
            <a:pPr lvl="3">
              <a:spcAft>
                <a:spcPts val="600"/>
              </a:spcAft>
            </a:pPr>
            <a:r>
              <a:rPr lang="en-US" sz="1800" dirty="0" smtClean="0"/>
              <a:t>Different visions of scenarios and scenario-based practices according to the different social worlds or communities of practices</a:t>
            </a:r>
          </a:p>
          <a:p>
            <a:pPr lvl="3">
              <a:spcAft>
                <a:spcPts val="600"/>
              </a:spcAft>
            </a:pPr>
            <a:r>
              <a:rPr lang="en-US" sz="1800" dirty="0"/>
              <a:t>The collective dynamics of scenarios’ </a:t>
            </a:r>
            <a:r>
              <a:rPr lang="en-US" sz="1800" dirty="0" smtClean="0"/>
              <a:t>evaluation</a:t>
            </a:r>
          </a:p>
          <a:p>
            <a:pPr lvl="2">
              <a:spcAft>
                <a:spcPts val="600"/>
              </a:spcAft>
            </a:pPr>
            <a:r>
              <a:rPr lang="en-US" sz="2000" dirty="0"/>
              <a:t>Main scientific </a:t>
            </a:r>
            <a:r>
              <a:rPr lang="en-US" sz="2000" dirty="0" smtClean="0"/>
              <a:t>goal:</a:t>
            </a:r>
          </a:p>
          <a:p>
            <a:pPr lvl="3">
              <a:spcAft>
                <a:spcPts val="600"/>
              </a:spcAft>
            </a:pPr>
            <a:r>
              <a:rPr lang="en-US" sz="1800" dirty="0"/>
              <a:t>Developing a critical </a:t>
            </a:r>
            <a:r>
              <a:rPr lang="en-US" sz="1800" dirty="0" smtClean="0"/>
              <a:t>analysis of the content, roles and uses of scenarios that takes into account the diversity of involved actors and long-term (past, present, future) temporal dynamics</a:t>
            </a:r>
            <a:endParaRPr lang="en-US" sz="1800" dirty="0"/>
          </a:p>
          <a:p>
            <a:pPr lvl="1"/>
            <a:endParaRPr lang="en-US" i="1" dirty="0" smtClean="0"/>
          </a:p>
          <a:p>
            <a:pPr lvl="1"/>
            <a:endParaRPr lang="en-US" sz="2400" i="1" dirty="0" smtClean="0"/>
          </a:p>
          <a:p>
            <a:endParaRPr lang="en-US" sz="2800" dirty="0" smtClean="0"/>
          </a:p>
        </p:txBody>
      </p:sp>
      <p:sp>
        <p:nvSpPr>
          <p:cNvPr id="4" name="Rectangle 3"/>
          <p:cNvSpPr/>
          <p:nvPr/>
        </p:nvSpPr>
        <p:spPr>
          <a:xfrm>
            <a:off x="0" y="-24"/>
            <a:ext cx="9144000" cy="338554"/>
          </a:xfrm>
          <a:prstGeom prst="rect">
            <a:avLst/>
          </a:prstGeom>
          <a:ln>
            <a:solidFill>
              <a:schemeClr val="bg2"/>
            </a:solidFill>
          </a:ln>
        </p:spPr>
        <p:style>
          <a:lnRef idx="1">
            <a:schemeClr val="accent5"/>
          </a:lnRef>
          <a:fillRef idx="1003">
            <a:schemeClr val="lt2"/>
          </a:fillRef>
          <a:effectRef idx="1">
            <a:schemeClr val="accent5"/>
          </a:effectRef>
          <a:fontRef idx="minor">
            <a:schemeClr val="dk1"/>
          </a:fontRef>
        </p:style>
        <p:txBody>
          <a:bodyPr wrap="square">
            <a:spAutoFit/>
          </a:bodyPr>
          <a:lstStyle/>
          <a:p>
            <a:pPr algn="ctr"/>
            <a:r>
              <a:rPr lang="en-US" sz="1600" i="1" dirty="0" smtClean="0"/>
              <a:t>2</a:t>
            </a:r>
            <a:r>
              <a:rPr lang="en-US" sz="1600" i="1" baseline="30000" dirty="0" smtClean="0"/>
              <a:t>nd</a:t>
            </a:r>
            <a:r>
              <a:rPr lang="en-US" sz="1600" i="1" dirty="0" smtClean="0"/>
              <a:t> annual Technical Workshop on Fuel Cycle Simulation</a:t>
            </a:r>
            <a:endParaRPr lang="fr-FR" sz="1600"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Picture 2"/>
          <p:cNvPicPr>
            <a:picLocks noChangeAspect="1" noChangeArrowheads="1"/>
          </p:cNvPicPr>
          <p:nvPr/>
        </p:nvPicPr>
        <p:blipFill>
          <a:blip r:embed="rId3" cstate="print"/>
          <a:srcRect/>
          <a:stretch>
            <a:fillRect/>
          </a:stretch>
        </p:blipFill>
        <p:spPr bwMode="auto">
          <a:xfrm>
            <a:off x="7000892" y="3143248"/>
            <a:ext cx="1526118" cy="1214446"/>
          </a:xfrm>
          <a:prstGeom prst="rect">
            <a:avLst/>
          </a:prstGeom>
          <a:noFill/>
          <a:ln w="9525">
            <a:noFill/>
            <a:miter lim="800000"/>
            <a:headEnd/>
            <a:tailEnd/>
          </a:ln>
        </p:spPr>
      </p:pic>
      <p:sp>
        <p:nvSpPr>
          <p:cNvPr id="2" name="Titre 1"/>
          <p:cNvSpPr>
            <a:spLocks noGrp="1"/>
          </p:cNvSpPr>
          <p:nvPr>
            <p:ph type="title"/>
          </p:nvPr>
        </p:nvSpPr>
        <p:spPr>
          <a:xfrm>
            <a:off x="0" y="274638"/>
            <a:ext cx="9144000" cy="1143000"/>
          </a:xfrm>
        </p:spPr>
        <p:style>
          <a:lnRef idx="1">
            <a:schemeClr val="accent1"/>
          </a:lnRef>
          <a:fillRef idx="2">
            <a:schemeClr val="accent1"/>
          </a:fillRef>
          <a:effectRef idx="1">
            <a:schemeClr val="accent1"/>
          </a:effectRef>
          <a:fontRef idx="minor">
            <a:schemeClr val="dk1"/>
          </a:fontRef>
        </p:style>
        <p:txBody>
          <a:bodyPr/>
          <a:lstStyle/>
          <a:p>
            <a:r>
              <a:rPr lang="en-US" dirty="0" smtClean="0"/>
              <a:t>Research framework</a:t>
            </a:r>
            <a:endParaRPr lang="en-US" dirty="0"/>
          </a:p>
        </p:txBody>
      </p:sp>
      <p:sp>
        <p:nvSpPr>
          <p:cNvPr id="3" name="Espace réservé du contenu 2"/>
          <p:cNvSpPr>
            <a:spLocks noGrp="1"/>
          </p:cNvSpPr>
          <p:nvPr>
            <p:ph idx="1"/>
          </p:nvPr>
        </p:nvSpPr>
        <p:spPr>
          <a:xfrm>
            <a:off x="285720" y="1714488"/>
            <a:ext cx="8286808" cy="4411675"/>
          </a:xfrm>
        </p:spPr>
        <p:txBody>
          <a:bodyPr>
            <a:normAutofit/>
          </a:bodyPr>
          <a:lstStyle/>
          <a:p>
            <a:r>
              <a:rPr lang="en-US" sz="2200" b="1" i="1" dirty="0" smtClean="0"/>
              <a:t>PRISE</a:t>
            </a:r>
            <a:r>
              <a:rPr lang="en-US" sz="2200" i="1" dirty="0" smtClean="0"/>
              <a:t> (Interdisciplinary Research Project on Electronuclear Scenario)</a:t>
            </a:r>
            <a:r>
              <a:rPr lang="en-US" sz="2200" dirty="0" smtClean="0"/>
              <a:t> </a:t>
            </a:r>
            <a:endParaRPr lang="en-US" sz="2200" i="1" dirty="0" smtClean="0"/>
          </a:p>
          <a:p>
            <a:pPr lvl="1"/>
            <a:r>
              <a:rPr lang="en-US" sz="2000" dirty="0" smtClean="0"/>
              <a:t>An </a:t>
            </a:r>
            <a:r>
              <a:rPr lang="en-US" sz="2000" dirty="0"/>
              <a:t>original </a:t>
            </a:r>
            <a:r>
              <a:rPr lang="en-US" sz="2000" dirty="0" smtClean="0"/>
              <a:t>methodology based on ‘Focus-groups’</a:t>
            </a:r>
          </a:p>
          <a:p>
            <a:pPr lvl="2"/>
            <a:r>
              <a:rPr lang="en-US" sz="1800" dirty="0" smtClean="0"/>
              <a:t>A 2-steps research process</a:t>
            </a:r>
          </a:p>
          <a:p>
            <a:pPr lvl="3"/>
            <a:r>
              <a:rPr lang="en-US" sz="1600" b="1" u="sng" dirty="0" smtClean="0"/>
              <a:t>1</a:t>
            </a:r>
            <a:r>
              <a:rPr lang="en-US" sz="1600" b="1" u="sng" baseline="30000" dirty="0" smtClean="0"/>
              <a:t>st</a:t>
            </a:r>
            <a:r>
              <a:rPr lang="en-US" sz="1600" b="1" u="sng" dirty="0" smtClean="0"/>
              <a:t> step (2016-2017)</a:t>
            </a:r>
            <a:r>
              <a:rPr lang="en-US" sz="1600" dirty="0" smtClean="0"/>
              <a:t>: </a:t>
            </a:r>
            <a:r>
              <a:rPr lang="en-US" sz="1600" i="1" dirty="0" smtClean="0"/>
              <a:t>Focus-groups</a:t>
            </a:r>
            <a:r>
              <a:rPr lang="en-US" sz="1600" dirty="0" smtClean="0"/>
              <a:t> to structure collective discussions between representatives of the same community of practices, among 3:</a:t>
            </a:r>
          </a:p>
          <a:p>
            <a:pPr lvl="4">
              <a:buFont typeface="Courier New" pitchFamily="49" charset="0"/>
              <a:buChar char="o"/>
            </a:pPr>
            <a:r>
              <a:rPr lang="en-US" sz="1600" dirty="0" smtClean="0"/>
              <a:t>“Politics</a:t>
            </a:r>
            <a:r>
              <a:rPr lang="en-US" sz="1600" dirty="0" smtClean="0"/>
              <a:t>” (P1, P2, P3, P4)</a:t>
            </a:r>
            <a:endParaRPr lang="en-US" sz="1600" dirty="0" smtClean="0"/>
          </a:p>
          <a:p>
            <a:pPr lvl="4">
              <a:buFont typeface="Courier New" pitchFamily="49" charset="0"/>
              <a:buChar char="o"/>
            </a:pPr>
            <a:r>
              <a:rPr lang="en-US" sz="1600" dirty="0" smtClean="0"/>
              <a:t>“Research, Engineering and Industry</a:t>
            </a:r>
            <a:r>
              <a:rPr lang="en-US" sz="1600" dirty="0" smtClean="0"/>
              <a:t>” (I1, I2, I3, </a:t>
            </a:r>
            <a:r>
              <a:rPr lang="en-US" sz="1600" dirty="0" smtClean="0"/>
              <a:t>I4, I5)</a:t>
            </a:r>
            <a:endParaRPr lang="en-US" sz="1600" dirty="0" smtClean="0"/>
          </a:p>
          <a:p>
            <a:pPr lvl="4">
              <a:buFont typeface="Courier New" pitchFamily="49" charset="0"/>
              <a:buChar char="o"/>
            </a:pPr>
            <a:r>
              <a:rPr lang="en-US" sz="1600" dirty="0" smtClean="0"/>
              <a:t>“Academics” </a:t>
            </a:r>
            <a:r>
              <a:rPr lang="en-US" sz="1600" dirty="0" smtClean="0"/>
              <a:t>(A1, A2, A3, A4, A5, A6, A7)</a:t>
            </a:r>
            <a:endParaRPr lang="en-US" sz="1600" dirty="0" smtClean="0"/>
          </a:p>
          <a:p>
            <a:pPr lvl="3"/>
            <a:r>
              <a:rPr lang="en-US" sz="1600" b="1" u="sng" dirty="0" smtClean="0"/>
              <a:t>2</a:t>
            </a:r>
            <a:r>
              <a:rPr lang="en-US" sz="1600" b="1" u="sng" baseline="30000" dirty="0" smtClean="0"/>
              <a:t>nd</a:t>
            </a:r>
            <a:r>
              <a:rPr lang="en-US" sz="1600" b="1" u="sng" dirty="0" smtClean="0"/>
              <a:t> </a:t>
            </a:r>
            <a:r>
              <a:rPr lang="en-US" sz="1600" b="1" u="sng" dirty="0"/>
              <a:t>step (2017):</a:t>
            </a:r>
            <a:r>
              <a:rPr lang="en-US" sz="1600" b="1" dirty="0"/>
              <a:t> </a:t>
            </a:r>
            <a:r>
              <a:rPr lang="en-US" sz="1600" dirty="0"/>
              <a:t>Final </a:t>
            </a:r>
            <a:r>
              <a:rPr lang="en-US" sz="1600" dirty="0" smtClean="0"/>
              <a:t>workshop gathering all previous participants to structure collective discussions between representatives of different social worlds around key </a:t>
            </a:r>
            <a:r>
              <a:rPr lang="en-US" sz="1600" dirty="0" err="1" smtClean="0"/>
              <a:t>thematics</a:t>
            </a:r>
            <a:r>
              <a:rPr lang="en-US" sz="1600" dirty="0" smtClean="0"/>
              <a:t> </a:t>
            </a:r>
            <a:endParaRPr lang="en-US" sz="1600" dirty="0"/>
          </a:p>
          <a:p>
            <a:pPr lvl="1"/>
            <a:endParaRPr lang="en-US" sz="2000" dirty="0" smtClean="0"/>
          </a:p>
          <a:p>
            <a:pPr lvl="1"/>
            <a:r>
              <a:rPr lang="en-US" sz="2000" dirty="0" smtClean="0"/>
              <a:t>On-going analysis of data</a:t>
            </a:r>
          </a:p>
          <a:p>
            <a:endParaRPr lang="en-US" sz="2800" dirty="0" smtClean="0"/>
          </a:p>
        </p:txBody>
      </p:sp>
      <p:pic>
        <p:nvPicPr>
          <p:cNvPr id="5" name="Picture 2" descr="Afficher l'image d'origine"/>
          <p:cNvPicPr>
            <a:picLocks noChangeAspect="1" noChangeArrowheads="1"/>
          </p:cNvPicPr>
          <p:nvPr/>
        </p:nvPicPr>
        <p:blipFill>
          <a:blip r:embed="rId4" cstate="print"/>
          <a:srcRect/>
          <a:stretch>
            <a:fillRect/>
          </a:stretch>
        </p:blipFill>
        <p:spPr bwMode="auto">
          <a:xfrm>
            <a:off x="0" y="4214818"/>
            <a:ext cx="1656184" cy="1242138"/>
          </a:xfrm>
          <a:prstGeom prst="rect">
            <a:avLst/>
          </a:prstGeom>
          <a:noFill/>
        </p:spPr>
      </p:pic>
      <p:sp>
        <p:nvSpPr>
          <p:cNvPr id="6" name="Rectangle 5"/>
          <p:cNvSpPr/>
          <p:nvPr/>
        </p:nvSpPr>
        <p:spPr>
          <a:xfrm>
            <a:off x="0" y="-24"/>
            <a:ext cx="9144000" cy="338554"/>
          </a:xfrm>
          <a:prstGeom prst="rect">
            <a:avLst/>
          </a:prstGeom>
          <a:ln>
            <a:solidFill>
              <a:schemeClr val="bg2"/>
            </a:solidFill>
          </a:ln>
        </p:spPr>
        <p:style>
          <a:lnRef idx="1">
            <a:schemeClr val="accent5"/>
          </a:lnRef>
          <a:fillRef idx="1003">
            <a:schemeClr val="lt2"/>
          </a:fillRef>
          <a:effectRef idx="1">
            <a:schemeClr val="accent5"/>
          </a:effectRef>
          <a:fontRef idx="minor">
            <a:schemeClr val="dk1"/>
          </a:fontRef>
        </p:style>
        <p:txBody>
          <a:bodyPr wrap="square">
            <a:spAutoFit/>
          </a:bodyPr>
          <a:lstStyle/>
          <a:p>
            <a:pPr algn="ctr"/>
            <a:r>
              <a:rPr lang="en-US" sz="1600" i="1" dirty="0" smtClean="0"/>
              <a:t>2</a:t>
            </a:r>
            <a:r>
              <a:rPr lang="en-US" sz="1600" i="1" baseline="30000" dirty="0" smtClean="0"/>
              <a:t>nd</a:t>
            </a:r>
            <a:r>
              <a:rPr lang="en-US" sz="1600" i="1" dirty="0" smtClean="0"/>
              <a:t> annual Technical Workshop on Fuel Cycle Simulation</a:t>
            </a:r>
            <a:endParaRPr lang="fr-FR" sz="1600"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0" y="274638"/>
            <a:ext cx="9144000" cy="101122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t>Thinking scenarios as “boundary objects”</a:t>
            </a:r>
            <a:endParaRPr lang="en-US" dirty="0"/>
          </a:p>
        </p:txBody>
      </p:sp>
      <p:sp>
        <p:nvSpPr>
          <p:cNvPr id="4" name="Rectangle 3"/>
          <p:cNvSpPr/>
          <p:nvPr/>
        </p:nvSpPr>
        <p:spPr>
          <a:xfrm>
            <a:off x="0" y="-24"/>
            <a:ext cx="9144000" cy="338554"/>
          </a:xfrm>
          <a:prstGeom prst="rect">
            <a:avLst/>
          </a:prstGeom>
          <a:ln>
            <a:solidFill>
              <a:schemeClr val="bg2"/>
            </a:solidFill>
          </a:ln>
        </p:spPr>
        <p:style>
          <a:lnRef idx="1">
            <a:schemeClr val="accent5"/>
          </a:lnRef>
          <a:fillRef idx="1003">
            <a:schemeClr val="lt2"/>
          </a:fillRef>
          <a:effectRef idx="1">
            <a:schemeClr val="accent5"/>
          </a:effectRef>
          <a:fontRef idx="minor">
            <a:schemeClr val="dk1"/>
          </a:fontRef>
        </p:style>
        <p:txBody>
          <a:bodyPr wrap="square">
            <a:spAutoFit/>
          </a:bodyPr>
          <a:lstStyle/>
          <a:p>
            <a:pPr algn="ctr"/>
            <a:r>
              <a:rPr lang="en-US" sz="1600" i="1" dirty="0" smtClean="0"/>
              <a:t>2</a:t>
            </a:r>
            <a:r>
              <a:rPr lang="en-US" sz="1600" i="1" baseline="30000" dirty="0" smtClean="0"/>
              <a:t>nd</a:t>
            </a:r>
            <a:r>
              <a:rPr lang="en-US" sz="1600" i="1" dirty="0" smtClean="0"/>
              <a:t> annual Technical Workshop on Fuel Cycle Simulation</a:t>
            </a:r>
            <a:endParaRPr lang="fr-FR" sz="1600" i="1" dirty="0"/>
          </a:p>
        </p:txBody>
      </p:sp>
      <p:graphicFrame>
        <p:nvGraphicFramePr>
          <p:cNvPr id="5" name="Diagramme 4"/>
          <p:cNvGraphicFramePr/>
          <p:nvPr/>
        </p:nvGraphicFramePr>
        <p:xfrm>
          <a:off x="1142976" y="1857388"/>
          <a:ext cx="6643734" cy="4786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0" y="274638"/>
            <a:ext cx="9144000" cy="101122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t>Thinking scenarios as “boundary objects”</a:t>
            </a:r>
            <a:endParaRPr lang="en-US" dirty="0"/>
          </a:p>
        </p:txBody>
      </p:sp>
      <p:sp>
        <p:nvSpPr>
          <p:cNvPr id="4" name="Rectangle 3"/>
          <p:cNvSpPr/>
          <p:nvPr/>
        </p:nvSpPr>
        <p:spPr>
          <a:xfrm>
            <a:off x="0" y="-24"/>
            <a:ext cx="9144000" cy="338554"/>
          </a:xfrm>
          <a:prstGeom prst="rect">
            <a:avLst/>
          </a:prstGeom>
          <a:ln>
            <a:solidFill>
              <a:schemeClr val="bg2"/>
            </a:solidFill>
          </a:ln>
        </p:spPr>
        <p:style>
          <a:lnRef idx="1">
            <a:schemeClr val="accent5"/>
          </a:lnRef>
          <a:fillRef idx="1003">
            <a:schemeClr val="lt2"/>
          </a:fillRef>
          <a:effectRef idx="1">
            <a:schemeClr val="accent5"/>
          </a:effectRef>
          <a:fontRef idx="minor">
            <a:schemeClr val="dk1"/>
          </a:fontRef>
        </p:style>
        <p:txBody>
          <a:bodyPr wrap="square">
            <a:spAutoFit/>
          </a:bodyPr>
          <a:lstStyle/>
          <a:p>
            <a:pPr algn="ctr"/>
            <a:r>
              <a:rPr lang="en-US" sz="1600" i="1" dirty="0" smtClean="0"/>
              <a:t>2</a:t>
            </a:r>
            <a:r>
              <a:rPr lang="en-US" sz="1600" i="1" baseline="30000" dirty="0" smtClean="0"/>
              <a:t>nd</a:t>
            </a:r>
            <a:r>
              <a:rPr lang="en-US" sz="1600" i="1" dirty="0" smtClean="0"/>
              <a:t> annual Technical Workshop on Fuel Cycle Simulation</a:t>
            </a:r>
            <a:endParaRPr lang="fr-FR" sz="1600" i="1" dirty="0"/>
          </a:p>
        </p:txBody>
      </p:sp>
      <p:graphicFrame>
        <p:nvGraphicFramePr>
          <p:cNvPr id="6" name="Diagramme 5"/>
          <p:cNvGraphicFramePr/>
          <p:nvPr/>
        </p:nvGraphicFramePr>
        <p:xfrm>
          <a:off x="1000100" y="1571612"/>
          <a:ext cx="7286676" cy="4929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0" y="274638"/>
            <a:ext cx="9144000" cy="1011222"/>
          </a:xfrm>
        </p:spPr>
        <p:style>
          <a:lnRef idx="1">
            <a:schemeClr val="accent1"/>
          </a:lnRef>
          <a:fillRef idx="2">
            <a:schemeClr val="accent1"/>
          </a:fillRef>
          <a:effectRef idx="1">
            <a:schemeClr val="accent1"/>
          </a:effectRef>
          <a:fontRef idx="minor">
            <a:schemeClr val="dk1"/>
          </a:fontRef>
        </p:style>
        <p:txBody>
          <a:bodyPr>
            <a:noAutofit/>
          </a:bodyPr>
          <a:lstStyle/>
          <a:p>
            <a:r>
              <a:rPr lang="en-US" sz="3200" dirty="0" smtClean="0"/>
              <a:t>Scenarios as BO for ‘informed’ decisions</a:t>
            </a:r>
            <a:endParaRPr lang="en-US" sz="3200" dirty="0"/>
          </a:p>
        </p:txBody>
      </p:sp>
      <p:sp>
        <p:nvSpPr>
          <p:cNvPr id="3" name="Espace réservé du contenu 2"/>
          <p:cNvSpPr>
            <a:spLocks noGrp="1"/>
          </p:cNvSpPr>
          <p:nvPr>
            <p:ph idx="1"/>
          </p:nvPr>
        </p:nvSpPr>
        <p:spPr/>
        <p:txBody>
          <a:bodyPr>
            <a:normAutofit fontScale="62500" lnSpcReduction="20000"/>
          </a:bodyPr>
          <a:lstStyle/>
          <a:p>
            <a:r>
              <a:rPr lang="en-US" dirty="0" smtClean="0"/>
              <a:t>Scenarios </a:t>
            </a:r>
            <a:r>
              <a:rPr lang="en-US" dirty="0" smtClean="0"/>
              <a:t>as BO helps more “informed” decisions by supporting</a:t>
            </a:r>
          </a:p>
          <a:p>
            <a:pPr lvl="1"/>
            <a:r>
              <a:rPr lang="en-US" dirty="0" smtClean="0"/>
              <a:t>inter-disciplinary </a:t>
            </a:r>
            <a:r>
              <a:rPr lang="en-US" dirty="0" smtClean="0"/>
              <a:t>work (e.g. physics &amp; economy)</a:t>
            </a:r>
          </a:p>
          <a:p>
            <a:pPr algn="r">
              <a:buNone/>
            </a:pPr>
            <a:r>
              <a:rPr lang="en-US" dirty="0" smtClean="0"/>
              <a:t>	“</a:t>
            </a:r>
            <a:r>
              <a:rPr lang="en-US" sz="2600" i="1" dirty="0" smtClean="0"/>
              <a:t>My second experience with scenarios is a much more </a:t>
            </a:r>
            <a:r>
              <a:rPr lang="en-US" sz="2600" b="1" i="1" dirty="0" smtClean="0"/>
              <a:t>multidisciplinary work</a:t>
            </a:r>
            <a:r>
              <a:rPr lang="en-US" sz="2600" i="1" dirty="0" smtClean="0"/>
              <a:t>, with an energy approach voluntarily not an economic one. Because the economists [with who we collaborated] were saying that the </a:t>
            </a:r>
            <a:r>
              <a:rPr lang="en-US" sz="2600" b="1" i="1" dirty="0" smtClean="0"/>
              <a:t>costs associated with energy were nonsense</a:t>
            </a:r>
            <a:r>
              <a:rPr lang="en-US" sz="2600" i="1" dirty="0" smtClean="0"/>
              <a:t>. If economists themselves say ‘That’s nonsense', where are we going? And the economists in question have suggested to have a very physical approach. [...] With these economists, we tried to build a tool that allows, in a given framework, with the same hypotheses, to compare different scenarios from the physics’ point of view.” (A1)</a:t>
            </a:r>
            <a:endParaRPr lang="en-US" i="1" dirty="0" smtClean="0"/>
          </a:p>
          <a:p>
            <a:pPr lvl="1"/>
            <a:endParaRPr lang="en-US" dirty="0" smtClean="0"/>
          </a:p>
          <a:p>
            <a:pPr lvl="1"/>
            <a:r>
              <a:rPr lang="en-US" dirty="0" smtClean="0"/>
              <a:t>Inter-occupational work (e.g. </a:t>
            </a:r>
            <a:r>
              <a:rPr lang="en-US" dirty="0" smtClean="0"/>
              <a:t>politicians &amp; academics)</a:t>
            </a:r>
          </a:p>
          <a:p>
            <a:pPr marL="342900" lvl="1" indent="-342900" algn="r">
              <a:buNone/>
            </a:pPr>
            <a:r>
              <a:rPr lang="fr-FR" sz="2600" i="1" dirty="0" smtClean="0"/>
              <a:t>	</a:t>
            </a:r>
            <a:r>
              <a:rPr lang="en-US" sz="2600" i="1" dirty="0" smtClean="0"/>
              <a:t> </a:t>
            </a:r>
            <a:r>
              <a:rPr lang="en-US" sz="2600" i="1" dirty="0" smtClean="0"/>
              <a:t>“What </a:t>
            </a:r>
            <a:r>
              <a:rPr lang="en-US" sz="2600" i="1" dirty="0" smtClean="0"/>
              <a:t>was quite interesting is that </a:t>
            </a:r>
            <a:r>
              <a:rPr lang="en-US" sz="2600" i="1" dirty="0" smtClean="0"/>
              <a:t>a </a:t>
            </a:r>
            <a:r>
              <a:rPr lang="en-US" sz="2600" i="1" dirty="0" smtClean="0"/>
              <a:t>kind of group </a:t>
            </a:r>
            <a:r>
              <a:rPr lang="en-US" sz="2600" i="1" dirty="0" smtClean="0"/>
              <a:t>phenomenon takes place between </a:t>
            </a:r>
            <a:r>
              <a:rPr lang="en-US" sz="2600" i="1" dirty="0" smtClean="0"/>
              <a:t>the scientists who are brought </a:t>
            </a:r>
            <a:r>
              <a:rPr lang="en-US" sz="2600" i="1" dirty="0" smtClean="0"/>
              <a:t>together, </a:t>
            </a:r>
            <a:r>
              <a:rPr lang="en-US" sz="2600" i="1" dirty="0" smtClean="0"/>
              <a:t>who attend all our </a:t>
            </a:r>
            <a:r>
              <a:rPr lang="en-US" sz="2600" i="1" dirty="0" smtClean="0"/>
              <a:t>hearings and who can intervene when they want… </a:t>
            </a:r>
            <a:r>
              <a:rPr lang="en-US" sz="2600" i="1" dirty="0" smtClean="0"/>
              <a:t>I think of one of the studies where when </a:t>
            </a:r>
            <a:r>
              <a:rPr lang="en-US" sz="2600" i="1" dirty="0" smtClean="0"/>
              <a:t>the auditions were finished, </a:t>
            </a:r>
            <a:r>
              <a:rPr lang="en-US" sz="2600" i="1" dirty="0" smtClean="0"/>
              <a:t>they were discussing again between them or </a:t>
            </a:r>
            <a:r>
              <a:rPr lang="en-US" sz="2600" i="1" dirty="0" smtClean="0"/>
              <a:t>sending emails </a:t>
            </a:r>
            <a:r>
              <a:rPr lang="en-US" sz="2600" i="1" dirty="0" smtClean="0"/>
              <a:t>and </a:t>
            </a:r>
            <a:r>
              <a:rPr lang="en-US" sz="2600" i="1" dirty="0" smtClean="0"/>
              <a:t>telling us: “there </a:t>
            </a:r>
            <a:r>
              <a:rPr lang="en-US" sz="2600" i="1" dirty="0" smtClean="0"/>
              <a:t>is still a question that must be </a:t>
            </a:r>
            <a:r>
              <a:rPr lang="en-US" sz="2600" i="1" dirty="0" smtClean="0"/>
              <a:t>deepened, it's </a:t>
            </a:r>
            <a:r>
              <a:rPr lang="en-US" sz="2600" i="1" dirty="0" smtClean="0"/>
              <a:t>not </a:t>
            </a:r>
            <a:r>
              <a:rPr lang="en-US" sz="2600" i="1" dirty="0" smtClean="0"/>
              <a:t>clear…”. When </a:t>
            </a:r>
            <a:r>
              <a:rPr lang="en-US" sz="2600" i="1" dirty="0" smtClean="0"/>
              <a:t>you work like </a:t>
            </a:r>
            <a:r>
              <a:rPr lang="en-US" sz="2600" i="1" dirty="0" smtClean="0"/>
              <a:t>that, there is relatively </a:t>
            </a:r>
            <a:r>
              <a:rPr lang="en-US" sz="2600" i="1" dirty="0" smtClean="0"/>
              <a:t>little </a:t>
            </a:r>
            <a:r>
              <a:rPr lang="en-US" sz="2600" i="1" dirty="0" smtClean="0"/>
              <a:t>chance </a:t>
            </a:r>
            <a:r>
              <a:rPr lang="en-US" sz="2600" i="1" dirty="0" smtClean="0"/>
              <a:t>of </a:t>
            </a:r>
            <a:r>
              <a:rPr lang="en-US" sz="2600" i="1" dirty="0" smtClean="0"/>
              <a:t>misleading, especially </a:t>
            </a:r>
            <a:r>
              <a:rPr lang="en-US" sz="2600" i="1" dirty="0" smtClean="0"/>
              <a:t>since I liked to put people completely </a:t>
            </a:r>
            <a:r>
              <a:rPr lang="en-US" sz="2600" i="1" dirty="0" smtClean="0"/>
              <a:t>outside the field. </a:t>
            </a:r>
            <a:r>
              <a:rPr lang="en-US" sz="2600" i="1" dirty="0" smtClean="0"/>
              <a:t>W</a:t>
            </a:r>
            <a:r>
              <a:rPr lang="en-US" sz="2600" i="1" dirty="0" smtClean="0"/>
              <a:t>hat </a:t>
            </a:r>
            <a:r>
              <a:rPr lang="en-US" sz="2600" i="1" dirty="0" smtClean="0"/>
              <a:t>I'm interested in is </a:t>
            </a:r>
            <a:r>
              <a:rPr lang="en-US" sz="2600" i="1" dirty="0" smtClean="0"/>
              <a:t>what they feel </a:t>
            </a:r>
            <a:r>
              <a:rPr lang="en-US" sz="2600" i="1" dirty="0" smtClean="0"/>
              <a:t>and </a:t>
            </a:r>
            <a:r>
              <a:rPr lang="en-US" sz="2600" i="1" dirty="0" smtClean="0"/>
              <a:t>can </a:t>
            </a:r>
            <a:r>
              <a:rPr lang="en-US" sz="2600" i="1" dirty="0" smtClean="0"/>
              <a:t>tell </a:t>
            </a:r>
            <a:r>
              <a:rPr lang="en-US" sz="2600" i="1" dirty="0" smtClean="0"/>
              <a:t>me”. (P2) </a:t>
            </a:r>
            <a:endParaRPr lang="en-US" sz="2600" i="1" dirty="0" smtClean="0"/>
          </a:p>
          <a:p>
            <a:pPr>
              <a:buNone/>
            </a:pPr>
            <a:endParaRPr lang="en-US" dirty="0"/>
          </a:p>
          <a:p>
            <a:endParaRPr lang="en-US" dirty="0"/>
          </a:p>
        </p:txBody>
      </p:sp>
      <p:sp>
        <p:nvSpPr>
          <p:cNvPr id="4" name="Rectangle 3"/>
          <p:cNvSpPr/>
          <p:nvPr/>
        </p:nvSpPr>
        <p:spPr>
          <a:xfrm>
            <a:off x="0" y="-24"/>
            <a:ext cx="9144000" cy="338554"/>
          </a:xfrm>
          <a:prstGeom prst="rect">
            <a:avLst/>
          </a:prstGeom>
          <a:ln>
            <a:solidFill>
              <a:schemeClr val="bg2"/>
            </a:solidFill>
          </a:ln>
        </p:spPr>
        <p:style>
          <a:lnRef idx="1">
            <a:schemeClr val="accent5"/>
          </a:lnRef>
          <a:fillRef idx="1003">
            <a:schemeClr val="lt2"/>
          </a:fillRef>
          <a:effectRef idx="1">
            <a:schemeClr val="accent5"/>
          </a:effectRef>
          <a:fontRef idx="minor">
            <a:schemeClr val="dk1"/>
          </a:fontRef>
        </p:style>
        <p:txBody>
          <a:bodyPr wrap="square">
            <a:spAutoFit/>
          </a:bodyPr>
          <a:lstStyle/>
          <a:p>
            <a:pPr algn="ctr"/>
            <a:r>
              <a:rPr lang="en-US" sz="1600" i="1" dirty="0" smtClean="0"/>
              <a:t>2</a:t>
            </a:r>
            <a:r>
              <a:rPr lang="en-US" sz="1600" i="1" baseline="30000" dirty="0" smtClean="0"/>
              <a:t>nd</a:t>
            </a:r>
            <a:r>
              <a:rPr lang="en-US" sz="1600" i="1" dirty="0" smtClean="0"/>
              <a:t> annual Technical Workshop on Fuel Cycle Simulation</a:t>
            </a:r>
            <a:endParaRPr lang="fr-FR" sz="1600"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0" y="274638"/>
            <a:ext cx="9144000" cy="1011222"/>
          </a:xfrm>
        </p:spPr>
        <p:style>
          <a:lnRef idx="1">
            <a:schemeClr val="accent1"/>
          </a:lnRef>
          <a:fillRef idx="2">
            <a:schemeClr val="accent1"/>
          </a:fillRef>
          <a:effectRef idx="1">
            <a:schemeClr val="accent1"/>
          </a:effectRef>
          <a:fontRef idx="minor">
            <a:schemeClr val="dk1"/>
          </a:fontRef>
        </p:style>
        <p:txBody>
          <a:bodyPr>
            <a:normAutofit/>
          </a:bodyPr>
          <a:lstStyle/>
          <a:p>
            <a:r>
              <a:rPr lang="en-US" sz="3600" dirty="0" smtClean="0"/>
              <a:t>Scenarios as tools that reinforce boundaries</a:t>
            </a:r>
            <a:endParaRPr lang="en-US" sz="3600" dirty="0"/>
          </a:p>
        </p:txBody>
      </p:sp>
      <p:sp>
        <p:nvSpPr>
          <p:cNvPr id="3" name="Espace réservé du contenu 2"/>
          <p:cNvSpPr>
            <a:spLocks noGrp="1"/>
          </p:cNvSpPr>
          <p:nvPr>
            <p:ph idx="1"/>
          </p:nvPr>
        </p:nvSpPr>
        <p:spPr>
          <a:xfrm>
            <a:off x="457200" y="1679595"/>
            <a:ext cx="8229600" cy="4525963"/>
          </a:xfrm>
        </p:spPr>
        <p:txBody>
          <a:bodyPr/>
          <a:lstStyle/>
          <a:p>
            <a:endParaRPr lang="en-US" dirty="0"/>
          </a:p>
          <a:p>
            <a:endParaRPr lang="en-US" dirty="0"/>
          </a:p>
        </p:txBody>
      </p:sp>
      <p:sp>
        <p:nvSpPr>
          <p:cNvPr id="4" name="Rectangle 3"/>
          <p:cNvSpPr/>
          <p:nvPr/>
        </p:nvSpPr>
        <p:spPr>
          <a:xfrm>
            <a:off x="0" y="-24"/>
            <a:ext cx="9144000" cy="338554"/>
          </a:xfrm>
          <a:prstGeom prst="rect">
            <a:avLst/>
          </a:prstGeom>
          <a:ln>
            <a:solidFill>
              <a:schemeClr val="bg2"/>
            </a:solidFill>
          </a:ln>
        </p:spPr>
        <p:style>
          <a:lnRef idx="1">
            <a:schemeClr val="accent5"/>
          </a:lnRef>
          <a:fillRef idx="1003">
            <a:schemeClr val="lt2"/>
          </a:fillRef>
          <a:effectRef idx="1">
            <a:schemeClr val="accent5"/>
          </a:effectRef>
          <a:fontRef idx="minor">
            <a:schemeClr val="dk1"/>
          </a:fontRef>
        </p:style>
        <p:txBody>
          <a:bodyPr wrap="square">
            <a:spAutoFit/>
          </a:bodyPr>
          <a:lstStyle/>
          <a:p>
            <a:pPr algn="ctr"/>
            <a:r>
              <a:rPr lang="en-US" sz="1600" i="1" dirty="0" smtClean="0"/>
              <a:t>2</a:t>
            </a:r>
            <a:r>
              <a:rPr lang="en-US" sz="1600" i="1" baseline="30000" dirty="0" smtClean="0"/>
              <a:t>nd</a:t>
            </a:r>
            <a:r>
              <a:rPr lang="en-US" sz="1600" i="1" dirty="0" smtClean="0"/>
              <a:t> annual Technical Workshop on Fuel Cycle Simulation</a:t>
            </a:r>
            <a:endParaRPr lang="fr-FR" sz="1600" i="1" dirty="0"/>
          </a:p>
        </p:txBody>
      </p:sp>
      <p:sp>
        <p:nvSpPr>
          <p:cNvPr id="5" name="Espace réservé du contenu 2"/>
          <p:cNvSpPr txBox="1">
            <a:spLocks/>
          </p:cNvSpPr>
          <p:nvPr/>
        </p:nvSpPr>
        <p:spPr>
          <a:xfrm>
            <a:off x="609600" y="1831995"/>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6" name="Diagramme 5"/>
          <p:cNvGraphicFramePr/>
          <p:nvPr/>
        </p:nvGraphicFramePr>
        <p:xfrm>
          <a:off x="357158" y="1571612"/>
          <a:ext cx="8501122" cy="3643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contenu 2"/>
          <p:cNvSpPr txBox="1">
            <a:spLocks/>
          </p:cNvSpPr>
          <p:nvPr/>
        </p:nvSpPr>
        <p:spPr>
          <a:xfrm>
            <a:off x="785786" y="5286388"/>
            <a:ext cx="7572428" cy="128588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sng" strike="noStrike" kern="1200" cap="none" spc="0" normalizeH="0" baseline="0" noProof="0" dirty="0" smtClean="0">
                <a:ln>
                  <a:noFill/>
                </a:ln>
                <a:solidFill>
                  <a:schemeClr val="tx1"/>
                </a:solidFill>
                <a:effectLst/>
                <a:uLnTx/>
                <a:uFillTx/>
                <a:latin typeface="+mn-lt"/>
                <a:ea typeface="+mn-ea"/>
                <a:cs typeface="+mn-cs"/>
              </a:rPr>
              <a:t>Key issues</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742950" lvl="1" indent="-285750">
              <a:spcBef>
                <a:spcPct val="20000"/>
              </a:spcBef>
              <a:buFont typeface="Arial" pitchFamily="34" charset="0"/>
              <a:buChar char="–"/>
            </a:pPr>
            <a:r>
              <a:rPr lang="en-US" sz="1600" dirty="0" smtClean="0"/>
              <a:t>How to control the “robustness”, </a:t>
            </a:r>
            <a:r>
              <a:rPr lang="en-US" sz="1600" dirty="0" smtClean="0"/>
              <a:t>“reliability”, </a:t>
            </a:r>
            <a:r>
              <a:rPr lang="en-US" sz="1600" dirty="0" smtClean="0"/>
              <a:t>“credibility”, “realism” of </a:t>
            </a:r>
            <a:r>
              <a:rPr lang="en-US" sz="1600" dirty="0" smtClean="0"/>
              <a:t>scenarios that are </a:t>
            </a:r>
            <a:r>
              <a:rPr lang="en-US" sz="1600" dirty="0" smtClean="0"/>
              <a:t>supposed to inform decisions</a:t>
            </a:r>
            <a:r>
              <a:rPr lang="en-US" sz="1600" dirty="0" smtClean="0"/>
              <a:t>?</a:t>
            </a:r>
          </a:p>
          <a:p>
            <a:pPr marL="742950" lvl="1" indent="-285750">
              <a:spcBef>
                <a:spcPct val="20000"/>
              </a:spcBef>
              <a:buFont typeface="Arial" pitchFamily="34" charset="0"/>
              <a:buChar char="–"/>
            </a:pPr>
            <a:r>
              <a:rPr lang="en-US" sz="1600" dirty="0" smtClean="0"/>
              <a:t>Who is legitimate? Has sufficient knowledge? Can have authority? To do so…</a:t>
            </a:r>
            <a:endParaRPr lang="en-US" sz="1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2006</TotalTime>
  <Words>2366</Words>
  <Application>Microsoft Office PowerPoint</Application>
  <PresentationFormat>Affichage à l'écran (4:3)</PresentationFormat>
  <Paragraphs>207</Paragraphs>
  <Slides>12</Slides>
  <Notes>12</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Thème Office</vt:lpstr>
      <vt:lpstr>Between heterogeneity and cooperation The (electronuclear) scenario as a ‘boundary object’ for decision-making?</vt:lpstr>
      <vt:lpstr>My “good” excuse for not being here</vt:lpstr>
      <vt:lpstr>Research framework</vt:lpstr>
      <vt:lpstr>Research framework</vt:lpstr>
      <vt:lpstr>Research framework</vt:lpstr>
      <vt:lpstr>Thinking scenarios as “boundary objects”</vt:lpstr>
      <vt:lpstr>Thinking scenarios as “boundary objects”</vt:lpstr>
      <vt:lpstr>Scenarios as BO for ‘informed’ decisions</vt:lpstr>
      <vt:lpstr>Scenarios as tools that reinforce boundaries</vt:lpstr>
      <vt:lpstr>Different scenarios for different decision-making processes</vt:lpstr>
      <vt:lpstr>Scenarios as tools disconnected from the political world</vt:lpstr>
      <vt:lpstr>Discussion &amp; conclusion</vt:lpstr>
    </vt:vector>
  </TitlesOfParts>
  <Company>Ecole des Mines de Nantes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PRISE Project</dc:title>
  <dc:creator>stille11</dc:creator>
  <cp:lastModifiedBy>stille11</cp:lastModifiedBy>
  <cp:revision>161</cp:revision>
  <dcterms:created xsi:type="dcterms:W3CDTF">2017-07-07T10:22:13Z</dcterms:created>
  <dcterms:modified xsi:type="dcterms:W3CDTF">2017-07-19T12:16:24Z</dcterms:modified>
</cp:coreProperties>
</file>