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13"/>
  </p:notesMasterIdLst>
  <p:handoutMasterIdLst>
    <p:handoutMasterId r:id="rId14"/>
  </p:handoutMasterIdLst>
  <p:sldIdLst>
    <p:sldId id="265" r:id="rId2"/>
    <p:sldId id="309" r:id="rId3"/>
    <p:sldId id="341" r:id="rId4"/>
    <p:sldId id="336" r:id="rId5"/>
    <p:sldId id="332" r:id="rId6"/>
    <p:sldId id="337" r:id="rId7"/>
    <p:sldId id="339" r:id="rId8"/>
    <p:sldId id="338" r:id="rId9"/>
    <p:sldId id="334" r:id="rId10"/>
    <p:sldId id="328" r:id="rId11"/>
    <p:sldId id="342" r:id="rId12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mith, Frances N" initials="SFN" lastIdx="20" clrIdx="0"/>
  <p:cmAuthor id="2" name="Lindsay Shuller-Nickles" initials="LS" lastIdx="4" clrIdx="1"/>
  <p:cmAuthor id="3" name="D. Matthew Boyer" initials="DMB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CC"/>
    <a:srgbClr val="66CCFF"/>
    <a:srgbClr val="00CCFF"/>
    <a:srgbClr val="33CCFF"/>
    <a:srgbClr val="8B4FE3"/>
    <a:srgbClr val="00FF00"/>
    <a:srgbClr val="9966FF"/>
    <a:srgbClr val="FF66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5" autoAdjust="0"/>
    <p:restoredTop sz="93796" autoAdjust="0"/>
  </p:normalViewPr>
  <p:slideViewPr>
    <p:cSldViewPr snapToGrid="0">
      <p:cViewPr>
        <p:scale>
          <a:sx n="85" d="100"/>
          <a:sy n="85" d="100"/>
        </p:scale>
        <p:origin x="96" y="51"/>
      </p:cViewPr>
      <p:guideLst/>
    </p:cSldViewPr>
  </p:slideViewPr>
  <p:outlineViewPr>
    <p:cViewPr>
      <p:scale>
        <a:sx n="33" d="100"/>
        <a:sy n="33" d="100"/>
      </p:scale>
      <p:origin x="0" y="-9093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42F4A9-AD41-874D-91C1-94DCF2611978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3FA84A-98AA-A14B-A460-8045FDCB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020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E72CA4A-6A1F-4982-957F-A75674B38063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2934D31-C34A-47F4-8897-C6B74735B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17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34D31-C34A-47F4-8897-C6B74735B54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432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34D31-C34A-47F4-8897-C6B74735B54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85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34D31-C34A-47F4-8897-C6B74735B54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072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34D31-C34A-47F4-8897-C6B74735B54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657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Can the users distinguish between game and reality when the game is linked in many ways to reality?</a:t>
            </a:r>
          </a:p>
          <a:p>
            <a:pPr lvl="1"/>
            <a:r>
              <a:rPr lang="en-US" dirty="0" smtClean="0"/>
              <a:t>How transparent should we be with the back-end model?</a:t>
            </a:r>
          </a:p>
          <a:p>
            <a:pPr lvl="1"/>
            <a:r>
              <a:rPr lang="en-US" dirty="0" smtClean="0"/>
              <a:t>What is the best way to define the win state?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34D31-C34A-47F4-8897-C6B74735B54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21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1/25/2017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DOE-NEUP-Energize Kick-off Meeting</a:t>
            </a:r>
          </a:p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0241EFC-B0EB-458E-904E-0014EEEA9BE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756210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1/25/2017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DOE-NEUP-Energize Kick-off Meeting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1EFC-B0EB-458E-904E-0014EEEA9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9170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0241EFC-B0EB-458E-904E-0014EEEA9BE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1/25/2017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DOE-NEUP-Energize Kick-off Meeting</a:t>
            </a:r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469641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1/25/2017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DOE-NEUP-Energize Kick-off Meeting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0241EFC-B0EB-458E-904E-0014EEEA9BE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940905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DOE-NEUP-Energize Kick-off Meeting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1/25/2017</a:t>
            </a:r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0241EFC-B0EB-458E-904E-0014EEEA9BE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414884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r>
              <a:rPr lang="en-US"/>
              <a:t>1/25/2017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DOE-NEUP-Energize Kick-off Meeting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1EFC-B0EB-458E-904E-0014EEEA9BE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186544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1/25/2017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US"/>
              <a:t>DOE-NEUP-Energize Kick-off Meeting</a:t>
            </a:r>
            <a:endParaRPr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20241EFC-B0EB-458E-904E-0014EEEA9BE3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22422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1/25/2017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DOE-NEUP-Energize Kick-off Meeting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0241EFC-B0EB-458E-904E-0014EEEA9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224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1/25/2017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DOE-NEUP-Energize Kick-off Meeting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0241EFC-B0EB-458E-904E-0014EEEA9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30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0241EFC-B0EB-458E-904E-0014EEEA9BE3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1/25/2017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US"/>
              <a:t>DOE-NEUP-Energize Kick-off Meeting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411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0241EFC-B0EB-458E-904E-0014EEEA9BE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r>
              <a:rPr lang="en-US"/>
              <a:t>1/25/2017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US"/>
              <a:t>DOE-NEUP-Energize Kick-off Meeting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307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r>
              <a:rPr lang="en-US"/>
              <a:t>1/25/2017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US"/>
              <a:t>DOE-NEUP-Energize Kick-off Meeting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0241EFC-B0EB-458E-904E-0014EEEA9BE3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5202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G7SboSRAQcU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85800" y="2821424"/>
            <a:ext cx="5875986" cy="3528573"/>
          </a:xfrm>
        </p:spPr>
        <p:txBody>
          <a:bodyPr>
            <a:noAutofit/>
          </a:bodyPr>
          <a:lstStyle/>
          <a:p>
            <a:pPr indent="-457200" algn="l">
              <a:spcBef>
                <a:spcPts val="600"/>
              </a:spcBef>
              <a:spcAft>
                <a:spcPts val="600"/>
              </a:spcAft>
            </a:pPr>
            <a:r>
              <a:rPr lang="en-US" sz="2800" cap="none" spc="0" dirty="0" smtClean="0"/>
              <a:t>PI:</a:t>
            </a:r>
            <a:r>
              <a:rPr lang="en-US" sz="2800" b="0" cap="none" spc="0" dirty="0" smtClean="0"/>
              <a:t>  Lindsay Shuller-Nickles</a:t>
            </a:r>
          </a:p>
          <a:p>
            <a:pPr indent="-457200" algn="l">
              <a:spcBef>
                <a:spcPts val="600"/>
              </a:spcBef>
              <a:spcAft>
                <a:spcPts val="600"/>
              </a:spcAft>
            </a:pPr>
            <a:r>
              <a:rPr lang="en-US" sz="2400" cap="none" spc="0" dirty="0" smtClean="0"/>
              <a:t>co-PIs:  </a:t>
            </a:r>
            <a:r>
              <a:rPr lang="en-US" sz="2400" b="0" cap="none" spc="0" dirty="0" smtClean="0"/>
              <a:t>D</a:t>
            </a:r>
            <a:r>
              <a:rPr lang="en-US" sz="2400" b="0" cap="none" spc="0" dirty="0"/>
              <a:t>. Matthew </a:t>
            </a:r>
            <a:r>
              <a:rPr lang="en-US" sz="2400" b="0" cap="none" spc="0" dirty="0" smtClean="0"/>
              <a:t>Boyer, Michael </a:t>
            </a:r>
            <a:r>
              <a:rPr lang="en-US" sz="2400" b="0" cap="none" spc="0" dirty="0"/>
              <a:t>Carbajales-Dale, </a:t>
            </a:r>
            <a:r>
              <a:rPr lang="en-US" sz="2400" b="0" cap="none" spc="0" dirty="0" smtClean="0"/>
              <a:t>Stephen Moysey, Frances </a:t>
            </a:r>
            <a:r>
              <a:rPr lang="en-US" sz="2400" b="0" cap="none" spc="0" dirty="0"/>
              <a:t>Smith (PNNL</a:t>
            </a:r>
            <a:r>
              <a:rPr lang="en-US" sz="2400" b="0" cap="none" spc="0" dirty="0" smtClean="0"/>
              <a:t>)</a:t>
            </a:r>
          </a:p>
          <a:p>
            <a:pPr indent="-457200" algn="l">
              <a:spcBef>
                <a:spcPts val="600"/>
              </a:spcBef>
              <a:spcAft>
                <a:spcPts val="600"/>
              </a:spcAft>
            </a:pPr>
            <a:r>
              <a:rPr lang="en-US" sz="2400" cap="none" spc="0" dirty="0" smtClean="0"/>
              <a:t>Graduate students:  </a:t>
            </a:r>
            <a:r>
              <a:rPr lang="en-US" sz="2400" b="0" cap="none" spc="0" dirty="0" smtClean="0"/>
              <a:t>Rob Bickhart,</a:t>
            </a:r>
            <a:r>
              <a:rPr lang="en-US" sz="2400" b="0" cap="none" spc="0" dirty="0"/>
              <a:t> Kara Godsey, </a:t>
            </a:r>
            <a:r>
              <a:rPr lang="en-US" sz="2400" b="0" cap="none" spc="0" dirty="0" smtClean="0"/>
              <a:t>Alex Hanna, Megan Hoover, Emily Murawski</a:t>
            </a:r>
            <a:endParaRPr lang="en-US" sz="2400" b="0" cap="none" spc="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Energize: </a:t>
            </a:r>
            <a:r>
              <a:rPr lang="en-US" sz="3600" dirty="0"/>
              <a:t>An </a:t>
            </a:r>
            <a:r>
              <a:rPr lang="en-US" sz="3600" dirty="0">
                <a:solidFill>
                  <a:schemeClr val="accent3"/>
                </a:solidFill>
              </a:rPr>
              <a:t>interactive evaluation tool </a:t>
            </a:r>
            <a:r>
              <a:rPr lang="en-US" sz="3600" dirty="0"/>
              <a:t>for </a:t>
            </a:r>
            <a:r>
              <a:rPr lang="en-US" sz="3600" dirty="0">
                <a:solidFill>
                  <a:srgbClr val="00B050"/>
                </a:solidFill>
              </a:rPr>
              <a:t>engaging</a:t>
            </a:r>
            <a:r>
              <a:rPr lang="en-US" sz="3600" dirty="0"/>
              <a:t> the </a:t>
            </a:r>
            <a:r>
              <a:rPr lang="en-US" sz="3600" dirty="0">
                <a:solidFill>
                  <a:srgbClr val="0070C0"/>
                </a:solidFill>
              </a:rPr>
              <a:t>general public </a:t>
            </a:r>
            <a:r>
              <a:rPr lang="en-US" sz="3600" dirty="0"/>
              <a:t>with </a:t>
            </a:r>
            <a:r>
              <a:rPr lang="en-US" sz="3600" dirty="0">
                <a:solidFill>
                  <a:srgbClr val="7030A0"/>
                </a:solidFill>
              </a:rPr>
              <a:t>energy decision making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227" y="2821423"/>
            <a:ext cx="1060035" cy="1014983"/>
          </a:xfrm>
          <a:prstGeom prst="rect">
            <a:avLst/>
          </a:prstGeom>
        </p:spPr>
      </p:pic>
      <p:pic>
        <p:nvPicPr>
          <p:cNvPr id="1026" name="Picture 2" descr="Image result for pnnl.gov logo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13" t="14618" r="10125" b="12988"/>
          <a:stretch/>
        </p:blipFill>
        <p:spPr bwMode="auto">
          <a:xfrm>
            <a:off x="7637459" y="2821423"/>
            <a:ext cx="1034503" cy="1014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007" y="3931845"/>
            <a:ext cx="2252394" cy="9150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45905" y="5811769"/>
            <a:ext cx="4168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This work is supported by DOE NEUP award number DE-NE0008568.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2404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Topic(s) </a:t>
            </a:r>
            <a:r>
              <a:rPr lang="en-US" dirty="0"/>
              <a:t>of </a:t>
            </a:r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</a:t>
            </a:r>
            <a:r>
              <a:rPr lang="en-US" dirty="0"/>
              <a:t>much is too much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users experience information overload, leading to indifference with the game interface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Can one tool be used by several audiences? (with different levels of game play)</a:t>
            </a:r>
          </a:p>
          <a:p>
            <a:pPr lvl="1"/>
            <a:endParaRPr lang="en-US" dirty="0"/>
          </a:p>
          <a:p>
            <a:r>
              <a:rPr lang="en-US" dirty="0" smtClean="0"/>
              <a:t>In defining the game narrative, game objectives and specifying a win state, do we: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i</a:t>
            </a:r>
            <a:r>
              <a:rPr lang="en-US" dirty="0" smtClean="0"/>
              <a:t>nstill misconceptions about realities of electrical energy management?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impose </a:t>
            </a:r>
            <a:r>
              <a:rPr lang="en-US" dirty="0" smtClean="0"/>
              <a:t>developer biases on </a:t>
            </a:r>
            <a:r>
              <a:rPr lang="en-US" dirty="0" smtClean="0"/>
              <a:t>the win state?</a:t>
            </a:r>
          </a:p>
        </p:txBody>
      </p:sp>
    </p:spTree>
    <p:extLst>
      <p:ext uri="{BB962C8B-B14F-4D97-AF65-F5344CB8AC3E}">
        <p14:creationId xmlns:p14="http://schemas.microsoft.com/office/powerpoint/2010/main" val="334277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Night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566" y="1616932"/>
            <a:ext cx="3346704" cy="4572000"/>
          </a:xfrm>
        </p:spPr>
      </p:pic>
      <p:sp>
        <p:nvSpPr>
          <p:cNvPr id="5" name="TextBox 4"/>
          <p:cNvSpPr txBox="1"/>
          <p:nvPr/>
        </p:nvSpPr>
        <p:spPr>
          <a:xfrm>
            <a:off x="4751514" y="2317882"/>
            <a:ext cx="391634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Where: Courtyard Marriott Downtown Lobby </a:t>
            </a:r>
          </a:p>
          <a:p>
            <a:endParaRPr lang="en-US" sz="2000" dirty="0"/>
          </a:p>
          <a:p>
            <a:r>
              <a:rPr lang="en-US" sz="2000" dirty="0" smtClean="0"/>
              <a:t>When: 6:30pm</a:t>
            </a:r>
          </a:p>
          <a:p>
            <a:endParaRPr lang="en-US" sz="2000" dirty="0"/>
          </a:p>
          <a:p>
            <a:r>
              <a:rPr lang="en-US" sz="2000" dirty="0" smtClean="0"/>
              <a:t>What: Play Power Grid </a:t>
            </a:r>
            <a:br>
              <a:rPr lang="en-US" sz="2000" dirty="0" smtClean="0"/>
            </a:br>
            <a:r>
              <a:rPr lang="en-US" sz="2000" dirty="0" smtClean="0"/>
              <a:t>(and eat dinner)</a:t>
            </a:r>
          </a:p>
          <a:p>
            <a:endParaRPr lang="en-US" sz="2000" dirty="0"/>
          </a:p>
          <a:p>
            <a:r>
              <a:rPr lang="en-US" sz="2000" dirty="0" smtClean="0"/>
              <a:t>Tutorial:</a:t>
            </a:r>
            <a:r>
              <a:rPr lang="en-US" sz="2000" dirty="0" smtClean="0">
                <a:hlinkClick r:id="rId3"/>
              </a:rPr>
              <a:t> https</a:t>
            </a:r>
            <a:r>
              <a:rPr lang="en-US" sz="2000" dirty="0">
                <a:hlinkClick r:id="rId3"/>
              </a:rPr>
              <a:t>://</a:t>
            </a:r>
            <a:r>
              <a:rPr lang="en-US" sz="2000" dirty="0" smtClean="0">
                <a:hlinkClick r:id="rId3"/>
              </a:rPr>
              <a:t>youtu.be/G7SboSRAQcU</a:t>
            </a:r>
            <a:r>
              <a:rPr lang="en-US" sz="200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4387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Energize: </a:t>
            </a:r>
            <a:r>
              <a:rPr lang="en-US" sz="3600" dirty="0"/>
              <a:t>An </a:t>
            </a:r>
            <a:r>
              <a:rPr lang="en-US" sz="3600" dirty="0">
                <a:solidFill>
                  <a:schemeClr val="accent3"/>
                </a:solidFill>
              </a:rPr>
              <a:t>interactive evaluation tool </a:t>
            </a:r>
            <a:r>
              <a:rPr lang="en-US" sz="3600" dirty="0"/>
              <a:t>for </a:t>
            </a:r>
            <a:r>
              <a:rPr lang="en-US" sz="3600" dirty="0">
                <a:solidFill>
                  <a:srgbClr val="00B050"/>
                </a:solidFill>
              </a:rPr>
              <a:t>engaging</a:t>
            </a:r>
            <a:r>
              <a:rPr lang="en-US" sz="3600" dirty="0"/>
              <a:t> the </a:t>
            </a:r>
            <a:r>
              <a:rPr lang="en-US" sz="3600" dirty="0">
                <a:solidFill>
                  <a:srgbClr val="0070C0"/>
                </a:solidFill>
              </a:rPr>
              <a:t>general public </a:t>
            </a:r>
            <a:r>
              <a:rPr lang="en-US" sz="3600" dirty="0"/>
              <a:t>with </a:t>
            </a:r>
            <a:r>
              <a:rPr lang="en-US" sz="3600" dirty="0">
                <a:solidFill>
                  <a:srgbClr val="7030A0"/>
                </a:solidFill>
              </a:rPr>
              <a:t>energy decision making</a:t>
            </a:r>
            <a:endParaRPr lang="en-US" sz="3600" b="1" dirty="0"/>
          </a:p>
        </p:txBody>
      </p:sp>
      <p:sp>
        <p:nvSpPr>
          <p:cNvPr id="6" name="Oval 5"/>
          <p:cNvSpPr/>
          <p:nvPr/>
        </p:nvSpPr>
        <p:spPr>
          <a:xfrm>
            <a:off x="233512" y="2691685"/>
            <a:ext cx="4995310" cy="202842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/>
              <a:t>Electrical energy systems management 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GAME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Oval 6"/>
          <p:cNvSpPr/>
          <p:nvPr/>
        </p:nvSpPr>
        <p:spPr>
          <a:xfrm>
            <a:off x="3856376" y="4191336"/>
            <a:ext cx="5021067" cy="213292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/>
              <a:t>Manage electrical energy portfolio to achieve economic and environmental goals.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Oval 3"/>
          <p:cNvSpPr/>
          <p:nvPr/>
        </p:nvSpPr>
        <p:spPr>
          <a:xfrm>
            <a:off x="5131558" y="2541557"/>
            <a:ext cx="1924335" cy="1184279"/>
          </a:xfrm>
          <a:prstGeom prst="ellipse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School Students</a:t>
            </a:r>
          </a:p>
        </p:txBody>
      </p:sp>
      <p:sp>
        <p:nvSpPr>
          <p:cNvPr id="8" name="Oval 7"/>
          <p:cNvSpPr/>
          <p:nvPr/>
        </p:nvSpPr>
        <p:spPr>
          <a:xfrm>
            <a:off x="6950715" y="3103392"/>
            <a:ext cx="1971554" cy="1184279"/>
          </a:xfrm>
          <a:prstGeom prst="ellipse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Undergrad &amp; Graduate Students</a:t>
            </a:r>
          </a:p>
        </p:txBody>
      </p:sp>
      <p:sp>
        <p:nvSpPr>
          <p:cNvPr id="9" name="Oval 8"/>
          <p:cNvSpPr/>
          <p:nvPr/>
        </p:nvSpPr>
        <p:spPr>
          <a:xfrm>
            <a:off x="165272" y="4665659"/>
            <a:ext cx="2276917" cy="1184279"/>
          </a:xfrm>
          <a:prstGeom prst="ellipse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Educators, Sci. &amp; Eng. Professionals</a:t>
            </a:r>
          </a:p>
        </p:txBody>
      </p:sp>
      <p:sp>
        <p:nvSpPr>
          <p:cNvPr id="10" name="Oval 9"/>
          <p:cNvSpPr/>
          <p:nvPr/>
        </p:nvSpPr>
        <p:spPr>
          <a:xfrm>
            <a:off x="1897039" y="5166480"/>
            <a:ext cx="2074460" cy="1184279"/>
          </a:xfrm>
          <a:prstGeom prst="ellipse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Interested members of the public</a:t>
            </a:r>
          </a:p>
        </p:txBody>
      </p:sp>
    </p:spTree>
    <p:extLst>
      <p:ext uri="{BB962C8B-B14F-4D97-AF65-F5344CB8AC3E}">
        <p14:creationId xmlns:p14="http://schemas.microsoft.com/office/powerpoint/2010/main" val="2811614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Goal of discussion today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Introduce the Energize game:</a:t>
            </a:r>
          </a:p>
          <a:p>
            <a:r>
              <a:rPr lang="en-US" dirty="0" smtClean="0"/>
              <a:t>Narrative</a:t>
            </a:r>
          </a:p>
          <a:p>
            <a:r>
              <a:rPr lang="en-US" dirty="0" smtClean="0"/>
              <a:t>Game progression</a:t>
            </a:r>
          </a:p>
          <a:p>
            <a:r>
              <a:rPr lang="en-US" dirty="0" smtClean="0"/>
              <a:t>Win State</a:t>
            </a:r>
          </a:p>
          <a:p>
            <a:r>
              <a:rPr lang="en-US" dirty="0" smtClean="0"/>
              <a:t>Dashboard features/key game mechanics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Two key questions:</a:t>
            </a:r>
          </a:p>
          <a:p>
            <a:r>
              <a:rPr lang="en-US" dirty="0" smtClean="0"/>
              <a:t>Information overload</a:t>
            </a:r>
          </a:p>
          <a:p>
            <a:r>
              <a:rPr lang="en-US" dirty="0" smtClean="0"/>
              <a:t>Developer bias</a:t>
            </a:r>
          </a:p>
        </p:txBody>
      </p:sp>
    </p:spTree>
    <p:extLst>
      <p:ext uri="{BB962C8B-B14F-4D97-AF65-F5344CB8AC3E}">
        <p14:creationId xmlns:p14="http://schemas.microsoft.com/office/powerpoint/2010/main" val="128562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Energize Game Narrative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79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Players = CEO for an energy company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Goal </a:t>
            </a:r>
          </a:p>
          <a:p>
            <a:r>
              <a:rPr lang="en-US" sz="2800" dirty="0" smtClean="0"/>
              <a:t>increase their company earnings </a:t>
            </a:r>
          </a:p>
          <a:p>
            <a:r>
              <a:rPr lang="en-US" sz="2800" dirty="0" smtClean="0"/>
              <a:t>meet energy demand</a:t>
            </a:r>
          </a:p>
          <a:p>
            <a:r>
              <a:rPr lang="en-US" sz="2800" dirty="0" smtClean="0"/>
              <a:t>maintain societal favorability</a:t>
            </a:r>
          </a:p>
          <a:p>
            <a:r>
              <a:rPr lang="en-US" sz="2800" dirty="0" smtClean="0"/>
              <a:t>limit environmental effects</a:t>
            </a:r>
          </a:p>
          <a:p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Starting point – generic energy </a:t>
            </a:r>
            <a:r>
              <a:rPr lang="en-US" sz="2800" dirty="0" smtClean="0"/>
              <a:t>portfolio</a:t>
            </a:r>
            <a:endParaRPr lang="en-US" sz="2800" dirty="0" smtClean="0"/>
          </a:p>
        </p:txBody>
      </p:sp>
      <p:sp>
        <p:nvSpPr>
          <p:cNvPr id="4" name="Left Brace 3"/>
          <p:cNvSpPr/>
          <p:nvPr/>
        </p:nvSpPr>
        <p:spPr>
          <a:xfrm flipH="1">
            <a:off x="5553717" y="3012622"/>
            <a:ext cx="757323" cy="1997095"/>
          </a:xfrm>
          <a:prstGeom prst="leftBrace">
            <a:avLst>
              <a:gd name="adj1" fmla="val 50555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311040" y="3534115"/>
            <a:ext cx="20719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Contract renewal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3939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6732" y="147137"/>
            <a:ext cx="8910536" cy="6614809"/>
          </a:xfrm>
          <a:prstGeom prst="rect">
            <a:avLst/>
          </a:prstGeom>
          <a:solidFill>
            <a:srgbClr val="8B4FE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204" y="3687380"/>
            <a:ext cx="3382798" cy="2833402"/>
          </a:xfrm>
          <a:prstGeom prst="rect">
            <a:avLst/>
          </a:prstGeom>
        </p:spPr>
      </p:pic>
      <p:sp>
        <p:nvSpPr>
          <p:cNvPr id="2" name="Rectangular Callout 1"/>
          <p:cNvSpPr/>
          <p:nvPr/>
        </p:nvSpPr>
        <p:spPr>
          <a:xfrm>
            <a:off x="230563" y="229949"/>
            <a:ext cx="8682873" cy="3133142"/>
          </a:xfrm>
          <a:prstGeom prst="wedgeRectCallout">
            <a:avLst>
              <a:gd name="adj1" fmla="val 995"/>
              <a:gd name="adj2" fmla="val 118185"/>
            </a:avLst>
          </a:prstGeom>
          <a:ln w="76200">
            <a:solidFill>
              <a:schemeClr val="bg1"/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29545" y="457692"/>
            <a:ext cx="848490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400" dirty="0">
                <a:solidFill>
                  <a:srgbClr val="00FF00"/>
                </a:solidFill>
                <a:cs typeface="Courier New" panose="02070309020205020404" pitchFamily="49" charset="0"/>
              </a:rPr>
              <a:t>Congratulations on your new appointment as the </a:t>
            </a:r>
            <a:r>
              <a:rPr lang="en-US" sz="2400" b="1" dirty="0">
                <a:solidFill>
                  <a:srgbClr val="00FF00"/>
                </a:solidFill>
                <a:cs typeface="Courier New" panose="02070309020205020404" pitchFamily="49" charset="0"/>
              </a:rPr>
              <a:t>CEO </a:t>
            </a:r>
            <a:r>
              <a:rPr lang="en-US" sz="2400" dirty="0">
                <a:solidFill>
                  <a:srgbClr val="00FF00"/>
                </a:solidFill>
                <a:cs typeface="Courier New" panose="02070309020205020404" pitchFamily="49" charset="0"/>
              </a:rPr>
              <a:t>for </a:t>
            </a:r>
            <a:r>
              <a:rPr lang="en-US" sz="2400" dirty="0" smtClean="0">
                <a:solidFill>
                  <a:srgbClr val="00FF00"/>
                </a:solidFill>
                <a:cs typeface="Courier New" panose="02070309020205020404" pitchFamily="49" charset="0"/>
              </a:rPr>
              <a:t>[company].</a:t>
            </a:r>
            <a:r>
              <a:rPr lang="en-US" sz="2400" dirty="0">
                <a:solidFill>
                  <a:srgbClr val="00FF00"/>
                </a:solidFill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00FF00"/>
                </a:solidFill>
                <a:cs typeface="Courier New" panose="02070309020205020404" pitchFamily="49" charset="0"/>
              </a:rPr>
              <a:t>In the face of challenges, </a:t>
            </a:r>
            <a:r>
              <a:rPr lang="en-US" sz="2400" dirty="0">
                <a:solidFill>
                  <a:srgbClr val="00FF00"/>
                </a:solidFill>
                <a:cs typeface="Courier New" panose="02070309020205020404" pitchFamily="49" charset="0"/>
              </a:rPr>
              <a:t>your goal is to maintain balance to your key metrics – </a:t>
            </a:r>
            <a:r>
              <a:rPr lang="en-US" sz="2400" b="1" dirty="0">
                <a:solidFill>
                  <a:srgbClr val="FFFF00"/>
                </a:solidFill>
                <a:cs typeface="Courier New" panose="02070309020205020404" pitchFamily="49" charset="0"/>
              </a:rPr>
              <a:t>grow company profit, limit environmental impact, meet energy demand, and maintain social status</a:t>
            </a:r>
            <a:r>
              <a:rPr lang="en-US" sz="2400" dirty="0">
                <a:solidFill>
                  <a:srgbClr val="00FF00"/>
                </a:solidFill>
                <a:cs typeface="Courier New" panose="02070309020205020404" pitchFamily="49" charset="0"/>
              </a:rPr>
              <a:t>. </a:t>
            </a:r>
            <a:r>
              <a:rPr lang="en-US" sz="2400" dirty="0" smtClean="0">
                <a:solidFill>
                  <a:srgbClr val="00FF00"/>
                </a:solidFill>
                <a:cs typeface="Courier New" panose="02070309020205020404" pitchFamily="49" charset="0"/>
              </a:rPr>
              <a:t>Use your advisor and stakeholder feedback </a:t>
            </a:r>
            <a:r>
              <a:rPr lang="en-US" sz="2400" dirty="0">
                <a:solidFill>
                  <a:srgbClr val="00FF00"/>
                </a:solidFill>
                <a:cs typeface="Courier New" panose="02070309020205020404" pitchFamily="49" charset="0"/>
              </a:rPr>
              <a:t>to </a:t>
            </a:r>
            <a:r>
              <a:rPr lang="en-US" sz="2400" b="1" u="sng" dirty="0">
                <a:solidFill>
                  <a:srgbClr val="00FF00"/>
                </a:solidFill>
                <a:cs typeface="Courier New" panose="02070309020205020404" pitchFamily="49" charset="0"/>
              </a:rPr>
              <a:t>make </a:t>
            </a:r>
            <a:r>
              <a:rPr lang="en-US" sz="2400" b="1" u="sng" dirty="0" smtClean="0">
                <a:solidFill>
                  <a:srgbClr val="00FF00"/>
                </a:solidFill>
                <a:cs typeface="Courier New" panose="02070309020205020404" pitchFamily="49" charset="0"/>
              </a:rPr>
              <a:t>operational </a:t>
            </a:r>
            <a:r>
              <a:rPr lang="en-US" sz="2400" b="1" u="sng" dirty="0">
                <a:solidFill>
                  <a:srgbClr val="00FF00"/>
                </a:solidFill>
                <a:cs typeface="Courier New" panose="02070309020205020404" pitchFamily="49" charset="0"/>
              </a:rPr>
              <a:t>and policy decisions </a:t>
            </a:r>
            <a:r>
              <a:rPr lang="en-US" sz="2400" dirty="0">
                <a:solidFill>
                  <a:srgbClr val="00FF00"/>
                </a:solidFill>
                <a:cs typeface="Courier New" panose="02070309020205020404" pitchFamily="49" charset="0"/>
              </a:rPr>
              <a:t>about your company’s electrical energy portfolio. </a:t>
            </a:r>
            <a:r>
              <a:rPr lang="en-US" sz="2400" dirty="0" smtClean="0">
                <a:solidFill>
                  <a:srgbClr val="00FF00"/>
                </a:solidFill>
                <a:cs typeface="Courier New" panose="02070309020205020404" pitchFamily="49" charset="0"/>
              </a:rPr>
              <a:t>Best </a:t>
            </a:r>
            <a:r>
              <a:rPr lang="en-US" sz="2400" dirty="0">
                <a:solidFill>
                  <a:srgbClr val="00FF00"/>
                </a:solidFill>
                <a:cs typeface="Courier New" panose="02070309020205020404" pitchFamily="49" charset="0"/>
              </a:rPr>
              <a:t>of luck</a:t>
            </a:r>
            <a:r>
              <a:rPr lang="en-US" sz="2400" dirty="0" smtClean="0">
                <a:solidFill>
                  <a:srgbClr val="00FF00"/>
                </a:solidFill>
                <a:cs typeface="Courier New" panose="02070309020205020404" pitchFamily="49" charset="0"/>
              </a:rPr>
              <a:t>!</a:t>
            </a:r>
            <a:endParaRPr lang="en-US" sz="2400" dirty="0">
              <a:solidFill>
                <a:srgbClr val="00FF00"/>
              </a:solidFill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14665" y="6508592"/>
            <a:ext cx="18790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Image: Brandon </a:t>
            </a:r>
            <a:r>
              <a:rPr lang="en-US" sz="1200" dirty="0" err="1"/>
              <a:t>Dlamini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9524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600" y="309617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Game progresses through a series of Episodes/Missions/Quests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16992" y="1454120"/>
            <a:ext cx="8503920" cy="4952290"/>
          </a:xfrm>
        </p:spPr>
        <p:txBody>
          <a:bodyPr numCol="2">
            <a:normAutofit/>
          </a:bodyPr>
          <a:lstStyle/>
          <a:p>
            <a:r>
              <a:rPr lang="en-US" dirty="0" smtClean="0"/>
              <a:t>Category: Market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Category: Weather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Category: Policy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Category: Resource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301752" y="2040216"/>
            <a:ext cx="4023360" cy="16459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marketing department wants you to distribute free low power lightbulbs to your customers. Do you implement their proposal?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577609" y="2040216"/>
            <a:ext cx="4353217" cy="16459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/>
              <a:t>Newly proposed </a:t>
            </a:r>
            <a:r>
              <a:rPr lang="en-US" sz="1600" dirty="0"/>
              <a:t>state legislation in part of your </a:t>
            </a:r>
            <a:r>
              <a:rPr lang="en-US" sz="1600" dirty="0" smtClean="0"/>
              <a:t>service region would </a:t>
            </a:r>
            <a:r>
              <a:rPr lang="en-US" sz="1600" dirty="0"/>
              <a:t>selectively tax electricity produced by coal as a new consumer </a:t>
            </a:r>
            <a:r>
              <a:rPr lang="en-US" sz="1600" dirty="0" smtClean="0"/>
              <a:t>tax, </a:t>
            </a:r>
            <a:r>
              <a:rPr lang="en-US" sz="1600" dirty="0"/>
              <a:t>directly </a:t>
            </a:r>
            <a:r>
              <a:rPr lang="en-US" sz="1600" dirty="0" smtClean="0"/>
              <a:t>impacting many of </a:t>
            </a:r>
            <a:r>
              <a:rPr lang="en-US" sz="1600" dirty="0"/>
              <a:t>your customers. </a:t>
            </a:r>
            <a:r>
              <a:rPr lang="en-US" sz="1600" dirty="0" smtClean="0"/>
              <a:t>Make </a:t>
            </a:r>
            <a:r>
              <a:rPr lang="en-US" sz="1600" dirty="0"/>
              <a:t>a public statement - do you support the legislation or not?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08297" y="2052366"/>
            <a:ext cx="4023360" cy="16459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 = Social -1; Supply -#</a:t>
            </a:r>
          </a:p>
          <a:p>
            <a:pPr algn="ctr"/>
            <a:r>
              <a:rPr lang="en-US" dirty="0" smtClean="0"/>
              <a:t>Yes = Social +2; Financial -$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584939" y="2052366"/>
            <a:ext cx="4346672" cy="16459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 not support = Environmental -1; Social +1*</a:t>
            </a:r>
          </a:p>
          <a:p>
            <a:pPr algn="ctr"/>
            <a:r>
              <a:rPr lang="en-US" dirty="0" smtClean="0"/>
              <a:t>Support = Environmental +1; Social -1*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*location dependent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6992" y="4584870"/>
            <a:ext cx="4023360" cy="16459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heatwave strains the grid. Lose reserve capacity.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718640" y="4597020"/>
            <a:ext cx="4023360" cy="16459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Coal prices soar during a rail strike!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32232" y="4597020"/>
            <a:ext cx="4023360" cy="16459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consequence:</a:t>
            </a:r>
          </a:p>
          <a:p>
            <a:pPr algn="ctr"/>
            <a:r>
              <a:rPr lang="en-US" dirty="0" smtClean="0"/>
              <a:t>Supply -##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709945" y="4597020"/>
            <a:ext cx="4023360" cy="16459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Consequence:</a:t>
            </a:r>
            <a:endParaRPr lang="en-US" dirty="0"/>
          </a:p>
          <a:p>
            <a:pPr algn="ctr"/>
            <a:r>
              <a:rPr lang="en-US" dirty="0" smtClean="0"/>
              <a:t>Financial -$$</a:t>
            </a:r>
          </a:p>
        </p:txBody>
      </p:sp>
    </p:spTree>
    <p:extLst>
      <p:ext uri="{BB962C8B-B14F-4D97-AF65-F5344CB8AC3E}">
        <p14:creationId xmlns:p14="http://schemas.microsoft.com/office/powerpoint/2010/main" val="18738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Win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2324516"/>
          </a:xfrm>
        </p:spPr>
        <p:txBody>
          <a:bodyPr numCol="2">
            <a:normAutofit fontScale="92500" lnSpcReduction="10000"/>
          </a:bodyPr>
          <a:lstStyle/>
          <a:p>
            <a:r>
              <a:rPr lang="en-US" dirty="0" smtClean="0"/>
              <a:t>Options:</a:t>
            </a:r>
          </a:p>
          <a:p>
            <a:pPr lvl="1"/>
            <a:r>
              <a:rPr lang="en-US" dirty="0" smtClean="0"/>
              <a:t>No win state</a:t>
            </a:r>
          </a:p>
          <a:p>
            <a:pPr lvl="1"/>
            <a:r>
              <a:rPr lang="en-US" dirty="0" smtClean="0"/>
              <a:t>Singular win state </a:t>
            </a:r>
          </a:p>
          <a:p>
            <a:pPr lvl="1"/>
            <a:r>
              <a:rPr lang="en-US" dirty="0" smtClean="0"/>
              <a:t>Unique win state linked </a:t>
            </a:r>
            <a:r>
              <a:rPr lang="en-US" dirty="0"/>
              <a:t>to a given goal </a:t>
            </a:r>
            <a:r>
              <a:rPr lang="en-US" dirty="0" smtClean="0"/>
              <a:t>(</a:t>
            </a:r>
            <a:r>
              <a:rPr lang="en-US" i="1" dirty="0" smtClean="0"/>
              <a:t>e.g.</a:t>
            </a:r>
            <a:r>
              <a:rPr lang="en-US" dirty="0" smtClean="0"/>
              <a:t>, green tech)</a:t>
            </a:r>
          </a:p>
          <a:p>
            <a:endParaRPr lang="en-US" dirty="0" smtClean="0"/>
          </a:p>
          <a:p>
            <a:r>
              <a:rPr lang="en-US" dirty="0" smtClean="0"/>
              <a:t>Concerns/Challenges:</a:t>
            </a:r>
          </a:p>
          <a:p>
            <a:pPr lvl="1"/>
            <a:r>
              <a:rPr lang="en-US" dirty="0" smtClean="0"/>
              <a:t>Imposition of bias</a:t>
            </a:r>
          </a:p>
          <a:p>
            <a:pPr lvl="1"/>
            <a:r>
              <a:rPr lang="en-US" dirty="0" smtClean="0"/>
              <a:t>Level of transparency</a:t>
            </a:r>
          </a:p>
          <a:p>
            <a:pPr lvl="1"/>
            <a:r>
              <a:rPr lang="en-US" dirty="0" smtClean="0"/>
              <a:t>Player engagement and satisfaction</a:t>
            </a:r>
          </a:p>
          <a:p>
            <a:endParaRPr lang="en-US" dirty="0"/>
          </a:p>
        </p:txBody>
      </p:sp>
      <p:pic>
        <p:nvPicPr>
          <p:cNvPr id="9" name="Content Placeholder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4" t="71981" r="65612" b="3404"/>
          <a:stretch/>
        </p:blipFill>
        <p:spPr>
          <a:xfrm>
            <a:off x="646155" y="4058359"/>
            <a:ext cx="2887877" cy="108859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945" y="3294284"/>
            <a:ext cx="4340352" cy="297432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46155" y="3557779"/>
            <a:ext cx="28878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Color Bars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97579" y="5607627"/>
            <a:ext cx="31349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/>
              <a:t>Spider Diagram 	</a:t>
            </a:r>
            <a:r>
              <a:rPr lang="en-US" sz="2400" dirty="0" smtClean="0">
                <a:sym typeface="Wingdings" panose="05000000000000000000" pitchFamily="2" charset="2"/>
              </a:rPr>
              <a:t>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0946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Screen Version 2.0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29" y="987552"/>
            <a:ext cx="7329845" cy="5497384"/>
          </a:xfrm>
        </p:spPr>
      </p:pic>
    </p:spTree>
    <p:extLst>
      <p:ext uri="{BB962C8B-B14F-4D97-AF65-F5344CB8AC3E}">
        <p14:creationId xmlns:p14="http://schemas.microsoft.com/office/powerpoint/2010/main" val="270512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Screen Version 3.0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73" y="1675210"/>
            <a:ext cx="8891557" cy="4398482"/>
          </a:xfrm>
        </p:spPr>
      </p:pic>
    </p:spTree>
    <p:extLst>
      <p:ext uri="{BB962C8B-B14F-4D97-AF65-F5344CB8AC3E}">
        <p14:creationId xmlns:p14="http://schemas.microsoft.com/office/powerpoint/2010/main" val="173545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Clemson_2">
      <a:dk1>
        <a:sysClr val="windowText" lastClr="000000"/>
      </a:dk1>
      <a:lt1>
        <a:sysClr val="window" lastClr="FFFFFF"/>
      </a:lt1>
      <a:dk2>
        <a:srgbClr val="323232"/>
      </a:dk2>
      <a:lt2>
        <a:srgbClr val="D5D0C9"/>
      </a:lt2>
      <a:accent1>
        <a:srgbClr val="522D80"/>
      </a:accent1>
      <a:accent2>
        <a:srgbClr val="3A4958"/>
      </a:accent2>
      <a:accent3>
        <a:srgbClr val="F66733"/>
      </a:accent3>
      <a:accent4>
        <a:srgbClr val="566127"/>
      </a:accent4>
      <a:accent5>
        <a:srgbClr val="D4C99E"/>
      </a:accent5>
      <a:accent6>
        <a:srgbClr val="685C53"/>
      </a:accent6>
      <a:hlink>
        <a:srgbClr val="A25016"/>
      </a:hlink>
      <a:folHlink>
        <a:srgbClr val="562E19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8216</TotalTime>
  <Words>584</Words>
  <Application>Microsoft Office PowerPoint</Application>
  <PresentationFormat>On-screen Show (4:3)</PresentationFormat>
  <Paragraphs>110</Paragraphs>
  <Slides>11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Courier New</vt:lpstr>
      <vt:lpstr>Georgia</vt:lpstr>
      <vt:lpstr>Wingdings</vt:lpstr>
      <vt:lpstr>Wingdings 2</vt:lpstr>
      <vt:lpstr>Theme1</vt:lpstr>
      <vt:lpstr>Energize: An interactive evaluation tool for engaging the general public with energy decision making</vt:lpstr>
      <vt:lpstr>Energize: An interactive evaluation tool for engaging the general public with energy decision making</vt:lpstr>
      <vt:lpstr>Goal of discussion today</vt:lpstr>
      <vt:lpstr>Energize Game Narrative</vt:lpstr>
      <vt:lpstr>PowerPoint Presentation</vt:lpstr>
      <vt:lpstr>Game progresses through a series of Episodes/Missions/Quests</vt:lpstr>
      <vt:lpstr>The Win State</vt:lpstr>
      <vt:lpstr>Home Screen Version 2.0</vt:lpstr>
      <vt:lpstr>Main Screen Version 3.0</vt:lpstr>
      <vt:lpstr>Topic(s) of discussion</vt:lpstr>
      <vt:lpstr>Game Night</vt:lpstr>
    </vt:vector>
  </TitlesOfParts>
  <Company>Clemson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 Tier Objectives</dc:title>
  <dc:creator>Lindsay Shuller-Nickles</dc:creator>
  <cp:lastModifiedBy>Lindsay Shuller-Nickles</cp:lastModifiedBy>
  <cp:revision>218</cp:revision>
  <cp:lastPrinted>2017-01-25T16:01:06Z</cp:lastPrinted>
  <dcterms:created xsi:type="dcterms:W3CDTF">2016-10-24T15:15:32Z</dcterms:created>
  <dcterms:modified xsi:type="dcterms:W3CDTF">2017-07-20T03:35:16Z</dcterms:modified>
</cp:coreProperties>
</file>