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8"/>
  </p:notesMasterIdLst>
  <p:handoutMasterIdLst>
    <p:handoutMasterId r:id="rId19"/>
  </p:handoutMasterIdLst>
  <p:sldIdLst>
    <p:sldId id="256" r:id="rId5"/>
    <p:sldId id="279" r:id="rId6"/>
    <p:sldId id="257" r:id="rId7"/>
    <p:sldId id="270" r:id="rId8"/>
    <p:sldId id="272" r:id="rId9"/>
    <p:sldId id="271" r:id="rId10"/>
    <p:sldId id="273" r:id="rId11"/>
    <p:sldId id="274" r:id="rId12"/>
    <p:sldId id="276" r:id="rId13"/>
    <p:sldId id="275" r:id="rId14"/>
    <p:sldId id="278" r:id="rId15"/>
    <p:sldId id="277" r:id="rId16"/>
    <p:sldId id="269" r:id="rId1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01" autoAdjust="0"/>
    <p:restoredTop sz="85447" autoAdjust="0"/>
  </p:normalViewPr>
  <p:slideViewPr>
    <p:cSldViewPr snapToGrid="0">
      <p:cViewPr>
        <p:scale>
          <a:sx n="101" d="100"/>
          <a:sy n="101" d="100"/>
        </p:scale>
        <p:origin x="-424" y="1264"/>
      </p:cViewPr>
      <p:guideLst>
        <p:guide orient="horz" pos="2160"/>
        <p:guide pos="2880"/>
      </p:guideLst>
    </p:cSldViewPr>
  </p:slideViewPr>
  <p:notesTextViewPr>
    <p:cViewPr>
      <p:scale>
        <a:sx n="1" d="1"/>
        <a:sy n="1" d="1"/>
      </p:scale>
      <p:origin x="0" y="0"/>
    </p:cViewPr>
  </p:notesTextViewPr>
  <p:notesViewPr>
    <p:cSldViewPr snapToGrid="0">
      <p:cViewPr varScale="1">
        <p:scale>
          <a:sx n="113" d="100"/>
          <a:sy n="113" d="100"/>
        </p:scale>
        <p:origin x="-1002"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813195D1-51C5-41FD-BB3A-68F6A7AB6CC2}" type="datetimeFigureOut">
              <a:rPr lang="en-US" smtClean="0"/>
              <a:t>7/19/17</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BA1D479E-B38C-4F3B-94F2-85BB2C07AC8C}" type="slidenum">
              <a:rPr lang="en-US" smtClean="0"/>
              <a:t>‹#›</a:t>
            </a:fld>
            <a:endParaRPr lang="en-US"/>
          </a:p>
        </p:txBody>
      </p:sp>
    </p:spTree>
    <p:extLst>
      <p:ext uri="{BB962C8B-B14F-4D97-AF65-F5344CB8AC3E}">
        <p14:creationId xmlns:p14="http://schemas.microsoft.com/office/powerpoint/2010/main" val="11546102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3173AB34-616B-4471-88AE-91E23A29F6E0}" type="datetimeFigureOut">
              <a:rPr lang="en-US" smtClean="0"/>
              <a:t>7/19/17</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FAB22032-77D4-429F-BBD9-BE074BA16D9F}" type="slidenum">
              <a:rPr lang="en-US" smtClean="0"/>
              <a:t>‹#›</a:t>
            </a:fld>
            <a:endParaRPr lang="en-US"/>
          </a:p>
        </p:txBody>
      </p:sp>
    </p:spTree>
    <p:extLst>
      <p:ext uri="{BB962C8B-B14F-4D97-AF65-F5344CB8AC3E}">
        <p14:creationId xmlns:p14="http://schemas.microsoft.com/office/powerpoint/2010/main" val="2252250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B22032-77D4-429F-BBD9-BE074BA16D9F}" type="slidenum">
              <a:rPr lang="en-US" smtClean="0"/>
              <a:t>3</a:t>
            </a:fld>
            <a:endParaRPr lang="en-US"/>
          </a:p>
        </p:txBody>
      </p:sp>
    </p:spTree>
    <p:extLst>
      <p:ext uri="{BB962C8B-B14F-4D97-AF65-F5344CB8AC3E}">
        <p14:creationId xmlns:p14="http://schemas.microsoft.com/office/powerpoint/2010/main" val="2935248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B22032-77D4-429F-BBD9-BE074BA16D9F}" type="slidenum">
              <a:rPr lang="en-US" smtClean="0"/>
              <a:t>5</a:t>
            </a:fld>
            <a:endParaRPr lang="en-US"/>
          </a:p>
        </p:txBody>
      </p:sp>
    </p:spTree>
    <p:extLst>
      <p:ext uri="{BB962C8B-B14F-4D97-AF65-F5344CB8AC3E}">
        <p14:creationId xmlns:p14="http://schemas.microsoft.com/office/powerpoint/2010/main" val="2935248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B22032-77D4-429F-BBD9-BE074BA16D9F}" type="slidenum">
              <a:rPr lang="en-US" smtClean="0"/>
              <a:t>7</a:t>
            </a:fld>
            <a:endParaRPr lang="en-US"/>
          </a:p>
        </p:txBody>
      </p:sp>
    </p:spTree>
    <p:extLst>
      <p:ext uri="{BB962C8B-B14F-4D97-AF65-F5344CB8AC3E}">
        <p14:creationId xmlns:p14="http://schemas.microsoft.com/office/powerpoint/2010/main" val="2935248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B22032-77D4-429F-BBD9-BE074BA16D9F}" type="slidenum">
              <a:rPr lang="en-US" smtClean="0"/>
              <a:t>9</a:t>
            </a:fld>
            <a:endParaRPr lang="en-US"/>
          </a:p>
        </p:txBody>
      </p:sp>
    </p:spTree>
    <p:extLst>
      <p:ext uri="{BB962C8B-B14F-4D97-AF65-F5344CB8AC3E}">
        <p14:creationId xmlns:p14="http://schemas.microsoft.com/office/powerpoint/2010/main" val="2935248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B22032-77D4-429F-BBD9-BE074BA16D9F}" type="slidenum">
              <a:rPr lang="en-US" smtClean="0"/>
              <a:t>11</a:t>
            </a:fld>
            <a:endParaRPr lang="en-US"/>
          </a:p>
        </p:txBody>
      </p:sp>
    </p:spTree>
    <p:extLst>
      <p:ext uri="{BB962C8B-B14F-4D97-AF65-F5344CB8AC3E}">
        <p14:creationId xmlns:p14="http://schemas.microsoft.com/office/powerpoint/2010/main" val="2935248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2892425" y="1717001"/>
            <a:ext cx="5797550" cy="430887"/>
          </a:xfrm>
        </p:spPr>
        <p:txBody>
          <a:bodyPr anchor="b"/>
          <a:lstStyle>
            <a:lvl1pPr>
              <a:spcBef>
                <a:spcPct val="40000"/>
              </a:spcBef>
              <a:defRPr sz="3200">
                <a:solidFill>
                  <a:srgbClr val="005875"/>
                </a:solidFill>
              </a:defRPr>
            </a:lvl1pPr>
          </a:lstStyle>
          <a:p>
            <a:r>
              <a:rPr lang="en-US" dirty="0" smtClean="0"/>
              <a:t>Click to edit Master title style</a:t>
            </a:r>
            <a:endParaRPr lang="en-US" dirty="0"/>
          </a:p>
        </p:txBody>
      </p:sp>
      <p:sp>
        <p:nvSpPr>
          <p:cNvPr id="13435" name="Rectangle 123"/>
          <p:cNvSpPr>
            <a:spLocks noGrp="1" noChangeArrowheads="1"/>
          </p:cNvSpPr>
          <p:nvPr>
            <p:ph type="subTitle" sz="quarter" idx="1"/>
          </p:nvPr>
        </p:nvSpPr>
        <p:spPr>
          <a:xfrm>
            <a:off x="2914650" y="2514600"/>
            <a:ext cx="5775325" cy="762000"/>
          </a:xfrm>
        </p:spPr>
        <p:txBody>
          <a:bodyPr/>
          <a:lstStyle>
            <a:lvl1pPr marL="0" indent="0">
              <a:spcBef>
                <a:spcPct val="20000"/>
              </a:spcBef>
              <a:buFontTx/>
              <a:buNone/>
              <a:defRPr b="1"/>
            </a:lvl1pPr>
          </a:lstStyle>
          <a:p>
            <a:r>
              <a:rPr lang="en-US" dirty="0" smtClean="0"/>
              <a:t>Click to edit Master subtitle style</a:t>
            </a:r>
            <a:endParaRPr lang="en-US" dirty="0"/>
          </a:p>
        </p:txBody>
      </p:sp>
      <p:sp>
        <p:nvSpPr>
          <p:cNvPr id="41" name="Rectangle 124"/>
          <p:cNvSpPr>
            <a:spLocks noGrp="1" noChangeArrowheads="1"/>
          </p:cNvSpPr>
          <p:nvPr>
            <p:ph type="dt" sz="quarter" idx="10"/>
          </p:nvPr>
        </p:nvSpPr>
        <p:spPr bwMode="auto">
          <a:xfrm>
            <a:off x="2914650" y="3436938"/>
            <a:ext cx="5775325" cy="457200"/>
          </a:xfrm>
          <a:prstGeom prst="rect">
            <a:avLst/>
          </a:prstGeom>
          <a:ln>
            <a:miter lim="800000"/>
            <a:headEnd/>
            <a:tailEnd/>
          </a:ln>
        </p:spPr>
        <p:txBody>
          <a:bodyPr vert="horz" wrap="square" lIns="0" tIns="0" rIns="0" bIns="0" numCol="1" anchor="t" anchorCtr="0" compatLnSpc="1">
            <a:prstTxWarp prst="textNoShape">
              <a:avLst/>
            </a:prstTxWarp>
          </a:bodyPr>
          <a:lstStyle>
            <a:lvl1pPr>
              <a:lnSpc>
                <a:spcPct val="85000"/>
              </a:lnSpc>
              <a:spcBef>
                <a:spcPct val="40000"/>
              </a:spcBef>
              <a:defRPr sz="1600">
                <a:latin typeface="+mn-lt"/>
                <a:ea typeface="+mn-ea"/>
              </a:defRPr>
            </a:lvl1pPr>
          </a:lstStyle>
          <a:p>
            <a:fld id="{303E1434-89D5-4136-B205-27008AA1FB2D}" type="datetimeFigureOut">
              <a:rPr lang="en-US" smtClean="0"/>
              <a:t>7/19/17</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331720" cy="6858000"/>
          </a:xfrm>
          <a:prstGeom prst="rect">
            <a:avLst/>
          </a:prstGeom>
        </p:spPr>
      </p:pic>
    </p:spTree>
    <p:extLst>
      <p:ext uri="{BB962C8B-B14F-4D97-AF65-F5344CB8AC3E}">
        <p14:creationId xmlns:p14="http://schemas.microsoft.com/office/powerpoint/2010/main" val="2745239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84"/>
          <p:cNvSpPr>
            <a:spLocks noGrp="1" noChangeArrowheads="1"/>
          </p:cNvSpPr>
          <p:nvPr>
            <p:ph type="ftr" sz="quarter" idx="10"/>
          </p:nvPr>
        </p:nvSpPr>
        <p:spPr>
          <a:ln/>
        </p:spPr>
        <p:txBody>
          <a:bodyPr/>
          <a:lstStyle>
            <a:lvl1pPr>
              <a:defRPr/>
            </a:lvl1pPr>
          </a:lstStyle>
          <a:p>
            <a:endParaRPr lang="en-US"/>
          </a:p>
        </p:txBody>
      </p:sp>
      <p:sp>
        <p:nvSpPr>
          <p:cNvPr id="5" name="Rectangle 85"/>
          <p:cNvSpPr>
            <a:spLocks noGrp="1" noChangeArrowheads="1"/>
          </p:cNvSpPr>
          <p:nvPr>
            <p:ph type="sldNum" sz="quarter" idx="11"/>
          </p:nvPr>
        </p:nvSpPr>
        <p:spPr>
          <a:ln/>
        </p:spPr>
        <p:txBody>
          <a:bodyPr/>
          <a:lstStyle>
            <a:lvl1pPr>
              <a:defRPr/>
            </a:lvl1pPr>
          </a:lstStyle>
          <a:p>
            <a:fld id="{5F868368-EC15-444D-9EFB-42436E21986C}" type="slidenum">
              <a:rPr lang="en-US" smtClean="0"/>
              <a:t>‹#›</a:t>
            </a:fld>
            <a:endParaRPr lang="en-US"/>
          </a:p>
        </p:txBody>
      </p:sp>
    </p:spTree>
    <p:extLst>
      <p:ext uri="{BB962C8B-B14F-4D97-AF65-F5344CB8AC3E}">
        <p14:creationId xmlns:p14="http://schemas.microsoft.com/office/powerpoint/2010/main" val="639802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5613" y="1598613"/>
            <a:ext cx="4038600" cy="4524375"/>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6613" y="1598613"/>
            <a:ext cx="4040187" cy="4524375"/>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84"/>
          <p:cNvSpPr>
            <a:spLocks noGrp="1" noChangeArrowheads="1"/>
          </p:cNvSpPr>
          <p:nvPr>
            <p:ph type="ftr" sz="quarter" idx="10"/>
          </p:nvPr>
        </p:nvSpPr>
        <p:spPr>
          <a:ln/>
        </p:spPr>
        <p:txBody>
          <a:bodyPr/>
          <a:lstStyle>
            <a:lvl1pPr>
              <a:defRPr/>
            </a:lvl1pPr>
          </a:lstStyle>
          <a:p>
            <a:endParaRPr lang="en-US"/>
          </a:p>
        </p:txBody>
      </p:sp>
      <p:sp>
        <p:nvSpPr>
          <p:cNvPr id="6" name="Rectangle 85"/>
          <p:cNvSpPr>
            <a:spLocks noGrp="1" noChangeArrowheads="1"/>
          </p:cNvSpPr>
          <p:nvPr>
            <p:ph type="sldNum" sz="quarter" idx="11"/>
          </p:nvPr>
        </p:nvSpPr>
        <p:spPr>
          <a:ln/>
        </p:spPr>
        <p:txBody>
          <a:bodyPr/>
          <a:lstStyle>
            <a:lvl1pPr>
              <a:defRPr/>
            </a:lvl1pPr>
          </a:lstStyle>
          <a:p>
            <a:fld id="{5F868368-EC15-444D-9EFB-42436E21986C}" type="slidenum">
              <a:rPr lang="en-US" smtClean="0"/>
              <a:t>‹#›</a:t>
            </a:fld>
            <a:endParaRPr lang="en-US"/>
          </a:p>
        </p:txBody>
      </p:sp>
    </p:spTree>
    <p:extLst>
      <p:ext uri="{BB962C8B-B14F-4D97-AF65-F5344CB8AC3E}">
        <p14:creationId xmlns:p14="http://schemas.microsoft.com/office/powerpoint/2010/main" val="3247796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84"/>
          <p:cNvSpPr>
            <a:spLocks noGrp="1" noChangeArrowheads="1"/>
          </p:cNvSpPr>
          <p:nvPr>
            <p:ph type="ftr" sz="quarter" idx="10"/>
          </p:nvPr>
        </p:nvSpPr>
        <p:spPr>
          <a:ln/>
        </p:spPr>
        <p:txBody>
          <a:bodyPr/>
          <a:lstStyle>
            <a:lvl1pPr>
              <a:defRPr/>
            </a:lvl1pPr>
          </a:lstStyle>
          <a:p>
            <a:endParaRPr lang="en-US"/>
          </a:p>
        </p:txBody>
      </p:sp>
      <p:sp>
        <p:nvSpPr>
          <p:cNvPr id="4" name="Rectangle 85"/>
          <p:cNvSpPr>
            <a:spLocks noGrp="1" noChangeArrowheads="1"/>
          </p:cNvSpPr>
          <p:nvPr>
            <p:ph type="sldNum" sz="quarter" idx="11"/>
          </p:nvPr>
        </p:nvSpPr>
        <p:spPr>
          <a:ln/>
        </p:spPr>
        <p:txBody>
          <a:bodyPr/>
          <a:lstStyle>
            <a:lvl1pPr>
              <a:defRPr/>
            </a:lvl1pPr>
          </a:lstStyle>
          <a:p>
            <a:fld id="{5F868368-EC15-444D-9EFB-42436E21986C}" type="slidenum">
              <a:rPr lang="en-US" smtClean="0"/>
              <a:t>‹#›</a:t>
            </a:fld>
            <a:endParaRPr lang="en-US"/>
          </a:p>
        </p:txBody>
      </p:sp>
    </p:spTree>
    <p:extLst>
      <p:ext uri="{BB962C8B-B14F-4D97-AF65-F5344CB8AC3E}">
        <p14:creationId xmlns:p14="http://schemas.microsoft.com/office/powerpoint/2010/main" val="1865031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4"/>
          <p:cNvSpPr>
            <a:spLocks noGrp="1" noChangeArrowheads="1"/>
          </p:cNvSpPr>
          <p:nvPr>
            <p:ph type="ftr" sz="quarter" idx="10"/>
          </p:nvPr>
        </p:nvSpPr>
        <p:spPr>
          <a:ln/>
        </p:spPr>
        <p:txBody>
          <a:bodyPr/>
          <a:lstStyle>
            <a:lvl1pPr>
              <a:defRPr/>
            </a:lvl1pPr>
          </a:lstStyle>
          <a:p>
            <a:endParaRPr lang="en-US"/>
          </a:p>
        </p:txBody>
      </p:sp>
      <p:sp>
        <p:nvSpPr>
          <p:cNvPr id="3" name="Rectangle 85"/>
          <p:cNvSpPr>
            <a:spLocks noGrp="1" noChangeArrowheads="1"/>
          </p:cNvSpPr>
          <p:nvPr>
            <p:ph type="sldNum" sz="quarter" idx="11"/>
          </p:nvPr>
        </p:nvSpPr>
        <p:spPr>
          <a:ln/>
        </p:spPr>
        <p:txBody>
          <a:bodyPr/>
          <a:lstStyle>
            <a:lvl1pPr>
              <a:defRPr/>
            </a:lvl1pPr>
          </a:lstStyle>
          <a:p>
            <a:fld id="{5F868368-EC15-444D-9EFB-42436E21986C}" type="slidenum">
              <a:rPr lang="en-US" smtClean="0"/>
              <a:t>‹#›</a:t>
            </a:fld>
            <a:endParaRPr lang="en-US"/>
          </a:p>
        </p:txBody>
      </p:sp>
    </p:spTree>
    <p:extLst>
      <p:ext uri="{BB962C8B-B14F-4D97-AF65-F5344CB8AC3E}">
        <p14:creationId xmlns:p14="http://schemas.microsoft.com/office/powerpoint/2010/main" val="155464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039492"/>
            <a:ext cx="3008313" cy="1232859"/>
          </a:xfrm>
        </p:spPr>
        <p:txBody>
          <a:bodyPr anchor="t" anchorCtr="0"/>
          <a:lstStyle>
            <a:lvl1pPr algn="l">
              <a:defRPr sz="2800" b="1"/>
            </a:lvl1pPr>
          </a:lstStyle>
          <a:p>
            <a:r>
              <a:rPr lang="en-US" smtClean="0"/>
              <a:t>Click to edit Master title style</a:t>
            </a:r>
            <a:endParaRPr lang="en-US" dirty="0"/>
          </a:p>
        </p:txBody>
      </p:sp>
      <p:sp>
        <p:nvSpPr>
          <p:cNvPr id="3" name="Content Placeholder 2"/>
          <p:cNvSpPr>
            <a:spLocks noGrp="1"/>
          </p:cNvSpPr>
          <p:nvPr>
            <p:ph idx="1"/>
          </p:nvPr>
        </p:nvSpPr>
        <p:spPr>
          <a:xfrm>
            <a:off x="3575050" y="1039493"/>
            <a:ext cx="5111750" cy="5211182"/>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395181"/>
            <a:ext cx="3008313" cy="385549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4"/>
          <p:cNvSpPr>
            <a:spLocks noGrp="1" noChangeArrowheads="1"/>
          </p:cNvSpPr>
          <p:nvPr>
            <p:ph type="ftr" sz="quarter" idx="10"/>
          </p:nvPr>
        </p:nvSpPr>
        <p:spPr>
          <a:ln/>
        </p:spPr>
        <p:txBody>
          <a:bodyPr/>
          <a:lstStyle>
            <a:lvl1pPr>
              <a:defRPr/>
            </a:lvl1pPr>
          </a:lstStyle>
          <a:p>
            <a:endParaRPr lang="en-US"/>
          </a:p>
        </p:txBody>
      </p:sp>
      <p:sp>
        <p:nvSpPr>
          <p:cNvPr id="6" name="Rectangle 85"/>
          <p:cNvSpPr>
            <a:spLocks noGrp="1" noChangeArrowheads="1"/>
          </p:cNvSpPr>
          <p:nvPr>
            <p:ph type="sldNum" sz="quarter" idx="11"/>
          </p:nvPr>
        </p:nvSpPr>
        <p:spPr>
          <a:ln/>
        </p:spPr>
        <p:txBody>
          <a:bodyPr/>
          <a:lstStyle>
            <a:lvl1pPr>
              <a:defRPr/>
            </a:lvl1pPr>
          </a:lstStyle>
          <a:p>
            <a:fld id="{5F868368-EC15-444D-9EFB-42436E21986C}" type="slidenum">
              <a:rPr lang="en-US" smtClean="0"/>
              <a:t>‹#›</a:t>
            </a:fld>
            <a:endParaRPr lang="en-US"/>
          </a:p>
        </p:txBody>
      </p:sp>
    </p:spTree>
    <p:extLst>
      <p:ext uri="{BB962C8B-B14F-4D97-AF65-F5344CB8AC3E}">
        <p14:creationId xmlns:p14="http://schemas.microsoft.com/office/powerpoint/2010/main" val="87318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98724"/>
            <a:ext cx="5486400" cy="366254"/>
          </a:xfrm>
        </p:spPr>
        <p:txBody>
          <a:bodyPr anchor="t" anchorCtr="0"/>
          <a:lstStyle>
            <a:lvl1pPr algn="l">
              <a:defRPr sz="28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1105469"/>
            <a:ext cx="5486400" cy="3622106"/>
          </a:xfrm>
        </p:spPr>
        <p:txBody>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4"/>
          <p:cNvSpPr>
            <a:spLocks noGrp="1" noChangeArrowheads="1"/>
          </p:cNvSpPr>
          <p:nvPr>
            <p:ph type="ftr" sz="quarter" idx="10"/>
          </p:nvPr>
        </p:nvSpPr>
        <p:spPr>
          <a:ln/>
        </p:spPr>
        <p:txBody>
          <a:bodyPr/>
          <a:lstStyle>
            <a:lvl1pPr>
              <a:defRPr/>
            </a:lvl1pPr>
          </a:lstStyle>
          <a:p>
            <a:endParaRPr lang="en-US"/>
          </a:p>
        </p:txBody>
      </p:sp>
      <p:sp>
        <p:nvSpPr>
          <p:cNvPr id="6" name="Rectangle 85"/>
          <p:cNvSpPr>
            <a:spLocks noGrp="1" noChangeArrowheads="1"/>
          </p:cNvSpPr>
          <p:nvPr>
            <p:ph type="sldNum" sz="quarter" idx="11"/>
          </p:nvPr>
        </p:nvSpPr>
        <p:spPr>
          <a:ln/>
        </p:spPr>
        <p:txBody>
          <a:bodyPr/>
          <a:lstStyle>
            <a:lvl1pPr>
              <a:defRPr/>
            </a:lvl1pPr>
          </a:lstStyle>
          <a:p>
            <a:fld id="{5F868368-EC15-444D-9EFB-42436E21986C}" type="slidenum">
              <a:rPr lang="en-US" smtClean="0"/>
              <a:t>‹#›</a:t>
            </a:fld>
            <a:endParaRPr lang="en-US"/>
          </a:p>
        </p:txBody>
      </p:sp>
    </p:spTree>
    <p:extLst>
      <p:ext uri="{BB962C8B-B14F-4D97-AF65-F5344CB8AC3E}">
        <p14:creationId xmlns:p14="http://schemas.microsoft.com/office/powerpoint/2010/main" val="39432789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0" y="0"/>
            <a:ext cx="9144000" cy="1231392"/>
          </a:xfrm>
          <a:prstGeom prst="rect">
            <a:avLst/>
          </a:prstGeom>
        </p:spPr>
      </p:pic>
      <p:sp>
        <p:nvSpPr>
          <p:cNvPr id="1026" name="Rectangle 2"/>
          <p:cNvSpPr>
            <a:spLocks noGrp="1" noChangeArrowheads="1"/>
          </p:cNvSpPr>
          <p:nvPr>
            <p:ph type="title"/>
          </p:nvPr>
        </p:nvSpPr>
        <p:spPr bwMode="auto">
          <a:xfrm>
            <a:off x="455613" y="1004888"/>
            <a:ext cx="8231187"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spAutoFit/>
          </a:bodyPr>
          <a:lstStyle/>
          <a:p>
            <a:pPr lvl="0"/>
            <a:r>
              <a:rPr lang="en-US" dirty="0" smtClean="0"/>
              <a:t>Click to edit Master title style</a:t>
            </a:r>
            <a:endParaRPr lang="en-US" dirty="0"/>
          </a:p>
        </p:txBody>
      </p:sp>
      <p:sp>
        <p:nvSpPr>
          <p:cNvPr id="1027" name="Rectangle 3"/>
          <p:cNvSpPr>
            <a:spLocks noGrp="1" noChangeArrowheads="1"/>
          </p:cNvSpPr>
          <p:nvPr>
            <p:ph type="body" idx="1"/>
          </p:nvPr>
        </p:nvSpPr>
        <p:spPr bwMode="auto">
          <a:xfrm>
            <a:off x="455613" y="1598613"/>
            <a:ext cx="8231187"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08" name="Rectangle 84"/>
          <p:cNvSpPr>
            <a:spLocks noGrp="1" noChangeArrowheads="1"/>
          </p:cNvSpPr>
          <p:nvPr>
            <p:ph type="ftr" sz="quarter" idx="3"/>
          </p:nvPr>
        </p:nvSpPr>
        <p:spPr bwMode="auto">
          <a:xfrm>
            <a:off x="6908800" y="6553200"/>
            <a:ext cx="1804988" cy="12223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a:defRPr sz="800">
                <a:latin typeface="+mn-lt"/>
                <a:ea typeface="+mn-ea"/>
              </a:defRPr>
            </a:lvl1pPr>
          </a:lstStyle>
          <a:p>
            <a:endParaRPr lang="en-US"/>
          </a:p>
        </p:txBody>
      </p:sp>
      <p:sp>
        <p:nvSpPr>
          <p:cNvPr id="1109" name="Rectangle 85"/>
          <p:cNvSpPr>
            <a:spLocks noGrp="1" noChangeArrowheads="1"/>
          </p:cNvSpPr>
          <p:nvPr>
            <p:ph type="sldNum" sz="quarter" idx="4"/>
          </p:nvPr>
        </p:nvSpPr>
        <p:spPr bwMode="auto">
          <a:xfrm>
            <a:off x="8715375" y="6553200"/>
            <a:ext cx="260350" cy="12223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a:defRPr sz="800">
                <a:latin typeface="Arial" charset="0"/>
              </a:defRPr>
            </a:lvl1pPr>
          </a:lstStyle>
          <a:p>
            <a:fld id="{5F868368-EC15-444D-9EFB-42436E21986C}" type="slidenum">
              <a:rPr lang="en-US" smtClean="0"/>
              <a:t>‹#›</a:t>
            </a:fld>
            <a:endParaRPr lang="en-US"/>
          </a:p>
        </p:txBody>
      </p:sp>
    </p:spTree>
    <p:extLst>
      <p:ext uri="{BB962C8B-B14F-4D97-AF65-F5344CB8AC3E}">
        <p14:creationId xmlns:p14="http://schemas.microsoft.com/office/powerpoint/2010/main" val="18682891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p:txStyles>
    <p:titleStyle>
      <a:lvl1pPr algn="l" rtl="0" eaLnBrk="1" fontAlgn="base" hangingPunct="1">
        <a:lnSpc>
          <a:spcPct val="85000"/>
        </a:lnSpc>
        <a:spcBef>
          <a:spcPct val="0"/>
        </a:spcBef>
        <a:spcAft>
          <a:spcPct val="0"/>
        </a:spcAft>
        <a:defRPr sz="2800" b="1" i="1">
          <a:solidFill>
            <a:srgbClr val="005863"/>
          </a:solidFill>
          <a:latin typeface="+mj-lt"/>
          <a:ea typeface="ＭＳ Ｐゴシック" charset="0"/>
          <a:cs typeface="+mj-cs"/>
        </a:defRPr>
      </a:lvl1pPr>
      <a:lvl2pPr algn="l" rtl="0" eaLnBrk="1" fontAlgn="base" hangingPunct="1">
        <a:lnSpc>
          <a:spcPct val="85000"/>
        </a:lnSpc>
        <a:spcBef>
          <a:spcPct val="0"/>
        </a:spcBef>
        <a:spcAft>
          <a:spcPct val="0"/>
        </a:spcAft>
        <a:defRPr sz="2800" b="1" i="1">
          <a:solidFill>
            <a:srgbClr val="003663"/>
          </a:solidFill>
          <a:latin typeface="Arial" charset="0"/>
          <a:ea typeface="ＭＳ Ｐゴシック" charset="0"/>
        </a:defRPr>
      </a:lvl2pPr>
      <a:lvl3pPr algn="l" rtl="0" eaLnBrk="1" fontAlgn="base" hangingPunct="1">
        <a:lnSpc>
          <a:spcPct val="85000"/>
        </a:lnSpc>
        <a:spcBef>
          <a:spcPct val="0"/>
        </a:spcBef>
        <a:spcAft>
          <a:spcPct val="0"/>
        </a:spcAft>
        <a:defRPr sz="2800" b="1" i="1">
          <a:solidFill>
            <a:srgbClr val="003663"/>
          </a:solidFill>
          <a:latin typeface="Arial" charset="0"/>
          <a:ea typeface="ＭＳ Ｐゴシック" charset="0"/>
        </a:defRPr>
      </a:lvl3pPr>
      <a:lvl4pPr algn="l" rtl="0" eaLnBrk="1" fontAlgn="base" hangingPunct="1">
        <a:lnSpc>
          <a:spcPct val="85000"/>
        </a:lnSpc>
        <a:spcBef>
          <a:spcPct val="0"/>
        </a:spcBef>
        <a:spcAft>
          <a:spcPct val="0"/>
        </a:spcAft>
        <a:defRPr sz="2800" b="1" i="1">
          <a:solidFill>
            <a:srgbClr val="003663"/>
          </a:solidFill>
          <a:latin typeface="Arial" charset="0"/>
          <a:ea typeface="ＭＳ Ｐゴシック" charset="0"/>
        </a:defRPr>
      </a:lvl4pPr>
      <a:lvl5pPr algn="l" rtl="0" eaLnBrk="1" fontAlgn="base" hangingPunct="1">
        <a:lnSpc>
          <a:spcPct val="85000"/>
        </a:lnSpc>
        <a:spcBef>
          <a:spcPct val="0"/>
        </a:spcBef>
        <a:spcAft>
          <a:spcPct val="0"/>
        </a:spcAft>
        <a:defRPr sz="2800" b="1" i="1">
          <a:solidFill>
            <a:srgbClr val="003663"/>
          </a:solidFill>
          <a:latin typeface="Arial" charset="0"/>
          <a:ea typeface="ＭＳ Ｐゴシック" charset="0"/>
        </a:defRPr>
      </a:lvl5pPr>
      <a:lvl6pPr marL="457200" algn="l" rtl="0" eaLnBrk="1" fontAlgn="base" hangingPunct="1">
        <a:lnSpc>
          <a:spcPct val="85000"/>
        </a:lnSpc>
        <a:spcBef>
          <a:spcPct val="0"/>
        </a:spcBef>
        <a:spcAft>
          <a:spcPct val="0"/>
        </a:spcAft>
        <a:defRPr sz="2800" b="1" i="1">
          <a:solidFill>
            <a:srgbClr val="003663"/>
          </a:solidFill>
          <a:latin typeface="Arial" charset="0"/>
        </a:defRPr>
      </a:lvl6pPr>
      <a:lvl7pPr marL="914400" algn="l" rtl="0" eaLnBrk="1" fontAlgn="base" hangingPunct="1">
        <a:lnSpc>
          <a:spcPct val="85000"/>
        </a:lnSpc>
        <a:spcBef>
          <a:spcPct val="0"/>
        </a:spcBef>
        <a:spcAft>
          <a:spcPct val="0"/>
        </a:spcAft>
        <a:defRPr sz="2800" b="1" i="1">
          <a:solidFill>
            <a:srgbClr val="003663"/>
          </a:solidFill>
          <a:latin typeface="Arial" charset="0"/>
        </a:defRPr>
      </a:lvl7pPr>
      <a:lvl8pPr marL="1371600" algn="l" rtl="0" eaLnBrk="1" fontAlgn="base" hangingPunct="1">
        <a:lnSpc>
          <a:spcPct val="85000"/>
        </a:lnSpc>
        <a:spcBef>
          <a:spcPct val="0"/>
        </a:spcBef>
        <a:spcAft>
          <a:spcPct val="0"/>
        </a:spcAft>
        <a:defRPr sz="2800" b="1" i="1">
          <a:solidFill>
            <a:srgbClr val="003663"/>
          </a:solidFill>
          <a:latin typeface="Arial" charset="0"/>
        </a:defRPr>
      </a:lvl8pPr>
      <a:lvl9pPr marL="1828800" algn="l" rtl="0" eaLnBrk="1" fontAlgn="base" hangingPunct="1">
        <a:lnSpc>
          <a:spcPct val="85000"/>
        </a:lnSpc>
        <a:spcBef>
          <a:spcPct val="0"/>
        </a:spcBef>
        <a:spcAft>
          <a:spcPct val="0"/>
        </a:spcAft>
        <a:defRPr sz="2800" b="1" i="1">
          <a:solidFill>
            <a:srgbClr val="003663"/>
          </a:solidFill>
          <a:latin typeface="Arial" charset="0"/>
        </a:defRPr>
      </a:lvl9pPr>
    </p:titleStyle>
    <p:bodyStyle>
      <a:lvl1pPr marL="230188" indent="-230188" algn="l" rtl="0" eaLnBrk="1" fontAlgn="base" hangingPunct="1">
        <a:lnSpc>
          <a:spcPct val="85000"/>
        </a:lnSpc>
        <a:spcBef>
          <a:spcPct val="40000"/>
        </a:spcBef>
        <a:spcAft>
          <a:spcPct val="0"/>
        </a:spcAft>
        <a:buClr>
          <a:schemeClr val="accent2"/>
        </a:buClr>
        <a:buChar char="•"/>
        <a:defRPr sz="2000">
          <a:solidFill>
            <a:schemeClr val="tx1"/>
          </a:solidFill>
          <a:latin typeface="+mn-lt"/>
          <a:ea typeface="ＭＳ Ｐゴシック" charset="0"/>
          <a:cs typeface="+mn-cs"/>
        </a:defRPr>
      </a:lvl1pPr>
      <a:lvl2pPr marL="684213" indent="-227013" algn="l" rtl="0" eaLnBrk="1" fontAlgn="base" hangingPunct="1">
        <a:lnSpc>
          <a:spcPct val="85000"/>
        </a:lnSpc>
        <a:spcBef>
          <a:spcPct val="20000"/>
        </a:spcBef>
        <a:spcAft>
          <a:spcPct val="0"/>
        </a:spcAft>
        <a:buClr>
          <a:schemeClr val="accent2"/>
        </a:buClr>
        <a:buFont typeface="Times New Roman" charset="0"/>
        <a:buChar char="–"/>
        <a:defRPr sz="2000">
          <a:solidFill>
            <a:schemeClr val="tx1"/>
          </a:solidFill>
          <a:latin typeface="+mn-lt"/>
          <a:ea typeface="ＭＳ Ｐゴシック" charset="0"/>
        </a:defRPr>
      </a:lvl2pPr>
      <a:lvl3pPr marL="1143000" indent="-228600" algn="l" rtl="0" eaLnBrk="1" fontAlgn="base" hangingPunct="1">
        <a:lnSpc>
          <a:spcPct val="85000"/>
        </a:lnSpc>
        <a:spcBef>
          <a:spcPct val="20000"/>
        </a:spcBef>
        <a:spcAft>
          <a:spcPct val="0"/>
        </a:spcAft>
        <a:buClr>
          <a:schemeClr val="accent2"/>
        </a:buClr>
        <a:buChar char="•"/>
        <a:defRPr sz="2000">
          <a:solidFill>
            <a:schemeClr val="tx1"/>
          </a:solidFill>
          <a:latin typeface="+mn-lt"/>
          <a:ea typeface="ＭＳ Ｐゴシック" charset="0"/>
        </a:defRPr>
      </a:lvl3pPr>
      <a:lvl4pPr marL="1600200" indent="-228600" algn="l" rtl="0" eaLnBrk="1" fontAlgn="base" hangingPunct="1">
        <a:lnSpc>
          <a:spcPct val="85000"/>
        </a:lnSpc>
        <a:spcBef>
          <a:spcPct val="20000"/>
        </a:spcBef>
        <a:spcAft>
          <a:spcPct val="0"/>
        </a:spcAft>
        <a:buClr>
          <a:schemeClr val="accent2"/>
        </a:buClr>
        <a:buFont typeface="Times New Roman" charset="0"/>
        <a:buChar char="–"/>
        <a:defRPr sz="2000">
          <a:solidFill>
            <a:schemeClr val="tx1"/>
          </a:solidFill>
          <a:latin typeface="+mn-lt"/>
          <a:ea typeface="ＭＳ Ｐゴシック" charset="0"/>
        </a:defRPr>
      </a:lvl4pPr>
      <a:lvl5pPr marL="2057400" indent="-228600" algn="l" rtl="0" eaLnBrk="1" fontAlgn="base" hangingPunct="1">
        <a:lnSpc>
          <a:spcPct val="85000"/>
        </a:lnSpc>
        <a:spcBef>
          <a:spcPct val="20000"/>
        </a:spcBef>
        <a:spcAft>
          <a:spcPct val="0"/>
        </a:spcAft>
        <a:buClr>
          <a:schemeClr val="accent2"/>
        </a:buClr>
        <a:buChar char="•"/>
        <a:defRPr sz="2000">
          <a:solidFill>
            <a:schemeClr val="tx1"/>
          </a:solidFill>
          <a:latin typeface="+mn-lt"/>
          <a:ea typeface="ＭＳ Ｐゴシック" charset="0"/>
        </a:defRPr>
      </a:lvl5pPr>
      <a:lvl6pPr marL="2514600" indent="-228600" algn="l" rtl="0" eaLnBrk="1" fontAlgn="base" hangingPunct="1">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1" fontAlgn="base" hangingPunct="1">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1" fontAlgn="base" hangingPunct="1">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1" fontAlgn="base" hangingPunct="1">
        <a:lnSpc>
          <a:spcPct val="85000"/>
        </a:lnSpc>
        <a:spcBef>
          <a:spcPct val="20000"/>
        </a:spcBef>
        <a:spcAft>
          <a:spcPct val="0"/>
        </a:spcAft>
        <a:buClr>
          <a:srgbClr val="FF6600"/>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92425" y="892160"/>
            <a:ext cx="5797550" cy="1255728"/>
          </a:xfrm>
        </p:spPr>
        <p:txBody>
          <a:bodyPr/>
          <a:lstStyle/>
          <a:p>
            <a:r>
              <a:rPr lang="en-US" dirty="0" smtClean="0"/>
              <a:t>Retrospection –</a:t>
            </a:r>
            <a:br>
              <a:rPr lang="en-US" dirty="0" smtClean="0"/>
            </a:br>
            <a:r>
              <a:rPr lang="en-US" dirty="0" smtClean="0"/>
              <a:t>Next Generation FCS Missions and Use Cases</a:t>
            </a:r>
            <a:endParaRPr lang="en-US" dirty="0"/>
          </a:p>
        </p:txBody>
      </p:sp>
      <p:sp>
        <p:nvSpPr>
          <p:cNvPr id="3" name="Subtitle 2"/>
          <p:cNvSpPr>
            <a:spLocks noGrp="1"/>
          </p:cNvSpPr>
          <p:nvPr>
            <p:ph type="subTitle" sz="quarter" idx="1"/>
          </p:nvPr>
        </p:nvSpPr>
        <p:spPr>
          <a:xfrm>
            <a:off x="2696441" y="5818909"/>
            <a:ext cx="5775325" cy="762000"/>
          </a:xfrm>
        </p:spPr>
        <p:txBody>
          <a:bodyPr/>
          <a:lstStyle/>
          <a:p>
            <a:r>
              <a:rPr lang="en-US" dirty="0" smtClean="0"/>
              <a:t>Technical Workshop on Fuel Cycle Simulation</a:t>
            </a:r>
          </a:p>
          <a:p>
            <a:endParaRPr lang="en-US" dirty="0"/>
          </a:p>
        </p:txBody>
      </p:sp>
      <p:sp>
        <p:nvSpPr>
          <p:cNvPr id="4" name="Subtitle 2"/>
          <p:cNvSpPr txBox="1">
            <a:spLocks/>
          </p:cNvSpPr>
          <p:nvPr/>
        </p:nvSpPr>
        <p:spPr bwMode="auto">
          <a:xfrm>
            <a:off x="2828059" y="3415145"/>
            <a:ext cx="57753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marL="0" indent="0" algn="l" rtl="0" eaLnBrk="1" fontAlgn="base" hangingPunct="1">
              <a:lnSpc>
                <a:spcPct val="85000"/>
              </a:lnSpc>
              <a:spcBef>
                <a:spcPct val="20000"/>
              </a:spcBef>
              <a:spcAft>
                <a:spcPct val="0"/>
              </a:spcAft>
              <a:buClr>
                <a:schemeClr val="accent2"/>
              </a:buClr>
              <a:buFontTx/>
              <a:buNone/>
              <a:defRPr sz="2000" b="1">
                <a:solidFill>
                  <a:schemeClr val="tx1"/>
                </a:solidFill>
                <a:latin typeface="+mn-lt"/>
                <a:ea typeface="ＭＳ Ｐゴシック" charset="0"/>
                <a:cs typeface="+mn-cs"/>
              </a:defRPr>
            </a:lvl1pPr>
            <a:lvl2pPr marL="684213" indent="-227013" algn="l" rtl="0" eaLnBrk="1" fontAlgn="base" hangingPunct="1">
              <a:lnSpc>
                <a:spcPct val="85000"/>
              </a:lnSpc>
              <a:spcBef>
                <a:spcPct val="20000"/>
              </a:spcBef>
              <a:spcAft>
                <a:spcPct val="0"/>
              </a:spcAft>
              <a:buClr>
                <a:schemeClr val="accent2"/>
              </a:buClr>
              <a:buFont typeface="Times New Roman" charset="0"/>
              <a:buChar char="–"/>
              <a:defRPr sz="2000">
                <a:solidFill>
                  <a:schemeClr val="tx1"/>
                </a:solidFill>
                <a:latin typeface="+mn-lt"/>
                <a:ea typeface="ＭＳ Ｐゴシック" charset="0"/>
              </a:defRPr>
            </a:lvl2pPr>
            <a:lvl3pPr marL="1143000" indent="-228600" algn="l" rtl="0" eaLnBrk="1" fontAlgn="base" hangingPunct="1">
              <a:lnSpc>
                <a:spcPct val="85000"/>
              </a:lnSpc>
              <a:spcBef>
                <a:spcPct val="20000"/>
              </a:spcBef>
              <a:spcAft>
                <a:spcPct val="0"/>
              </a:spcAft>
              <a:buClr>
                <a:schemeClr val="accent2"/>
              </a:buClr>
              <a:buChar char="•"/>
              <a:defRPr sz="2000">
                <a:solidFill>
                  <a:schemeClr val="tx1"/>
                </a:solidFill>
                <a:latin typeface="+mn-lt"/>
                <a:ea typeface="ＭＳ Ｐゴシック" charset="0"/>
              </a:defRPr>
            </a:lvl3pPr>
            <a:lvl4pPr marL="1600200" indent="-228600" algn="l" rtl="0" eaLnBrk="1" fontAlgn="base" hangingPunct="1">
              <a:lnSpc>
                <a:spcPct val="85000"/>
              </a:lnSpc>
              <a:spcBef>
                <a:spcPct val="20000"/>
              </a:spcBef>
              <a:spcAft>
                <a:spcPct val="0"/>
              </a:spcAft>
              <a:buClr>
                <a:schemeClr val="accent2"/>
              </a:buClr>
              <a:buFont typeface="Times New Roman" charset="0"/>
              <a:buChar char="–"/>
              <a:defRPr sz="2000">
                <a:solidFill>
                  <a:schemeClr val="tx1"/>
                </a:solidFill>
                <a:latin typeface="+mn-lt"/>
                <a:ea typeface="ＭＳ Ｐゴシック" charset="0"/>
              </a:defRPr>
            </a:lvl4pPr>
            <a:lvl5pPr marL="2057400" indent="-228600" algn="l" rtl="0" eaLnBrk="1" fontAlgn="base" hangingPunct="1">
              <a:lnSpc>
                <a:spcPct val="85000"/>
              </a:lnSpc>
              <a:spcBef>
                <a:spcPct val="20000"/>
              </a:spcBef>
              <a:spcAft>
                <a:spcPct val="0"/>
              </a:spcAft>
              <a:buClr>
                <a:schemeClr val="accent2"/>
              </a:buClr>
              <a:buChar char="•"/>
              <a:defRPr sz="2000">
                <a:solidFill>
                  <a:schemeClr val="tx1"/>
                </a:solidFill>
                <a:latin typeface="+mn-lt"/>
                <a:ea typeface="ＭＳ Ｐゴシック" charset="0"/>
              </a:defRPr>
            </a:lvl5pPr>
            <a:lvl6pPr marL="2514600" indent="-228600" algn="l" rtl="0" eaLnBrk="1" fontAlgn="base" hangingPunct="1">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1" fontAlgn="base" hangingPunct="1">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1" fontAlgn="base" hangingPunct="1">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1" fontAlgn="base" hangingPunct="1">
              <a:lnSpc>
                <a:spcPct val="85000"/>
              </a:lnSpc>
              <a:spcBef>
                <a:spcPct val="20000"/>
              </a:spcBef>
              <a:spcAft>
                <a:spcPct val="0"/>
              </a:spcAft>
              <a:buClr>
                <a:srgbClr val="FF6600"/>
              </a:buClr>
              <a:buChar char="•"/>
              <a:defRPr sz="2000">
                <a:solidFill>
                  <a:schemeClr val="tx1"/>
                </a:solidFill>
                <a:latin typeface="+mn-lt"/>
              </a:defRPr>
            </a:lvl9pPr>
          </a:lstStyle>
          <a:p>
            <a:r>
              <a:rPr lang="en-US" kern="0" dirty="0" smtClean="0"/>
              <a:t>Brent Dixon</a:t>
            </a:r>
          </a:p>
          <a:p>
            <a:r>
              <a:rPr lang="en-US" kern="0" dirty="0" smtClean="0"/>
              <a:t>Idaho National </a:t>
            </a:r>
            <a:r>
              <a:rPr lang="en-US" kern="0" dirty="0" smtClean="0"/>
              <a:t>Laboratory</a:t>
            </a:r>
          </a:p>
          <a:p>
            <a:endParaRPr lang="en-US" kern="0" dirty="0"/>
          </a:p>
          <a:p>
            <a:r>
              <a:rPr lang="en-US" kern="0" dirty="0" smtClean="0"/>
              <a:t>Kathryn Huff</a:t>
            </a:r>
          </a:p>
          <a:p>
            <a:r>
              <a:rPr lang="en-US" kern="0" dirty="0" smtClean="0"/>
              <a:t>University </a:t>
            </a:r>
            <a:r>
              <a:rPr lang="en-US" kern="0" smtClean="0"/>
              <a:t>of Illinois</a:t>
            </a:r>
            <a:endParaRPr lang="en-US" kern="0" dirty="0" smtClean="0"/>
          </a:p>
          <a:p>
            <a:endParaRPr lang="en-US" kern="0" dirty="0"/>
          </a:p>
        </p:txBody>
      </p:sp>
    </p:spTree>
    <p:extLst>
      <p:ext uri="{BB962C8B-B14F-4D97-AF65-F5344CB8AC3E}">
        <p14:creationId xmlns:p14="http://schemas.microsoft.com/office/powerpoint/2010/main" val="117034864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561819"/>
            <a:ext cx="8231187" cy="377026"/>
          </a:xfrm>
        </p:spPr>
        <p:txBody>
          <a:bodyPr/>
          <a:lstStyle/>
          <a:p>
            <a:r>
              <a:rPr lang="en-US" dirty="0" smtClean="0"/>
              <a:t>Multi-Regional Studies Use Cases</a:t>
            </a:r>
            <a:endParaRPr lang="en-US" dirty="0"/>
          </a:p>
        </p:txBody>
      </p:sp>
      <p:sp>
        <p:nvSpPr>
          <p:cNvPr id="3" name="Content Placeholder 2"/>
          <p:cNvSpPr>
            <a:spLocks noGrp="1"/>
          </p:cNvSpPr>
          <p:nvPr>
            <p:ph idx="1"/>
          </p:nvPr>
        </p:nvSpPr>
        <p:spPr>
          <a:xfrm>
            <a:off x="455613" y="910442"/>
            <a:ext cx="8462144" cy="4524375"/>
          </a:xfrm>
        </p:spPr>
        <p:txBody>
          <a:bodyPr/>
          <a:lstStyle/>
          <a:p>
            <a:r>
              <a:rPr lang="en-US" sz="1600" dirty="0"/>
              <a:t>M.1	Fuel assuredness/reliability/security per region.</a:t>
            </a:r>
          </a:p>
          <a:p>
            <a:r>
              <a:rPr lang="en-US" sz="1600" dirty="0"/>
              <a:t>M.2	Movement of sensitive nuclear materials between regions.</a:t>
            </a:r>
          </a:p>
          <a:p>
            <a:r>
              <a:rPr lang="en-US" sz="1600" dirty="0"/>
              <a:t>M.3	Generation of sensitive nuclear materials in each region.</a:t>
            </a:r>
          </a:p>
          <a:p>
            <a:r>
              <a:rPr lang="en-US" sz="1600" dirty="0"/>
              <a:t>M.4	Investigate implications of international/multi-regional fuel bank scenarios.</a:t>
            </a:r>
          </a:p>
          <a:p>
            <a:r>
              <a:rPr lang="en-US" sz="1600" dirty="0"/>
              <a:t>M.5	Synergy and dynamics of fuel loaning and take-back schemes.</a:t>
            </a:r>
          </a:p>
          <a:p>
            <a:r>
              <a:rPr lang="en-US" sz="1600" dirty="0"/>
              <a:t>M.6	Implications of multi-national waste management.</a:t>
            </a:r>
          </a:p>
          <a:p>
            <a:r>
              <a:rPr lang="en-US" sz="1600" dirty="0"/>
              <a:t>M.7	Trade/technology symbiosis between regions with various indigenous technologies.</a:t>
            </a:r>
          </a:p>
          <a:p>
            <a:r>
              <a:rPr lang="en-US" sz="1600" dirty="0"/>
              <a:t>M.8	Deployment responses required by regionally differentiated demand growth.</a:t>
            </a:r>
          </a:p>
          <a:p>
            <a:r>
              <a:rPr lang="en-US" sz="1600" dirty="0"/>
              <a:t>M.9	Employ market and political models (e.g.  trade data or the Affinity of Nations Index) to predict/direct interregional material and technology transfers.</a:t>
            </a:r>
          </a:p>
          <a:p>
            <a:r>
              <a:rPr lang="en-US" sz="1600" dirty="0"/>
              <a:t>M.10	Determine proliferation risk factors (e.g., capabilities and motivations</a:t>
            </a:r>
            <a:r>
              <a:rPr lang="en-US" sz="1600" dirty="0" smtClean="0"/>
              <a:t>)</a:t>
            </a:r>
            <a:endParaRPr lang="en-US" sz="1600" dirty="0"/>
          </a:p>
          <a:p>
            <a:r>
              <a:rPr lang="en-US" sz="1600" dirty="0"/>
              <a:t>M.11	Technology and materials proliferation risks as informed by social science research in international </a:t>
            </a:r>
            <a:r>
              <a:rPr lang="en-US" sz="1600" dirty="0" smtClean="0"/>
              <a:t>security</a:t>
            </a:r>
            <a:endParaRPr lang="en-US" sz="1600" dirty="0"/>
          </a:p>
          <a:p>
            <a:r>
              <a:rPr lang="en-US" sz="1600" dirty="0"/>
              <a:t>M.12	Feedback dynamics of international trade relationships on fuel cycle costs, regional energy security, facility deployment, etc.</a:t>
            </a:r>
          </a:p>
          <a:p>
            <a:r>
              <a:rPr lang="en-US" sz="1600" dirty="0"/>
              <a:t>M.13	Regional grid load restrictions.</a:t>
            </a:r>
          </a:p>
          <a:p>
            <a:r>
              <a:rPr lang="en-US" sz="1600" dirty="0"/>
              <a:t>M.14	Regional political deployment restrictions (e.g.  state-level moratoria awaiting a federal disposal plan).</a:t>
            </a:r>
          </a:p>
          <a:p>
            <a:r>
              <a:rPr lang="en-US" sz="1600" dirty="0"/>
              <a:t>M.15	Regional electricity pricing differences (e.g.  grid-level pricing dependencies).</a:t>
            </a:r>
          </a:p>
          <a:p>
            <a:r>
              <a:rPr lang="en-US" sz="1600" dirty="0"/>
              <a:t>M.16	Deployment effects of institutional (e.g.  governments, corporations) variations in available capital, technology capability, etc.</a:t>
            </a:r>
          </a:p>
          <a:p>
            <a:pPr marL="0" indent="0">
              <a:buNone/>
            </a:pPr>
            <a:endParaRPr lang="en-US" sz="1600" dirty="0"/>
          </a:p>
        </p:txBody>
      </p:sp>
    </p:spTree>
    <p:extLst>
      <p:ext uri="{BB962C8B-B14F-4D97-AF65-F5344CB8AC3E}">
        <p14:creationId xmlns:p14="http://schemas.microsoft.com/office/powerpoint/2010/main" val="274795479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Disruption Studies</a:t>
            </a:r>
            <a:endParaRPr lang="en-US" dirty="0"/>
          </a:p>
        </p:txBody>
      </p:sp>
      <p:sp>
        <p:nvSpPr>
          <p:cNvPr id="3" name="Content Placeholder 2"/>
          <p:cNvSpPr>
            <a:spLocks noGrp="1"/>
          </p:cNvSpPr>
          <p:nvPr>
            <p:ph idx="1"/>
          </p:nvPr>
        </p:nvSpPr>
        <p:spPr/>
        <p:txBody>
          <a:bodyPr/>
          <a:lstStyle/>
          <a:p>
            <a:pPr marL="0" indent="0">
              <a:buNone/>
            </a:pPr>
            <a:r>
              <a:rPr lang="en-US" sz="1600" dirty="0"/>
              <a:t>A user may want to study the ripple effect (or lack thereof) experienced by a fuel cycle in the event of an unplanned facility shutdown or process disruption.</a:t>
            </a:r>
          </a:p>
          <a:p>
            <a:pPr lvl="0"/>
            <a:r>
              <a:rPr lang="en-US" sz="1600" dirty="0"/>
              <a:t>A viewer or end-user may be interested in observing fuel cycle responses to disruption for preconfigured facilities and deployment scenarios.  Relying primarily on preconfigured scenarios, the user may be able to investigate the relative disruption thresholds of scenarios by observing the effect of upset probability on fuel cycle robustness.  The FCS will provide preconfigured base case fuel cycles of interest for this comparison.  </a:t>
            </a:r>
          </a:p>
          <a:p>
            <a:pPr lvl="0"/>
            <a:r>
              <a:rPr lang="en-US" sz="1600" dirty="0"/>
              <a:t>An end-user may be interested in examining the effect of upset in custom deployment scenarios.  The user will be capable of defining custom deployments and facility reliability probabilities.  The simulation response to disruptions can then be observed in relation to those deployment scenarios.  </a:t>
            </a:r>
          </a:p>
          <a:p>
            <a:pPr lvl="0"/>
            <a:r>
              <a:rPr lang="en-US" sz="1600" dirty="0"/>
              <a:t>A developer may be interested in altering the disruption responses of facilities and material routing logic in order to investigate strategies (e.g.  redundancy alternatives, storage and staging, etc.) for improved fuel cycle robustness.  The FCS will provide architecture capable of flexibly allowing modifications to facility disruption responses, deployment logic, and material routing schemes.</a:t>
            </a:r>
          </a:p>
        </p:txBody>
      </p:sp>
    </p:spTree>
    <p:extLst>
      <p:ext uri="{BB962C8B-B14F-4D97-AF65-F5344CB8AC3E}">
        <p14:creationId xmlns:p14="http://schemas.microsoft.com/office/powerpoint/2010/main" val="31030370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769213"/>
            <a:ext cx="8231187" cy="377026"/>
          </a:xfrm>
        </p:spPr>
        <p:txBody>
          <a:bodyPr/>
          <a:lstStyle/>
          <a:p>
            <a:r>
              <a:rPr lang="en-US" dirty="0" smtClean="0"/>
              <a:t>Disruption Studies Use Cases</a:t>
            </a:r>
            <a:endParaRPr lang="en-US" dirty="0"/>
          </a:p>
        </p:txBody>
      </p:sp>
      <p:sp>
        <p:nvSpPr>
          <p:cNvPr id="3" name="Content Placeholder 2"/>
          <p:cNvSpPr>
            <a:spLocks noGrp="1"/>
          </p:cNvSpPr>
          <p:nvPr>
            <p:ph idx="1"/>
          </p:nvPr>
        </p:nvSpPr>
        <p:spPr>
          <a:xfrm>
            <a:off x="455613" y="1485489"/>
            <a:ext cx="8462144" cy="4524375"/>
          </a:xfrm>
        </p:spPr>
        <p:txBody>
          <a:bodyPr/>
          <a:lstStyle/>
          <a:p>
            <a:r>
              <a:rPr lang="en-US" sz="1600" dirty="0"/>
              <a:t>U.1	Weak links in process capacity and timing during transition to new technologies.</a:t>
            </a:r>
          </a:p>
          <a:p>
            <a:r>
              <a:rPr lang="en-US" sz="1600" dirty="0"/>
              <a:t>U.2	Fuel cycle robustness and power generation for various demand scenarios.</a:t>
            </a:r>
          </a:p>
          <a:p>
            <a:r>
              <a:rPr lang="en-US" sz="1600" dirty="0"/>
              <a:t>U.3	Effects of facility/process reliability on fuel cycle cost, power production, etc.  That is, what are the ramifications of the shutdown of a facility or facilities?</a:t>
            </a:r>
          </a:p>
          <a:p>
            <a:r>
              <a:rPr lang="en-US" sz="1600" dirty="0"/>
              <a:t>U.4	Comparative benefits and drawbacks for storage and staging strategies </a:t>
            </a:r>
            <a:r>
              <a:rPr lang="en-US" sz="1600" dirty="0" smtClean="0"/>
              <a:t>and redundant </a:t>
            </a:r>
            <a:r>
              <a:rPr lang="en-US" sz="1600" dirty="0"/>
              <a:t>deployment scenarios designed to promote robustness.</a:t>
            </a:r>
          </a:p>
          <a:p>
            <a:r>
              <a:rPr lang="en-US" sz="1600" dirty="0"/>
              <a:t>U.5	Reliability implications of aging and degradation of system structures and components, (reactor core internals, pressure vessels, building materials, pipes, cables etc.)</a:t>
            </a:r>
          </a:p>
          <a:p>
            <a:r>
              <a:rPr lang="en-US" sz="1600" dirty="0"/>
              <a:t>U.6	Sudden changes in resource availability or price.</a:t>
            </a:r>
          </a:p>
          <a:p>
            <a:r>
              <a:rPr lang="en-US" sz="1600" dirty="0"/>
              <a:t>U.7	Sudden shutdown of centralized reprocessing facilities.</a:t>
            </a:r>
          </a:p>
          <a:p>
            <a:endParaRPr lang="en-US" sz="1600" dirty="0"/>
          </a:p>
        </p:txBody>
      </p:sp>
    </p:spTree>
    <p:extLst>
      <p:ext uri="{BB962C8B-B14F-4D97-AF65-F5344CB8AC3E}">
        <p14:creationId xmlns:p14="http://schemas.microsoft.com/office/powerpoint/2010/main" val="353269611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smtClean="0"/>
              <a:t>Are there topics or use cases you’d add or delete?</a:t>
            </a:r>
          </a:p>
          <a:p>
            <a:endParaRPr lang="en-US" dirty="0"/>
          </a:p>
          <a:p>
            <a:r>
              <a:rPr lang="en-US" dirty="0" smtClean="0"/>
              <a:t>How many of the use cases are doable with current codes?  How easy would it be to do them?</a:t>
            </a:r>
          </a:p>
          <a:p>
            <a:endParaRPr lang="en-US" dirty="0"/>
          </a:p>
          <a:p>
            <a:r>
              <a:rPr lang="en-US" dirty="0" smtClean="0"/>
              <a:t>How many and which of the use cases are being considered in code development?  How long before they would be available?</a:t>
            </a:r>
            <a:endParaRPr lang="en-US" dirty="0"/>
          </a:p>
        </p:txBody>
      </p:sp>
    </p:spTree>
    <p:extLst>
      <p:ext uri="{BB962C8B-B14F-4D97-AF65-F5344CB8AC3E}">
        <p14:creationId xmlns:p14="http://schemas.microsoft.com/office/powerpoint/2010/main" val="341562113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and Purpose</a:t>
            </a:r>
            <a:endParaRPr lang="en-US" dirty="0"/>
          </a:p>
        </p:txBody>
      </p:sp>
      <p:sp>
        <p:nvSpPr>
          <p:cNvPr id="3" name="Content Placeholder 2"/>
          <p:cNvSpPr>
            <a:spLocks noGrp="1"/>
          </p:cNvSpPr>
          <p:nvPr>
            <p:ph idx="1"/>
          </p:nvPr>
        </p:nvSpPr>
        <p:spPr/>
        <p:txBody>
          <a:bodyPr/>
          <a:lstStyle/>
          <a:p>
            <a:r>
              <a:rPr lang="en-US" dirty="0" smtClean="0"/>
              <a:t>In 2010 a report was produced to support development of a new FCS </a:t>
            </a:r>
            <a:r>
              <a:rPr lang="en-US" dirty="0" err="1"/>
              <a:t>FCS</a:t>
            </a:r>
            <a:r>
              <a:rPr lang="en-US" dirty="0"/>
              <a:t> – An effort that morphed into </a:t>
            </a:r>
            <a:r>
              <a:rPr lang="en-US" dirty="0" smtClean="0"/>
              <a:t>CYCLUS</a:t>
            </a:r>
          </a:p>
          <a:p>
            <a:pPr lvl="1"/>
            <a:r>
              <a:rPr lang="en-US" sz="1800" dirty="0"/>
              <a:t>K. </a:t>
            </a:r>
            <a:r>
              <a:rPr lang="en-US" sz="1800" dirty="0" smtClean="0"/>
              <a:t>Huff </a:t>
            </a:r>
            <a:r>
              <a:rPr lang="en-US" sz="1800" dirty="0"/>
              <a:t>and B. </a:t>
            </a:r>
            <a:r>
              <a:rPr lang="en-US" sz="1800" dirty="0" smtClean="0"/>
              <a:t>Dixon, “Next </a:t>
            </a:r>
            <a:r>
              <a:rPr lang="en-US" sz="1800" dirty="0"/>
              <a:t>Generation Fuel Cycle Simulator Requirements Document," fcrd-sysa-2010-000110, Idaho National Laboratory (2010</a:t>
            </a:r>
            <a:r>
              <a:rPr lang="en-US" sz="1800" dirty="0" smtClean="0"/>
              <a:t>)</a:t>
            </a:r>
          </a:p>
          <a:p>
            <a:r>
              <a:rPr lang="en-US" dirty="0" smtClean="0"/>
              <a:t>This retrospective presentation includes the missions and use cases envisioned for that next generation</a:t>
            </a:r>
          </a:p>
          <a:p>
            <a:pPr lvl="1"/>
            <a:r>
              <a:rPr lang="en-US" sz="1800" dirty="0" smtClean="0"/>
              <a:t>The FCS will need to support the range of studies performed by the interdisciplinary user community.  The FCS will also need to supply access to a variety of input parameters and output metrics in support of these studies.  This section provides a categorization of the types of studies to be supported, along with a description of how the different levels of users may interact with the FCS for each type.  </a:t>
            </a:r>
          </a:p>
          <a:p>
            <a:pPr lvl="1"/>
            <a:r>
              <a:rPr lang="en-US" sz="1800" dirty="0" smtClean="0"/>
              <a:t>An </a:t>
            </a:r>
            <a:r>
              <a:rPr lang="en-US" sz="1800" dirty="0"/>
              <a:t>initial list of specific “use cases” is provided within each study area, supporting the initiation of development of the next level of detail of the FCS functions and requirements.  Because these use cases require specific functionality (parameters, data, equations, interface features, etc.), they are the drivers for specific requirements of the FCS. </a:t>
            </a:r>
          </a:p>
        </p:txBody>
      </p:sp>
    </p:spTree>
    <p:extLst>
      <p:ext uri="{BB962C8B-B14F-4D97-AF65-F5344CB8AC3E}">
        <p14:creationId xmlns:p14="http://schemas.microsoft.com/office/powerpoint/2010/main" val="152143480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Facility Studies</a:t>
            </a:r>
            <a:endParaRPr lang="en-US" dirty="0"/>
          </a:p>
        </p:txBody>
      </p:sp>
      <p:sp>
        <p:nvSpPr>
          <p:cNvPr id="3" name="Content Placeholder 2"/>
          <p:cNvSpPr>
            <a:spLocks noGrp="1"/>
          </p:cNvSpPr>
          <p:nvPr>
            <p:ph idx="1"/>
          </p:nvPr>
        </p:nvSpPr>
        <p:spPr/>
        <p:txBody>
          <a:bodyPr/>
          <a:lstStyle/>
          <a:p>
            <a:pPr marL="0" indent="0">
              <a:buNone/>
            </a:pPr>
            <a:r>
              <a:rPr lang="en-US" sz="1600" dirty="0"/>
              <a:t>Facility studies test the system effects of deploying a specific facility (or process, in the case of transportation for example).  The capability to conduct facility studies supports the analysis of new technologies, the system-level aspects of their introduction to fuel cycles, new mathematical models of facility process dynamics, and other factors that may focus research and development goals and inform policies to incentivize first movers in new technologies.  </a:t>
            </a:r>
          </a:p>
          <a:p>
            <a:r>
              <a:rPr lang="en-US" sz="1600" dirty="0"/>
              <a:t>The FCS will support the viewer who relies on pre-configured facilities and deployment scenarios, merely substituting one predefined technology for another (e.g. trading PWRs for BWRs) in order to make comparisons between those facilities.  The FCS will provide a library of interchangeable facility configurations and scenario specifications for user selection.</a:t>
            </a:r>
          </a:p>
          <a:p>
            <a:r>
              <a:rPr lang="en-US" sz="1600" dirty="0"/>
              <a:t>The FCS will allow end-user specification of the parametric configuration of supplied facility models.  This will require input error checking to constrain the user to appropriate allowed parameter ranges.</a:t>
            </a:r>
          </a:p>
          <a:p>
            <a:r>
              <a:rPr lang="en-US" sz="1600" dirty="0"/>
              <a:t>The FCS will allow advanced user customization of process behaviors in supplied facility models.  Input error checking is not possible for this use case, so the user will be expected to constrain their input to appropriate functions and values.</a:t>
            </a:r>
          </a:p>
          <a:p>
            <a:r>
              <a:rPr lang="en-US" sz="1600" dirty="0"/>
              <a:t>The FCS will allow substitution of developer-generated facility models.  That is, the developer will supply all specified databases and process information for the new facility model, but the FCS will supply databases and process information for other facilities that surround it to complete the fuel cycle.  The FCS will also possess an architecture capable of interfacing with new facility models.</a:t>
            </a:r>
          </a:p>
        </p:txBody>
      </p:sp>
    </p:spTree>
    <p:extLst>
      <p:ext uri="{BB962C8B-B14F-4D97-AF65-F5344CB8AC3E}">
        <p14:creationId xmlns:p14="http://schemas.microsoft.com/office/powerpoint/2010/main" val="313285570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458122"/>
            <a:ext cx="8231187" cy="377026"/>
          </a:xfrm>
        </p:spPr>
        <p:txBody>
          <a:bodyPr/>
          <a:lstStyle/>
          <a:p>
            <a:r>
              <a:rPr lang="en-US" dirty="0" smtClean="0"/>
              <a:t>Facility Studies Use Cases</a:t>
            </a:r>
            <a:endParaRPr lang="en-US" dirty="0"/>
          </a:p>
        </p:txBody>
      </p:sp>
      <p:sp>
        <p:nvSpPr>
          <p:cNvPr id="3" name="Content Placeholder 2"/>
          <p:cNvSpPr>
            <a:spLocks noGrp="1"/>
          </p:cNvSpPr>
          <p:nvPr>
            <p:ph idx="1"/>
          </p:nvPr>
        </p:nvSpPr>
        <p:spPr>
          <a:xfrm>
            <a:off x="235670" y="1004712"/>
            <a:ext cx="8908330" cy="4524375"/>
          </a:xfrm>
        </p:spPr>
        <p:txBody>
          <a:bodyPr/>
          <a:lstStyle/>
          <a:p>
            <a:r>
              <a:rPr lang="en-US" sz="1600" dirty="0"/>
              <a:t>F.1	Metrics resulting from deployment of various transmutation technologies</a:t>
            </a:r>
          </a:p>
          <a:p>
            <a:r>
              <a:rPr lang="en-US" sz="1600" dirty="0"/>
              <a:t>F.2	The “technical and economic aspects of external neutron source-driven transmutation systems to inform whether future investigation in this approach is warranted.” </a:t>
            </a:r>
          </a:p>
          <a:p>
            <a:r>
              <a:rPr lang="en-US" sz="1600" dirty="0"/>
              <a:t>F.3	Uranium/thorium resource depletion as a function of facility types, </a:t>
            </a:r>
            <a:r>
              <a:rPr lang="en-US" sz="1600" dirty="0" smtClean="0"/>
              <a:t>deployment decisions</a:t>
            </a:r>
            <a:endParaRPr lang="en-US" sz="1600" dirty="0"/>
          </a:p>
          <a:p>
            <a:r>
              <a:rPr lang="en-US" sz="1600" dirty="0"/>
              <a:t>F.4	Uranium/thorium utilization of various new once through fuels. </a:t>
            </a:r>
          </a:p>
          <a:p>
            <a:r>
              <a:rPr lang="en-US" sz="1600" dirty="0"/>
              <a:t>F.5	Direct SNF disposal per MWh from various improved once through fuels.</a:t>
            </a:r>
          </a:p>
          <a:p>
            <a:r>
              <a:rPr lang="en-US" sz="1600" dirty="0"/>
              <a:t>F.6	Metrics resulting from deployment of various separations schema </a:t>
            </a:r>
            <a:endParaRPr lang="en-US" sz="1600" dirty="0" smtClean="0"/>
          </a:p>
          <a:p>
            <a:r>
              <a:rPr lang="en-US" sz="1600" dirty="0" smtClean="0"/>
              <a:t>F.7</a:t>
            </a:r>
            <a:r>
              <a:rPr lang="en-US" sz="1600" dirty="0"/>
              <a:t>	Disposal metrics resulting from deployment of various partitioning and transmutation, reprocessing, and storage options.</a:t>
            </a:r>
          </a:p>
          <a:p>
            <a:r>
              <a:rPr lang="en-US" sz="1600" dirty="0"/>
              <a:t>F.8	Disposal metrics resulting from disposal of civilian and defense used nuclear fuel in “a variety of geologic environments”.</a:t>
            </a:r>
          </a:p>
          <a:p>
            <a:r>
              <a:rPr lang="en-US" sz="1600" dirty="0"/>
              <a:t>F.9	Effects of waste form disposition and packaging on repository and safety metrics.</a:t>
            </a:r>
          </a:p>
          <a:p>
            <a:r>
              <a:rPr lang="en-US" sz="1600" dirty="0"/>
              <a:t>F.10	Cumulative effects of process losses in partitioning and transmutation.</a:t>
            </a:r>
          </a:p>
          <a:p>
            <a:r>
              <a:rPr lang="en-US" sz="1600" dirty="0"/>
              <a:t>F.11	Hydrogen generation capacities as a function of facility deployment.</a:t>
            </a:r>
          </a:p>
          <a:p>
            <a:r>
              <a:rPr lang="en-US" sz="1600" dirty="0"/>
              <a:t>F.12	Other waste heat utilization capacities as a function of facility deployment.</a:t>
            </a:r>
          </a:p>
          <a:p>
            <a:r>
              <a:rPr lang="en-US" sz="1600" dirty="0"/>
              <a:t>F.13	Transition dynamics for new facility types.</a:t>
            </a:r>
          </a:p>
          <a:p>
            <a:r>
              <a:rPr lang="en-US" sz="1600" dirty="0"/>
              <a:t>F.14	The need for an advanced fuel research facility and system effects of new fuels and cladding capable of irradiation to higher burnup.</a:t>
            </a:r>
          </a:p>
          <a:p>
            <a:r>
              <a:rPr lang="en-US" sz="1600" dirty="0"/>
              <a:t>F.15	Safeguards effectiveness against covert fuel cycles.</a:t>
            </a:r>
          </a:p>
          <a:p>
            <a:r>
              <a:rPr lang="en-US" sz="1600" dirty="0"/>
              <a:t>F.16	Non-Radiological releases from fuel cycle facilities (e.g.  SO</a:t>
            </a:r>
            <a:r>
              <a:rPr lang="en-US" sz="1600" baseline="-25000" dirty="0"/>
              <a:t>2</a:t>
            </a:r>
            <a:r>
              <a:rPr lang="en-US" sz="1600" dirty="0"/>
              <a:t> from Mine/Milling) .	</a:t>
            </a:r>
          </a:p>
        </p:txBody>
      </p:sp>
    </p:spTree>
    <p:extLst>
      <p:ext uri="{BB962C8B-B14F-4D97-AF65-F5344CB8AC3E}">
        <p14:creationId xmlns:p14="http://schemas.microsoft.com/office/powerpoint/2010/main" val="268962608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Strategic Studies</a:t>
            </a:r>
            <a:endParaRPr lang="en-US" dirty="0"/>
          </a:p>
        </p:txBody>
      </p:sp>
      <p:sp>
        <p:nvSpPr>
          <p:cNvPr id="3" name="Content Placeholder 2"/>
          <p:cNvSpPr>
            <a:spLocks noGrp="1"/>
          </p:cNvSpPr>
          <p:nvPr>
            <p:ph idx="1"/>
          </p:nvPr>
        </p:nvSpPr>
        <p:spPr/>
        <p:txBody>
          <a:bodyPr/>
          <a:lstStyle/>
          <a:p>
            <a:pPr marL="0" indent="0">
              <a:buNone/>
            </a:pPr>
            <a:r>
              <a:rPr lang="en-US" sz="1600" dirty="0"/>
              <a:t>This capability allows comparison of strategic options, using creative combinations of many reactor and facility types.  These combinations may be strategic options such as once through, thermal recycling, fast reactor recycling, strategic facility redundancy etc.  In such use cases, equivalent facility modules must be interchangeable and markets must support material routing capable of upstream material trades (such as the simulation logic of </a:t>
            </a:r>
            <a:r>
              <a:rPr lang="en-US" sz="1600" dirty="0" err="1"/>
              <a:t>multipass</a:t>
            </a:r>
            <a:r>
              <a:rPr lang="en-US" sz="1600" dirty="0"/>
              <a:t> material routing).</a:t>
            </a:r>
          </a:p>
          <a:p>
            <a:pPr lvl="0"/>
            <a:r>
              <a:rPr lang="en-US" sz="1600" dirty="0"/>
              <a:t>The FCS will support comparison of pre-configured strategic options, with preconfigured facility deployment parameters.  Such preconfigured scenarios may include a Business as Usual case, or base NE Roadmap cases.  The viewer may run various base cases in order to make comparisons between those strategic deployments.  The interface must support comparison of up to 5 different cases.</a:t>
            </a:r>
          </a:p>
          <a:p>
            <a:pPr lvl="0"/>
            <a:r>
              <a:rPr lang="en-US" sz="1600" dirty="0"/>
              <a:t>The FCS will support end-user and advanced user specification of deployment schedules and facility parameters for preconfigured routing schemes, the details of which are supplied by FCS.  For example, the user may want to vary the fast reactor capacities and year of first deployment in a fast reactor recycling scenario, but without perturbing the simulation logic of material routing.</a:t>
            </a:r>
          </a:p>
          <a:p>
            <a:pPr lvl="0"/>
            <a:r>
              <a:rPr lang="en-US" sz="1600" dirty="0"/>
              <a:t>The FCS will allow substitution of new deployment logic and routing schemes generated by the developer.  The developer will supply all specified databases and process information for all new business logic for material trades and routing.</a:t>
            </a:r>
          </a:p>
        </p:txBody>
      </p:sp>
    </p:spTree>
    <p:extLst>
      <p:ext uri="{BB962C8B-B14F-4D97-AF65-F5344CB8AC3E}">
        <p14:creationId xmlns:p14="http://schemas.microsoft.com/office/powerpoint/2010/main" val="350978909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769213"/>
            <a:ext cx="8231187" cy="377026"/>
          </a:xfrm>
        </p:spPr>
        <p:txBody>
          <a:bodyPr/>
          <a:lstStyle/>
          <a:p>
            <a:r>
              <a:rPr lang="en-US" dirty="0" smtClean="0"/>
              <a:t>Strategic Studies Use Cases</a:t>
            </a:r>
            <a:endParaRPr lang="en-US" dirty="0"/>
          </a:p>
        </p:txBody>
      </p:sp>
      <p:sp>
        <p:nvSpPr>
          <p:cNvPr id="3" name="Content Placeholder 2"/>
          <p:cNvSpPr>
            <a:spLocks noGrp="1"/>
          </p:cNvSpPr>
          <p:nvPr>
            <p:ph idx="1"/>
          </p:nvPr>
        </p:nvSpPr>
        <p:spPr>
          <a:xfrm>
            <a:off x="455613" y="1485489"/>
            <a:ext cx="8462144" cy="4524375"/>
          </a:xfrm>
        </p:spPr>
        <p:txBody>
          <a:bodyPr/>
          <a:lstStyle/>
          <a:p>
            <a:r>
              <a:rPr lang="en-US" sz="1600" dirty="0"/>
              <a:t>S.1	Holistic impacts of proposed deployment strategies and policy options.</a:t>
            </a:r>
          </a:p>
          <a:p>
            <a:r>
              <a:rPr lang="en-US" sz="1600" dirty="0"/>
              <a:t>S.2	Uranium resource depletion as a function of demand growth rates.</a:t>
            </a:r>
          </a:p>
          <a:p>
            <a:r>
              <a:rPr lang="en-US" sz="1600" dirty="0"/>
              <a:t>S.3	Flexibility and constraints on interim storage timing.</a:t>
            </a:r>
          </a:p>
          <a:p>
            <a:r>
              <a:rPr lang="en-US" sz="1600" dirty="0"/>
              <a:t>S.4	Flexibility and constraints on reprocessing timing.</a:t>
            </a:r>
          </a:p>
          <a:p>
            <a:r>
              <a:rPr lang="en-US" sz="1600" dirty="0"/>
              <a:t>S.5	Flexibility and constraints on dry storage timing.</a:t>
            </a:r>
          </a:p>
          <a:p>
            <a:r>
              <a:rPr lang="en-US" sz="1600" dirty="0"/>
              <a:t>S.6	Flexibility and constraints on repository emplacement or retrieval timing</a:t>
            </a:r>
          </a:p>
          <a:p>
            <a:r>
              <a:rPr lang="en-US" sz="1600" dirty="0"/>
              <a:t>S.7	The magnitude of alleviated proliferation risk from limited separations </a:t>
            </a:r>
            <a:r>
              <a:rPr lang="en-US" sz="1600" dirty="0" smtClean="0"/>
              <a:t>cycles</a:t>
            </a:r>
            <a:endParaRPr lang="en-US" sz="1600" dirty="0"/>
          </a:p>
          <a:p>
            <a:r>
              <a:rPr lang="en-US" sz="1600" dirty="0"/>
              <a:t>S.8	System effects of thorium fuel cycles and their synergy with existing fuel cycles.</a:t>
            </a:r>
          </a:p>
          <a:p>
            <a:r>
              <a:rPr lang="en-US" sz="1600" dirty="0"/>
              <a:t>S.9	System effects of non-fuel material re-use (e.g.  irradiated zirconium</a:t>
            </a:r>
            <a:r>
              <a:rPr lang="en-US" sz="1600" dirty="0" smtClean="0"/>
              <a:t>)</a:t>
            </a:r>
            <a:endParaRPr lang="en-US" sz="1600" dirty="0"/>
          </a:p>
          <a:p>
            <a:r>
              <a:rPr lang="en-US" sz="1600" dirty="0"/>
              <a:t>S.10	Adaptation requirements for regulatory changes Waste Acceptance Criteria, Classification Bases, etc.)</a:t>
            </a:r>
          </a:p>
          <a:p>
            <a:r>
              <a:rPr lang="en-US" sz="1600" dirty="0"/>
              <a:t>S.11	Nuclear assisted reduction of fossil fuel use.  (e.g.  bio-mass processing)</a:t>
            </a:r>
          </a:p>
          <a:p>
            <a:pPr marL="0" indent="0">
              <a:buNone/>
            </a:pPr>
            <a:endParaRPr lang="en-US" sz="1600" dirty="0"/>
          </a:p>
        </p:txBody>
      </p:sp>
    </p:spTree>
    <p:extLst>
      <p:ext uri="{BB962C8B-B14F-4D97-AF65-F5344CB8AC3E}">
        <p14:creationId xmlns:p14="http://schemas.microsoft.com/office/powerpoint/2010/main" val="5389989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Economic Studies</a:t>
            </a:r>
            <a:endParaRPr lang="en-US" dirty="0"/>
          </a:p>
        </p:txBody>
      </p:sp>
      <p:sp>
        <p:nvSpPr>
          <p:cNvPr id="3" name="Content Placeholder 2"/>
          <p:cNvSpPr>
            <a:spLocks noGrp="1"/>
          </p:cNvSpPr>
          <p:nvPr>
            <p:ph idx="1"/>
          </p:nvPr>
        </p:nvSpPr>
        <p:spPr/>
        <p:txBody>
          <a:bodyPr/>
          <a:lstStyle/>
          <a:p>
            <a:pPr marL="0" indent="0">
              <a:buNone/>
            </a:pPr>
            <a:r>
              <a:rPr lang="en-US" sz="1600" dirty="0"/>
              <a:t>The FCS will facilitate analysis of cost and economic fuel cycle dynamics.  Here, ‘cost analysis’ refers to financial information as an output metric only whereas ‘economic analysis’ refers to the use of costs and pricing as input parameters which affect simulation dynamics and even drive feedback behaviors.</a:t>
            </a:r>
          </a:p>
          <a:p>
            <a:pPr lvl="0"/>
            <a:r>
              <a:rPr lang="en-US" sz="1400" dirty="0"/>
              <a:t>The FCS will support cost comparison of pre-configured scenarios, using FCS-calculated cost metrics.  Such FCS-calculated metrics may include Fuel Cycle Costs, </a:t>
            </a:r>
            <a:r>
              <a:rPr lang="en-US" sz="1400" dirty="0" err="1"/>
              <a:t>Levelized</a:t>
            </a:r>
            <a:r>
              <a:rPr lang="en-US" sz="1400" dirty="0"/>
              <a:t> Cost of Electricity, Total Reactor Capital costs, etc.  The viewer will rely on FCS-calculated pricing and cash flow parameters for facilities and materials, including but not limited to uranium pricing models and facility capital and operating costs.</a:t>
            </a:r>
          </a:p>
          <a:p>
            <a:pPr lvl="0"/>
            <a:r>
              <a:rPr lang="en-US" sz="1400" dirty="0"/>
              <a:t>The FCS will support end user and advanced user specification of economic facility parameters or material pricing information as well as customized calculations of cost metrics.  For example, the user may want to vary the capital costs of facilities to observe the effect on the </a:t>
            </a:r>
            <a:r>
              <a:rPr lang="en-US" sz="1400" dirty="0" err="1"/>
              <a:t>levelized</a:t>
            </a:r>
            <a:r>
              <a:rPr lang="en-US" sz="1400" dirty="0"/>
              <a:t> cost of electricity.  In a ‘cost analysis’ this change in facility price will not affect facility deployment or material routing in any way.  Due to the lack of feedback, much cost analysis can be conducted as a post-processing function external to the code functionality.</a:t>
            </a:r>
          </a:p>
          <a:p>
            <a:pPr lvl="0"/>
            <a:r>
              <a:rPr lang="en-US" sz="1400" dirty="0"/>
              <a:t>The FCS will allow the developer to extend the model to incorporate new economic data (e.g.  regional taxes or interest rates and capital cost depreciation schedules) in order to make cost calculations.</a:t>
            </a:r>
          </a:p>
          <a:p>
            <a:pPr lvl="0"/>
            <a:r>
              <a:rPr lang="en-US" sz="1400" dirty="0"/>
              <a:t>The FCS will support economic analysis by being extensible enough to allow appropriately customizable system dynamics in the material routing and market structures.  The developer will supply new data models and all new business logic for material trades, while the FCS will supply an architecture that can flexibly support new material routing and facility deployment logic.</a:t>
            </a:r>
          </a:p>
        </p:txBody>
      </p:sp>
    </p:spTree>
    <p:extLst>
      <p:ext uri="{BB962C8B-B14F-4D97-AF65-F5344CB8AC3E}">
        <p14:creationId xmlns:p14="http://schemas.microsoft.com/office/powerpoint/2010/main" val="253125072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769213"/>
            <a:ext cx="8231187" cy="377026"/>
          </a:xfrm>
        </p:spPr>
        <p:txBody>
          <a:bodyPr/>
          <a:lstStyle/>
          <a:p>
            <a:r>
              <a:rPr lang="en-US" dirty="0" smtClean="0"/>
              <a:t>Economic Studies Use Cases</a:t>
            </a:r>
            <a:endParaRPr lang="en-US" dirty="0"/>
          </a:p>
        </p:txBody>
      </p:sp>
      <p:sp>
        <p:nvSpPr>
          <p:cNvPr id="3" name="Content Placeholder 2"/>
          <p:cNvSpPr>
            <a:spLocks noGrp="1"/>
          </p:cNvSpPr>
          <p:nvPr>
            <p:ph idx="1"/>
          </p:nvPr>
        </p:nvSpPr>
        <p:spPr>
          <a:xfrm>
            <a:off x="455613" y="1485489"/>
            <a:ext cx="8462144" cy="4524375"/>
          </a:xfrm>
        </p:spPr>
        <p:txBody>
          <a:bodyPr/>
          <a:lstStyle/>
          <a:p>
            <a:r>
              <a:rPr lang="en-US" sz="1600" dirty="0"/>
              <a:t>E.1	Sensitivity of total fuel cycle cost to individual facility costs</a:t>
            </a:r>
          </a:p>
          <a:p>
            <a:r>
              <a:rPr lang="en-US" sz="1600" dirty="0"/>
              <a:t>E.2	Sensitivity of total fuel cycle cost to reprocessing system costs</a:t>
            </a:r>
          </a:p>
          <a:p>
            <a:r>
              <a:rPr lang="en-US" sz="1600" dirty="0"/>
              <a:t>E.3	Sensitivity of total fuel cycle cost to construction and fuel material costs</a:t>
            </a:r>
          </a:p>
          <a:p>
            <a:r>
              <a:rPr lang="en-US" sz="1600" dirty="0"/>
              <a:t>E.4	Effects of various deployment parameters on </a:t>
            </a:r>
            <a:r>
              <a:rPr lang="en-US" sz="1600" dirty="0" err="1"/>
              <a:t>levelized</a:t>
            </a:r>
            <a:r>
              <a:rPr lang="en-US" sz="1600" dirty="0"/>
              <a:t> cost of electricity.</a:t>
            </a:r>
          </a:p>
          <a:p>
            <a:r>
              <a:rPr lang="en-US" sz="1600" dirty="0"/>
              <a:t>E.5	Investigate factors (transmutation technology, facility deployment, waste disposition, etc</a:t>
            </a:r>
            <a:r>
              <a:rPr lang="en-US" sz="1600" dirty="0" smtClean="0"/>
              <a:t>.) </a:t>
            </a:r>
            <a:r>
              <a:rPr lang="en-US" sz="1600" dirty="0"/>
              <a:t>affecting transportation, reprocessing, disposal, storage costs</a:t>
            </a:r>
          </a:p>
          <a:p>
            <a:r>
              <a:rPr lang="en-US" sz="1600" dirty="0"/>
              <a:t>E.6	Economic impact of technologies to extend current fleet </a:t>
            </a:r>
            <a:r>
              <a:rPr lang="en-US" sz="1600" dirty="0" smtClean="0"/>
              <a:t>lifetimes</a:t>
            </a:r>
            <a:endParaRPr lang="en-US" sz="1600" dirty="0"/>
          </a:p>
          <a:p>
            <a:r>
              <a:rPr lang="en-US" sz="1600" dirty="0"/>
              <a:t>E.7	Investigate factors (uranium availability, transmutation technology, deployment schedule, etc.) affecting power production costs.</a:t>
            </a:r>
          </a:p>
          <a:p>
            <a:r>
              <a:rPr lang="en-US" sz="1600" dirty="0"/>
              <a:t>E.8	Feedback effects and institutional capital limitations of facility costs on facility deployment.</a:t>
            </a:r>
          </a:p>
          <a:p>
            <a:r>
              <a:rPr lang="en-US" sz="1600" dirty="0"/>
              <a:t>E.9	Feedback dynamics of process costs on facility deployment.</a:t>
            </a:r>
          </a:p>
          <a:p>
            <a:r>
              <a:rPr lang="en-US" sz="1600" dirty="0"/>
              <a:t>E.10	Feedback dynamics of disposal costs on technology deployment.</a:t>
            </a:r>
          </a:p>
          <a:p>
            <a:r>
              <a:rPr lang="en-US" sz="1600" dirty="0"/>
              <a:t>E.11	Feedback dynamics of disposal costs on reprocessing timing.</a:t>
            </a:r>
          </a:p>
          <a:p>
            <a:r>
              <a:rPr lang="en-US" sz="1600" dirty="0"/>
              <a:t>E.12	Feedback dynamics of material pricing on facility deployment.</a:t>
            </a:r>
          </a:p>
          <a:p>
            <a:r>
              <a:rPr lang="en-US" sz="1600" dirty="0"/>
              <a:t>E.13	Feedback effects of material prices on material routing.</a:t>
            </a:r>
          </a:p>
          <a:p>
            <a:r>
              <a:rPr lang="en-US" sz="1600" dirty="0"/>
              <a:t>E.14	Feedback effects of trade relationships and material availability on regional technology deployment.</a:t>
            </a:r>
          </a:p>
          <a:p>
            <a:endParaRPr lang="en-US" sz="1600" dirty="0"/>
          </a:p>
        </p:txBody>
      </p:sp>
    </p:spTree>
    <p:extLst>
      <p:ext uri="{BB962C8B-B14F-4D97-AF65-F5344CB8AC3E}">
        <p14:creationId xmlns:p14="http://schemas.microsoft.com/office/powerpoint/2010/main" val="215837313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Multi-Regional Studies</a:t>
            </a:r>
            <a:endParaRPr lang="en-US" dirty="0"/>
          </a:p>
        </p:txBody>
      </p:sp>
      <p:sp>
        <p:nvSpPr>
          <p:cNvPr id="3" name="Content Placeholder 2"/>
          <p:cNvSpPr>
            <a:spLocks noGrp="1"/>
          </p:cNvSpPr>
          <p:nvPr>
            <p:ph idx="1"/>
          </p:nvPr>
        </p:nvSpPr>
        <p:spPr/>
        <p:txBody>
          <a:bodyPr/>
          <a:lstStyle/>
          <a:p>
            <a:pPr marL="0" indent="0">
              <a:buNone/>
            </a:pPr>
            <a:r>
              <a:rPr lang="en-US" sz="1600" dirty="0"/>
              <a:t>The FCS will facilitate analysis of the nuclear fuel cycle on the global, national, and local scale, resolving real and fictional countries, institutions and their interactions.</a:t>
            </a:r>
          </a:p>
          <a:p>
            <a:pPr lvl="0"/>
            <a:r>
              <a:rPr lang="en-US" sz="1600" dirty="0"/>
              <a:t>A viewer or end-user may be interested in observing regional variation in fuel cycle metrics for parametric perturbations on the Business as Usual case.  Relying primarily on preconfigured scenario parameters, the user may be able to change a single parameter and observe the effect on their region-specific metric of interest (bilateral trade frequency, material availability, fuel cycle robustness, etc.).  The FCS will provide a true-to-history base-case representing the history of the nuclear fuel cycle in the world, specific to the world’s countries.</a:t>
            </a:r>
          </a:p>
          <a:p>
            <a:pPr lvl="0"/>
            <a:r>
              <a:rPr lang="en-US" sz="1600" dirty="0"/>
              <a:t>An end-user may be interested in examining the effect of deployment parameters such as electricity demand or regional technology availability on fuel cycle metrics of interest.  The user will be capable of defining the deployment parameters for custom regions (fictional or otherwise), as well as choosing the facility types and facility parameters available for deployment within those regions.  The regional simulation response variation can then be observed as a function of those deployment constraints (designed to represent policy decisions, international relations scenarios, synergistic fuel cycle options, etc.).</a:t>
            </a:r>
          </a:p>
          <a:p>
            <a:pPr lvl="0"/>
            <a:r>
              <a:rPr lang="en-US" sz="1600" dirty="0"/>
              <a:t>A developer conducting a multi-regional analysis may be interested in extending the model to incorporate new interregional trade rules to simulate their own political or economic models or incorporate new region specific data (such as location).</a:t>
            </a:r>
          </a:p>
        </p:txBody>
      </p:sp>
    </p:spTree>
    <p:extLst>
      <p:ext uri="{BB962C8B-B14F-4D97-AF65-F5344CB8AC3E}">
        <p14:creationId xmlns:p14="http://schemas.microsoft.com/office/powerpoint/2010/main" val="36384035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tandard_Presentation-2016">
  <a:themeElements>
    <a:clrScheme name="INL 2016">
      <a:dk1>
        <a:srgbClr val="000000"/>
      </a:dk1>
      <a:lt1>
        <a:srgbClr val="FFFFFF"/>
      </a:lt1>
      <a:dk2>
        <a:srgbClr val="005875"/>
      </a:dk2>
      <a:lt2>
        <a:srgbClr val="808080"/>
      </a:lt2>
      <a:accent1>
        <a:srgbClr val="7895A4"/>
      </a:accent1>
      <a:accent2>
        <a:srgbClr val="8B9E6C"/>
      </a:accent2>
      <a:accent3>
        <a:srgbClr val="BFB896"/>
      </a:accent3>
      <a:accent4>
        <a:srgbClr val="ECE09C"/>
      </a:accent4>
      <a:accent5>
        <a:srgbClr val="DDDDDD"/>
      </a:accent5>
      <a:accent6>
        <a:srgbClr val="FFFFFF"/>
      </a:accent6>
      <a:hlink>
        <a:srgbClr val="7895A4"/>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Standard_Presentation-2016" id="{AA70F70C-FE74-4105-B56D-A478567CF02D}" vid="{32DB2BA5-14E2-4538-A7F0-90025315B3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6C255676BE044408856C5C66FC5842F" ma:contentTypeVersion="0" ma:contentTypeDescription="Create a new document." ma:contentTypeScope="" ma:versionID="6e87924a3c1adc4a425af901172f9f59">
  <xsd:schema xmlns:xsd="http://www.w3.org/2001/XMLSchema" xmlns:xs="http://www.w3.org/2001/XMLSchema" xmlns:p="http://schemas.microsoft.com/office/2006/metadata/properties" targetNamespace="http://schemas.microsoft.com/office/2006/metadata/properties" ma:root="true" ma:fieldsID="06e0e3112098b4d1518554ee266199a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A4C2D5B-5EF2-4373-B421-BF98377A1311}">
  <ds:schemaRefs>
    <ds:schemaRef ds:uri="http://schemas.microsoft.com/sharepoint/v3/contenttype/forms"/>
  </ds:schemaRefs>
</ds:datastoreItem>
</file>

<file path=customXml/itemProps2.xml><?xml version="1.0" encoding="utf-8"?>
<ds:datastoreItem xmlns:ds="http://schemas.openxmlformats.org/officeDocument/2006/customXml" ds:itemID="{DFF6FEB2-2A2B-42C0-A0BE-DB6FCB8EBCAE}">
  <ds:schemaRefs>
    <ds:schemaRef ds:uri="http://schemas.openxmlformats.org/package/2006/metadata/core-properties"/>
    <ds:schemaRef ds:uri="http://schemas.microsoft.com/office/2006/documentManagement/types"/>
    <ds:schemaRef ds:uri="http://schemas.microsoft.com/office/2006/metadata/properties"/>
    <ds:schemaRef ds:uri="http://schemas.microsoft.com/office/infopath/2007/PartnerControls"/>
    <ds:schemaRef ds:uri="http://purl.org/dc/elements/1.1/"/>
    <ds:schemaRef ds:uri="http://purl.org/dc/dcmitype/"/>
    <ds:schemaRef ds:uri="http://purl.org/dc/terms/"/>
    <ds:schemaRef ds:uri="http://www.w3.org/XML/1998/namespace"/>
  </ds:schemaRefs>
</ds:datastoreItem>
</file>

<file path=customXml/itemProps3.xml><?xml version="1.0" encoding="utf-8"?>
<ds:datastoreItem xmlns:ds="http://schemas.openxmlformats.org/officeDocument/2006/customXml" ds:itemID="{4E0BEE9E-377C-4E91-A7FC-4AE45A2ED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Standard_Presentation-2016</Template>
  <TotalTime>4167</TotalTime>
  <Words>1670</Words>
  <Application>Microsoft Macintosh PowerPoint</Application>
  <PresentationFormat>On-screen Show (4:3)</PresentationFormat>
  <Paragraphs>120</Paragraphs>
  <Slides>13</Slides>
  <Notes>5</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Standard_Presentation-2016</vt:lpstr>
      <vt:lpstr>Retrospection – Next Generation FCS Missions and Use Cases</vt:lpstr>
      <vt:lpstr>Background and Purpose</vt:lpstr>
      <vt:lpstr>Facility Studies</vt:lpstr>
      <vt:lpstr>Facility Studies Use Cases</vt:lpstr>
      <vt:lpstr>Strategic Studies</vt:lpstr>
      <vt:lpstr>Strategic Studies Use Cases</vt:lpstr>
      <vt:lpstr>Economic Studies</vt:lpstr>
      <vt:lpstr>Economic Studies Use Cases</vt:lpstr>
      <vt:lpstr>Multi-Regional Studies</vt:lpstr>
      <vt:lpstr>Multi-Regional Studies Use Cases</vt:lpstr>
      <vt:lpstr>Disruption Studies</vt:lpstr>
      <vt:lpstr>Disruption Studies Use Cases</vt:lpstr>
      <vt:lpstr>Discussion</vt:lpstr>
    </vt:vector>
  </TitlesOfParts>
  <Company>INL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L. Combs</dc:creator>
  <cp:lastModifiedBy>Brent</cp:lastModifiedBy>
  <cp:revision>38</cp:revision>
  <cp:lastPrinted>2017-07-17T17:17:57Z</cp:lastPrinted>
  <dcterms:created xsi:type="dcterms:W3CDTF">2016-09-09T18:28:57Z</dcterms:created>
  <dcterms:modified xsi:type="dcterms:W3CDTF">2017-07-19T13:27:00Z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0x01010086C255676BE044408856C5C66FC5842F</vt:lpwstr>
  </property>
</Properties>
</file>