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62" r:id="rId3"/>
    <p:sldId id="268" r:id="rId4"/>
    <p:sldId id="267" r:id="rId5"/>
    <p:sldId id="265" r:id="rId6"/>
    <p:sldId id="257" r:id="rId7"/>
    <p:sldId id="266" r:id="rId8"/>
    <p:sldId id="259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24" userDrawn="1">
          <p15:clr>
            <a:srgbClr val="A4A3A4"/>
          </p15:clr>
        </p15:guide>
        <p15:guide id="2" pos="6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47"/>
    <p:restoredTop sz="94653"/>
  </p:normalViewPr>
  <p:slideViewPr>
    <p:cSldViewPr snapToGrid="0" snapToObjects="1" showGuides="1">
      <p:cViewPr>
        <p:scale>
          <a:sx n="114" d="100"/>
          <a:sy n="114" d="100"/>
        </p:scale>
        <p:origin x="568" y="472"/>
      </p:cViewPr>
      <p:guideLst>
        <p:guide orient="horz" pos="1224"/>
        <p:guide pos="6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307-DB4D-1C47-8630-122CBAD9218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144B-31E8-1A43-B487-A07E47160A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307-DB4D-1C47-8630-122CBAD9218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144B-31E8-1A43-B487-A07E47160A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307-DB4D-1C47-8630-122CBAD9218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144B-31E8-1A43-B487-A07E47160A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307-DB4D-1C47-8630-122CBAD9218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144B-31E8-1A43-B487-A07E47160A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307-DB4D-1C47-8630-122CBAD9218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144B-31E8-1A43-B487-A07E47160A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307-DB4D-1C47-8630-122CBAD9218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144B-31E8-1A43-B487-A07E47160A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307-DB4D-1C47-8630-122CBAD9218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144B-31E8-1A43-B487-A07E47160A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307-DB4D-1C47-8630-122CBAD9218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144B-31E8-1A43-B487-A07E47160A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307-DB4D-1C47-8630-122CBAD9218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144B-31E8-1A43-B487-A07E47160A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307-DB4D-1C47-8630-122CBAD9218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144B-31E8-1A43-B487-A07E47160A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307-DB4D-1C47-8630-122CBAD9218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144B-31E8-1A43-B487-A07E47160A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6E307-DB4D-1C47-8630-122CBAD9218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0144B-31E8-1A43-B487-A07E4716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5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7461956" cy="2387600"/>
          </a:xfrm>
        </p:spPr>
        <p:txBody>
          <a:bodyPr>
            <a:normAutofit/>
          </a:bodyPr>
          <a:lstStyle/>
          <a:p>
            <a:pPr algn="r"/>
            <a:r>
              <a:rPr lang="en-US" b="1" dirty="0" smtClean="0"/>
              <a:t>From Cyclist to Cyclus.js</a:t>
            </a:r>
            <a:br>
              <a:rPr lang="en-US" b="1" dirty="0" smtClean="0"/>
            </a:b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Cyclus user interfaces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0" y="3902306"/>
            <a:ext cx="5077273" cy="1487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/>
              <a:t>Yarden Livnat</a:t>
            </a:r>
            <a:r>
              <a:rPr lang="en-US" sz="2000" dirty="0" smtClean="0"/>
              <a:t>, </a:t>
            </a:r>
            <a:r>
              <a:rPr lang="en-US" sz="1800" dirty="0" smtClean="0"/>
              <a:t>University of Utah</a:t>
            </a:r>
          </a:p>
          <a:p>
            <a:pPr algn="l"/>
            <a:r>
              <a:rPr lang="en-US" dirty="0" smtClean="0"/>
              <a:t>Anthony Scopatz</a:t>
            </a:r>
            <a:r>
              <a:rPr lang="en-US" sz="2000" dirty="0" smtClean="0"/>
              <a:t>, </a:t>
            </a:r>
            <a:r>
              <a:rPr lang="en-US" sz="1800" dirty="0" smtClean="0"/>
              <a:t>University of South Carolina</a:t>
            </a:r>
          </a:p>
          <a:p>
            <a:pPr algn="l"/>
            <a:r>
              <a:rPr lang="en-US" dirty="0" smtClean="0"/>
              <a:t>Valerio Pascucci, </a:t>
            </a:r>
            <a:r>
              <a:rPr lang="en-US" sz="1800" dirty="0" smtClean="0"/>
              <a:t>University of Utah </a:t>
            </a:r>
          </a:p>
          <a:p>
            <a:pPr algn="l"/>
            <a:r>
              <a:rPr lang="en-US" dirty="0" smtClean="0"/>
              <a:t>Paul Wilson</a:t>
            </a:r>
            <a:r>
              <a:rPr lang="en-US" sz="2000" dirty="0" smtClean="0"/>
              <a:t>, </a:t>
            </a:r>
            <a:r>
              <a:rPr lang="en-US" sz="1800" dirty="0" smtClean="0"/>
              <a:t>University of Wisconsin-Madison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6529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5707"/>
            <a:ext cx="10515600" cy="4552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Tell us what </a:t>
            </a:r>
            <a:endParaRPr lang="en-US" sz="3200" dirty="0" smtClean="0"/>
          </a:p>
          <a:p>
            <a:pPr marL="457200" lvl="1" indent="0">
              <a:buNone/>
            </a:pPr>
            <a:r>
              <a:rPr lang="mr-IN" sz="3200" dirty="0" smtClean="0"/>
              <a:t>…</a:t>
            </a:r>
            <a:r>
              <a:rPr lang="en-US" sz="3200" b="1" dirty="0" smtClean="0"/>
              <a:t> questions </a:t>
            </a:r>
            <a:r>
              <a:rPr lang="en-US" sz="3200" dirty="0" smtClean="0"/>
              <a:t>are you trying to answer?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mr-IN" sz="3200" dirty="0" smtClean="0"/>
              <a:t>…</a:t>
            </a:r>
            <a:r>
              <a:rPr lang="en-US" sz="3200" dirty="0" smtClean="0"/>
              <a:t> your </a:t>
            </a:r>
            <a:r>
              <a:rPr lang="en-US" sz="3200" b="1" dirty="0" smtClean="0"/>
              <a:t>pain </a:t>
            </a:r>
            <a:r>
              <a:rPr lang="en-US" sz="3200" b="1" dirty="0" smtClean="0"/>
              <a:t>point</a:t>
            </a:r>
            <a:r>
              <a:rPr lang="en-US" sz="3200" dirty="0" smtClean="0"/>
              <a:t>s are?</a:t>
            </a:r>
            <a:endParaRPr lang="en-US" sz="32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mr-IN" sz="3200" dirty="0" smtClean="0"/>
              <a:t>…</a:t>
            </a:r>
            <a:r>
              <a:rPr lang="en-US" sz="3200" dirty="0" smtClean="0"/>
              <a:t> k</a:t>
            </a:r>
            <a:r>
              <a:rPr lang="en-US" sz="3200" dirty="0" smtClean="0"/>
              <a:t>ind </a:t>
            </a:r>
            <a:r>
              <a:rPr lang="en-US" sz="3200" dirty="0" smtClean="0"/>
              <a:t>of </a:t>
            </a:r>
            <a:r>
              <a:rPr lang="en-US" sz="3200" b="1" dirty="0" smtClean="0"/>
              <a:t>analysis </a:t>
            </a:r>
            <a:r>
              <a:rPr lang="en-US" sz="3200" dirty="0" smtClean="0"/>
              <a:t>do you do?</a:t>
            </a:r>
          </a:p>
          <a:p>
            <a:pPr marL="457200" lvl="1" indent="0">
              <a:buNone/>
            </a:pPr>
            <a:r>
              <a:rPr lang="mr-IN" sz="3200" dirty="0" smtClean="0"/>
              <a:t>…</a:t>
            </a:r>
            <a:r>
              <a:rPr lang="en-US" sz="3200" dirty="0" smtClean="0"/>
              <a:t> visualizations you </a:t>
            </a:r>
            <a:r>
              <a:rPr lang="en-US" sz="4400" dirty="0" smtClean="0"/>
              <a:t>use</a:t>
            </a:r>
            <a:r>
              <a:rPr lang="en-US" sz="3200" dirty="0" smtClean="0"/>
              <a:t>, </a:t>
            </a:r>
            <a:r>
              <a:rPr lang="en-US" sz="4400" dirty="0" smtClean="0"/>
              <a:t>need </a:t>
            </a:r>
            <a:r>
              <a:rPr lang="en-US" sz="3200" dirty="0" smtClean="0"/>
              <a:t>or </a:t>
            </a:r>
            <a:r>
              <a:rPr lang="en-US" sz="4400" dirty="0" smtClean="0"/>
              <a:t>wish </a:t>
            </a:r>
            <a:r>
              <a:rPr lang="en-US" sz="3200" dirty="0" smtClean="0"/>
              <a:t>you had</a:t>
            </a:r>
            <a:r>
              <a:rPr lang="en-US" sz="3200" dirty="0" smtClean="0"/>
              <a:t>?</a:t>
            </a:r>
          </a:p>
          <a:p>
            <a:pPr lvl="1"/>
            <a:endParaRPr lang="en-US" sz="3200" dirty="0"/>
          </a:p>
          <a:p>
            <a:pPr marL="0" indent="0">
              <a:buNone/>
            </a:pPr>
            <a:r>
              <a:rPr lang="en-US" sz="4400" b="1" dirty="0" smtClean="0">
                <a:latin typeface="+mj-lt"/>
              </a:rPr>
              <a:t>Your input, your tool </a:t>
            </a:r>
            <a:endParaRPr lang="en-US" sz="4400" b="1" dirty="0" smtClean="0">
              <a:latin typeface="+mj-lt"/>
            </a:endParaRP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/>
              <a:t>Cyclus.js </a:t>
            </a:r>
            <a:r>
              <a:rPr lang="en-US" sz="3200" dirty="0" smtClean="0"/>
              <a:t>discussion session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225891" y="1225964"/>
            <a:ext cx="1777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tomorrow 4-5pm</a:t>
            </a:r>
          </a:p>
        </p:txBody>
      </p:sp>
    </p:spTree>
    <p:extLst>
      <p:ext uri="{BB962C8B-B14F-4D97-AF65-F5344CB8AC3E}">
        <p14:creationId xmlns:p14="http://schemas.microsoft.com/office/powerpoint/2010/main" val="55474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81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 Java-based desktop application  </a:t>
            </a:r>
            <a:r>
              <a:rPr lang="en-US" sz="2000" dirty="0" smtClean="0"/>
              <a:t>(part of the Cyclus eco-system)</a:t>
            </a:r>
            <a:endParaRPr lang="en-US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Computational steering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140713" y="2553630"/>
            <a:ext cx="5876693" cy="240866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Cyclist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7233717" y="3798482"/>
            <a:ext cx="3458031" cy="1046796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7275" tIns="0" rIns="107275" bIns="53637" rtlCol="0" anchor="t"/>
          <a:lstStyle/>
          <a:p>
            <a:r>
              <a:rPr lang="en-US" sz="2100" b="1" i="1" dirty="0">
                <a:solidFill>
                  <a:srgbClr val="000000"/>
                </a:solidFill>
              </a:rPr>
              <a:t>Cyclist</a:t>
            </a:r>
            <a:endParaRPr lang="en-US" sz="1400" b="1" i="1" dirty="0">
              <a:solidFill>
                <a:srgbClr val="000000"/>
              </a:solidFill>
            </a:endParaRPr>
          </a:p>
          <a:p>
            <a:pPr marL="335232" indent="-335232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Scenario Authoring (</a:t>
            </a:r>
            <a:r>
              <a:rPr lang="en-US" sz="1400" b="1" i="1" dirty="0">
                <a:solidFill>
                  <a:srgbClr val="000000"/>
                </a:solidFill>
              </a:rPr>
              <a:t>Cycic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  <a:p>
            <a:pPr marL="335232" indent="-335232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Simple remote Cyclus executions</a:t>
            </a:r>
            <a:endParaRPr lang="en-US" sz="1400" dirty="0">
              <a:solidFill>
                <a:schemeClr val="tx1"/>
              </a:solidFill>
            </a:endParaRPr>
          </a:p>
          <a:p>
            <a:pPr marL="335232" indent="-335232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Visual analytics</a:t>
            </a:r>
          </a:p>
        </p:txBody>
      </p:sp>
      <p:cxnSp>
        <p:nvCxnSpPr>
          <p:cNvPr id="5" name="Straight Arrow Connector 9"/>
          <p:cNvCxnSpPr/>
          <p:nvPr/>
        </p:nvCxnSpPr>
        <p:spPr>
          <a:xfrm rot="10800000">
            <a:off x="5804810" y="3398669"/>
            <a:ext cx="1229333" cy="990600"/>
          </a:xfrm>
          <a:prstGeom prst="bentConnector3">
            <a:avLst>
              <a:gd name="adj1" fmla="val 100104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701143" y="3322469"/>
            <a:ext cx="0" cy="428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810910" y="4060212"/>
            <a:ext cx="1136769" cy="385321"/>
          </a:xfrm>
          <a:prstGeom prst="rect">
            <a:avLst/>
          </a:prstGeom>
        </p:spPr>
        <p:txBody>
          <a:bodyPr wrap="none" lIns="107275" tIns="53637" rIns="107275" bIns="53637">
            <a:spAutoFit/>
          </a:bodyPr>
          <a:lstStyle/>
          <a:p>
            <a:r>
              <a:rPr lang="en-US" i="1" dirty="0"/>
              <a:t>a</a:t>
            </a:r>
            <a:r>
              <a:rPr lang="en-US" i="1" dirty="0" smtClean="0">
                <a:solidFill>
                  <a:schemeClr val="tx1"/>
                </a:solidFill>
              </a:rPr>
              <a:t>uthoring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77349" y="3398671"/>
            <a:ext cx="461905" cy="385321"/>
          </a:xfrm>
          <a:prstGeom prst="rect">
            <a:avLst/>
          </a:prstGeom>
        </p:spPr>
        <p:txBody>
          <a:bodyPr wrap="none" lIns="107275" tIns="53637" rIns="107275" bIns="53637">
            <a:spAutoFit/>
          </a:bodyPr>
          <a:lstStyle/>
          <a:p>
            <a:r>
              <a:rPr lang="en-US" i="1" dirty="0" smtClean="0">
                <a:solidFill>
                  <a:schemeClr val="tx1"/>
                </a:solidFill>
              </a:rPr>
              <a:t>vis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4748" y="3398671"/>
            <a:ext cx="624193" cy="385321"/>
          </a:xfrm>
          <a:prstGeom prst="rect">
            <a:avLst/>
          </a:prstGeom>
        </p:spPr>
        <p:txBody>
          <a:bodyPr wrap="none" lIns="107275" tIns="53637" rIns="107275" bIns="53637">
            <a:spAutoFit/>
          </a:bodyPr>
          <a:lstStyle/>
          <a:p>
            <a:r>
              <a:rPr lang="en-US" i="1" dirty="0"/>
              <a:t>e</a:t>
            </a:r>
            <a:r>
              <a:rPr lang="en-US" i="1" dirty="0" smtClean="0"/>
              <a:t>xec</a:t>
            </a:r>
            <a:endParaRPr lang="en-US" sz="1400" i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910265" y="3017668"/>
            <a:ext cx="4860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700465" y="3046449"/>
            <a:ext cx="4860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12569" y="2674234"/>
            <a:ext cx="702356" cy="385321"/>
          </a:xfrm>
          <a:prstGeom prst="rect">
            <a:avLst/>
          </a:prstGeom>
        </p:spPr>
        <p:txBody>
          <a:bodyPr wrap="none" lIns="107275" tIns="53637" rIns="107275" bIns="53637">
            <a:spAutoFit/>
          </a:bodyPr>
          <a:lstStyle/>
          <a:p>
            <a:r>
              <a:rPr lang="en-US" i="1" dirty="0" smtClean="0"/>
              <a:t>input</a:t>
            </a:r>
            <a:endParaRPr lang="en-US" sz="1400" i="1" dirty="0"/>
          </a:p>
        </p:txBody>
      </p:sp>
      <p:sp>
        <p:nvSpPr>
          <p:cNvPr id="13" name="Snip and Round Single Corner Rectangle 12"/>
          <p:cNvSpPr/>
          <p:nvPr/>
        </p:nvSpPr>
        <p:spPr>
          <a:xfrm>
            <a:off x="5411419" y="2768650"/>
            <a:ext cx="1077541" cy="555608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E67C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7275" tIns="53637" rIns="107275" bIns="53637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Scenario</a:t>
            </a:r>
          </a:p>
        </p:txBody>
      </p:sp>
      <p:sp>
        <p:nvSpPr>
          <p:cNvPr id="14" name="Snip and Round Single Corner Rectangle 13"/>
          <p:cNvSpPr/>
          <p:nvPr/>
        </p:nvSpPr>
        <p:spPr>
          <a:xfrm>
            <a:off x="9472544" y="2789070"/>
            <a:ext cx="729616" cy="384592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3E7D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7275" tIns="53637" rIns="107275" bIns="53637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670917" y="2761289"/>
            <a:ext cx="1115831" cy="469964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7275" tIns="53637" rIns="107275" bIns="53637" rtlCol="0" anchor="ctr"/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Cyclus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8024743" y="3322469"/>
            <a:ext cx="0" cy="428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38143" y="5166248"/>
            <a:ext cx="79721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Decouple the </a:t>
            </a:r>
            <a:r>
              <a:rPr lang="en-US" sz="2800" b="1" dirty="0" smtClean="0"/>
              <a:t>Simulation</a:t>
            </a:r>
            <a:r>
              <a:rPr lang="en-US" sz="2800" dirty="0" smtClean="0"/>
              <a:t> </a:t>
            </a:r>
            <a:r>
              <a:rPr lang="en-US" sz="2800" dirty="0"/>
              <a:t>engine </a:t>
            </a:r>
          </a:p>
          <a:p>
            <a:r>
              <a:rPr lang="en-US" sz="2800" dirty="0"/>
              <a:t>               </a:t>
            </a:r>
            <a:r>
              <a:rPr lang="en-US" sz="2800" dirty="0" smtClean="0"/>
              <a:t>   from </a:t>
            </a:r>
            <a:r>
              <a:rPr lang="en-US" sz="2800" b="1" dirty="0"/>
              <a:t>s</a:t>
            </a:r>
            <a:r>
              <a:rPr lang="en-US" sz="2800" b="1" dirty="0" smtClean="0"/>
              <a:t>cenario</a:t>
            </a:r>
            <a:r>
              <a:rPr lang="en-US" sz="2800" dirty="0" smtClean="0"/>
              <a:t> </a:t>
            </a:r>
            <a:r>
              <a:rPr lang="en-US" sz="2800" b="1" dirty="0" smtClean="0"/>
              <a:t>Authoring</a:t>
            </a:r>
            <a:r>
              <a:rPr lang="en-US" sz="2800" dirty="0" smtClean="0"/>
              <a:t> and </a:t>
            </a:r>
            <a:r>
              <a:rPr lang="en-US" sz="2800" b="1" dirty="0" smtClean="0"/>
              <a:t>Visualization</a:t>
            </a:r>
            <a:r>
              <a:rPr lang="en-US" sz="3600" b="1" dirty="0" smtClean="0"/>
              <a:t>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4538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Cyclist</a:t>
            </a:r>
            <a:r>
              <a:rPr lang="en-US" dirty="0" smtClean="0"/>
              <a:t> </a:t>
            </a:r>
            <a:r>
              <a:rPr lang="en-US" sz="2800" dirty="0" smtClean="0"/>
              <a:t>visualization</a:t>
            </a:r>
            <a:endParaRPr lang="en-US" dirty="0"/>
          </a:p>
        </p:txBody>
      </p:sp>
      <p:pic>
        <p:nvPicPr>
          <p:cNvPr id="4" name="Picture 3" descr="Screen Shot 2014-10-19 at 10.53.4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"/>
          <a:stretch/>
        </p:blipFill>
        <p:spPr>
          <a:xfrm>
            <a:off x="5674845" y="2537909"/>
            <a:ext cx="5980522" cy="4045478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Screen Shot 2014-10-22 at 11.37.41 P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050" y="3460963"/>
            <a:ext cx="2187447" cy="16002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279067" y="4834495"/>
            <a:ext cx="1776591" cy="987779"/>
          </a:xfrm>
          <a:prstGeom prst="rect">
            <a:avLst/>
          </a:prstGeom>
          <a:noFill/>
          <a:effectLst/>
        </p:spPr>
        <p:txBody>
          <a:bodyPr wrap="square" lIns="107275" tIns="53637" rIns="107275" bIns="53637" anchor="ctr" anchorCtr="1">
            <a:noAutofit/>
          </a:bodyPr>
          <a:lstStyle/>
          <a:p>
            <a:pPr algn="ctr"/>
            <a:r>
              <a:rPr lang="en-US" sz="2800" dirty="0"/>
              <a:t>workspace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3720886" y="2724023"/>
            <a:ext cx="1572539" cy="429707"/>
          </a:xfrm>
          <a:prstGeom prst="rightArrow">
            <a:avLst>
              <a:gd name="adj1" fmla="val 57622"/>
              <a:gd name="adj2" fmla="val 6414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3720886" y="3768867"/>
            <a:ext cx="1572539" cy="429707"/>
          </a:xfrm>
          <a:prstGeom prst="rightArrow">
            <a:avLst>
              <a:gd name="adj1" fmla="val 57622"/>
              <a:gd name="adj2" fmla="val 6414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3720886" y="4500678"/>
            <a:ext cx="1572539" cy="429707"/>
          </a:xfrm>
          <a:prstGeom prst="rightArrow">
            <a:avLst>
              <a:gd name="adj1" fmla="val 57622"/>
              <a:gd name="adj2" fmla="val 6414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able fields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3720886" y="5128105"/>
            <a:ext cx="1572539" cy="429707"/>
          </a:xfrm>
          <a:prstGeom prst="rightArrow">
            <a:avLst>
              <a:gd name="adj1" fmla="val 57622"/>
              <a:gd name="adj2" fmla="val 6414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views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3720886" y="3178832"/>
            <a:ext cx="1572539" cy="429707"/>
          </a:xfrm>
          <a:prstGeom prst="rightArrow">
            <a:avLst>
              <a:gd name="adj1" fmla="val 57622"/>
              <a:gd name="adj2" fmla="val 6414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  <a:r>
              <a:rPr lang="en-US" dirty="0" smtClean="0">
                <a:solidFill>
                  <a:schemeClr val="tx1"/>
                </a:solidFill>
              </a:rPr>
              <a:t>obs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8200" y="1583802"/>
            <a:ext cx="483664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Focus on Cyclus database </a:t>
            </a:r>
            <a:r>
              <a:rPr lang="en-US" sz="2800" dirty="0" smtClean="0"/>
              <a:t>tables</a:t>
            </a:r>
          </a:p>
          <a:p>
            <a:r>
              <a:rPr lang="en-US" sz="2800" dirty="0" smtClean="0"/>
              <a:t>Drag ‘n drop interactions</a:t>
            </a:r>
            <a:endParaRPr lang="en-US" sz="2800" dirty="0"/>
          </a:p>
        </p:txBody>
      </p:sp>
      <p:sp>
        <p:nvSpPr>
          <p:cNvPr id="47" name="Right Arrow 46"/>
          <p:cNvSpPr/>
          <p:nvPr/>
        </p:nvSpPr>
        <p:spPr>
          <a:xfrm>
            <a:off x="3720886" y="5822274"/>
            <a:ext cx="1572539" cy="429707"/>
          </a:xfrm>
          <a:prstGeom prst="rightArrow">
            <a:avLst>
              <a:gd name="adj1" fmla="val 57622"/>
              <a:gd name="adj2" fmla="val 6414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authoring</a:t>
            </a:r>
          </a:p>
        </p:txBody>
      </p:sp>
    </p:spTree>
    <p:extLst>
      <p:ext uri="{BB962C8B-B14F-4D97-AF65-F5344CB8AC3E}">
        <p14:creationId xmlns:p14="http://schemas.microsoft.com/office/powerpoint/2010/main" val="28925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0" grpId="0" animBg="1"/>
      <p:bldP spid="41" grpId="0" animBg="1"/>
      <p:bldP spid="42" grpId="0" animBg="1"/>
      <p:bldP spid="43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Cyclist</a:t>
            </a:r>
            <a:r>
              <a:rPr lang="en-US" dirty="0" smtClean="0"/>
              <a:t> </a:t>
            </a:r>
            <a:r>
              <a:rPr lang="en-US" sz="2800" dirty="0"/>
              <a:t>v</a:t>
            </a:r>
            <a:r>
              <a:rPr lang="en-US" sz="2800" dirty="0" smtClean="0"/>
              <a:t>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21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Local and global filtering</a:t>
            </a:r>
          </a:p>
          <a:p>
            <a:pPr marL="0" indent="0">
              <a:buNone/>
            </a:pPr>
            <a:r>
              <a:rPr lang="en-US" dirty="0" smtClean="0"/>
              <a:t>Coordinated multiple views</a:t>
            </a:r>
          </a:p>
          <a:p>
            <a:pPr marL="0" indent="0">
              <a:buNone/>
            </a:pPr>
            <a:r>
              <a:rPr lang="en-US" dirty="0" smtClean="0"/>
              <a:t>Automatic charts</a:t>
            </a:r>
            <a:endParaRPr lang="en-US" dirty="0"/>
          </a:p>
        </p:txBody>
      </p:sp>
      <p:pic>
        <p:nvPicPr>
          <p:cNvPr id="9" name="Picture 8" descr="Screen Shot 2014-10-19 at 10.50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786" y="1209995"/>
            <a:ext cx="5271568" cy="35052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Screen Shot 2014-10-22 at 2.42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693" y="2916368"/>
            <a:ext cx="3632873" cy="3731727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Screen Shot 2014-10-22 at 3.01.4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574" y="4234502"/>
            <a:ext cx="2155865" cy="2413593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73000"/>
              </a:prstClr>
            </a:outerShdw>
          </a:effectLst>
        </p:spPr>
      </p:pic>
      <p:pic>
        <p:nvPicPr>
          <p:cNvPr id="12" name="Picture 11" descr="Screen Shot 2014-10-22 at 11.37.4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61" y="3564626"/>
            <a:ext cx="4777319" cy="2847903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631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544711"/>
            <a:ext cx="10515600" cy="1017764"/>
          </a:xfrm>
        </p:spPr>
        <p:txBody>
          <a:bodyPr/>
          <a:lstStyle/>
          <a:p>
            <a:r>
              <a:rPr lang="en-US" dirty="0" smtClean="0"/>
              <a:t>Cyclus.js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467959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ename, upgrade, expand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4606" y="728133"/>
            <a:ext cx="10515600" cy="10177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Cyclist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24606" y="1745897"/>
            <a:ext cx="10515600" cy="467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Java-based desktop application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4545" y="1361448"/>
            <a:ext cx="2037055" cy="269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970844" y="1965122"/>
            <a:ext cx="652228" cy="147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5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Cyclus.js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838200" y="1821916"/>
            <a:ext cx="8320216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Streamlining the analysis </a:t>
            </a:r>
            <a:r>
              <a:rPr lang="en-US" sz="2800" i="1" dirty="0" smtClean="0"/>
              <a:t>workflow</a:t>
            </a:r>
            <a:endParaRPr lang="en-US" sz="2800" i="1" dirty="0"/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/>
              <a:t>Distributed </a:t>
            </a:r>
            <a:r>
              <a:rPr lang="en-US" sz="3600" dirty="0" smtClean="0"/>
              <a:t>services </a:t>
            </a:r>
            <a:r>
              <a:rPr lang="en-US" sz="2800" dirty="0" smtClean="0"/>
              <a:t>and capabilities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/>
              <a:t>Extendable scripted </a:t>
            </a:r>
            <a:r>
              <a:rPr lang="en-US" sz="3600" dirty="0" smtClean="0"/>
              <a:t>analytics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/>
              <a:t>Web-based state-of-the-art </a:t>
            </a:r>
            <a:r>
              <a:rPr lang="en-US" sz="3600" dirty="0" smtClean="0"/>
              <a:t>visualizations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15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Cyclus.js</a:t>
            </a:r>
            <a:r>
              <a:rPr lang="en-US" i="1" dirty="0" smtClean="0"/>
              <a:t> </a:t>
            </a:r>
            <a:r>
              <a:rPr lang="en-US" sz="2800" i="1" dirty="0" smtClean="0"/>
              <a:t>distributed services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3776"/>
            <a:ext cx="10814538" cy="5362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i="1" dirty="0" smtClean="0"/>
              <a:t> </a:t>
            </a:r>
            <a:endParaRPr lang="en-US" sz="3600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821916"/>
            <a:ext cx="832021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Cyclus management services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Data </a:t>
            </a:r>
            <a:r>
              <a:rPr lang="en-US" sz="2800" dirty="0" smtClean="0"/>
              <a:t>storage </a:t>
            </a:r>
            <a:r>
              <a:rPr lang="en-US" sz="2800" dirty="0" smtClean="0"/>
              <a:t>services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Post-processing services</a:t>
            </a:r>
          </a:p>
          <a:p>
            <a:pPr lvl="1"/>
            <a:r>
              <a:rPr lang="en-US" sz="2800" dirty="0" smtClean="0"/>
              <a:t> </a:t>
            </a:r>
          </a:p>
          <a:p>
            <a:pPr lvl="1"/>
            <a:r>
              <a:rPr lang="en-US" sz="2400" i="1" dirty="0" smtClean="0"/>
              <a:t>Deploy </a:t>
            </a:r>
            <a:r>
              <a:rPr lang="en-US" sz="2400" i="1" dirty="0" smtClean="0"/>
              <a:t>your own </a:t>
            </a:r>
            <a:endParaRPr lang="en-US" sz="2400" i="1" dirty="0" smtClean="0"/>
          </a:p>
          <a:p>
            <a:pPr lvl="1"/>
            <a:r>
              <a:rPr lang="en-US" sz="2400" i="1" dirty="0"/>
              <a:t> </a:t>
            </a:r>
            <a:r>
              <a:rPr lang="en-US" sz="2400" i="1" dirty="0" smtClean="0"/>
              <a:t>        </a:t>
            </a:r>
            <a:r>
              <a:rPr lang="en-US" sz="2400" i="1" dirty="0" smtClean="0"/>
              <a:t>or </a:t>
            </a:r>
            <a:r>
              <a:rPr lang="en-US" sz="2400" i="1" dirty="0" smtClean="0"/>
              <a:t>use ERGS public services</a:t>
            </a:r>
            <a:endParaRPr lang="en-US" sz="2800" i="1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80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Cyclus.js</a:t>
            </a:r>
            <a:r>
              <a:rPr lang="en-US" dirty="0" smtClean="0"/>
              <a:t> </a:t>
            </a:r>
            <a:r>
              <a:rPr lang="en-US" sz="3200" dirty="0" smtClean="0"/>
              <a:t>a</a:t>
            </a:r>
            <a:r>
              <a:rPr lang="en-US" sz="3200" dirty="0" smtClean="0"/>
              <a:t>nalytics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821916"/>
            <a:ext cx="9643946" cy="4167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400" i="1" dirty="0"/>
              <a:t>Server side computation</a:t>
            </a:r>
            <a:endParaRPr lang="en-US" sz="2400" b="1" i="1" dirty="0"/>
          </a:p>
          <a:p>
            <a:endParaRPr lang="en-US" sz="2800" b="1" dirty="0" smtClean="0"/>
          </a:p>
          <a:p>
            <a:r>
              <a:rPr lang="en-US" sz="2800" b="1" dirty="0" smtClean="0"/>
              <a:t>Jupyter</a:t>
            </a:r>
            <a:r>
              <a:rPr lang="en-US" sz="2800" dirty="0" smtClean="0"/>
              <a:t> </a:t>
            </a:r>
            <a:r>
              <a:rPr lang="en-US" sz="2800" dirty="0"/>
              <a:t>based </a:t>
            </a:r>
            <a:r>
              <a:rPr lang="en-US" sz="2800" dirty="0" smtClean="0"/>
              <a:t>back-end</a:t>
            </a:r>
            <a:endParaRPr lang="en-US" sz="2800" dirty="0"/>
          </a:p>
          <a:p>
            <a:pPr lvl="1"/>
            <a:r>
              <a:rPr lang="en-US" sz="2400" dirty="0"/>
              <a:t>Scripting capabilities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Open architecture: Python, SQL, R, </a:t>
            </a:r>
            <a:r>
              <a:rPr lang="en-US" sz="2400" dirty="0" smtClean="0"/>
              <a:t>Matplotlib, Widgets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800" b="1" dirty="0"/>
              <a:t>Data representation</a:t>
            </a:r>
            <a:r>
              <a:rPr lang="en-US" sz="2800" dirty="0"/>
              <a:t> as first-class </a:t>
            </a:r>
            <a:r>
              <a:rPr lang="en-US" sz="2800" dirty="0" smtClean="0"/>
              <a:t>objects </a:t>
            </a:r>
          </a:p>
          <a:p>
            <a:pPr lvl="1"/>
            <a:r>
              <a:rPr lang="en-US" sz="2400" dirty="0" smtClean="0"/>
              <a:t>e.g</a:t>
            </a:r>
            <a:r>
              <a:rPr lang="en-US" sz="2400" dirty="0"/>
              <a:t>. time series, material flow, composition</a:t>
            </a:r>
          </a:p>
          <a:p>
            <a:pPr lvl="1"/>
            <a:r>
              <a:rPr lang="en-US" sz="2400" dirty="0"/>
              <a:t>Simplify </a:t>
            </a:r>
            <a:r>
              <a:rPr lang="en-US" sz="2400" dirty="0" smtClean="0"/>
              <a:t>data manipulation </a:t>
            </a:r>
            <a:r>
              <a:rPr lang="en-US" sz="2400" dirty="0"/>
              <a:t>and </a:t>
            </a:r>
            <a:r>
              <a:rPr lang="en-US" sz="2400" dirty="0" smtClean="0"/>
              <a:t>visualization</a:t>
            </a:r>
          </a:p>
          <a:p>
            <a:pPr marL="0" lvl="1">
              <a:lnSpc>
                <a:spcPct val="150000"/>
              </a:lnSpc>
            </a:pPr>
            <a:r>
              <a:rPr lang="en-US" sz="2800" dirty="0"/>
              <a:t>Extensible fuel cycle </a:t>
            </a:r>
            <a:r>
              <a:rPr lang="en-US" sz="2800" b="1" dirty="0"/>
              <a:t>metrics </a:t>
            </a:r>
            <a:r>
              <a:rPr lang="en-US" sz="2800" b="1" dirty="0" smtClean="0"/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40728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Cyclus.js</a:t>
            </a:r>
            <a:r>
              <a:rPr lang="en-US" dirty="0" smtClean="0"/>
              <a:t> </a:t>
            </a:r>
            <a:r>
              <a:rPr lang="en-US" sz="3200" dirty="0"/>
              <a:t>web-based visual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HTML/JavaScript/d3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Views: </a:t>
            </a:r>
            <a:r>
              <a:rPr lang="en-US" sz="2400" i="1" dirty="0" smtClean="0"/>
              <a:t>tables, advanced plots, graphs, geo-spatial, notebook (scripting),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1" dirty="0" smtClean="0"/>
              <a:t>               Jupyter widgets, SVG, printing, save and share, create your own</a:t>
            </a:r>
            <a:endParaRPr lang="en-US" i="1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Perspectives </a:t>
            </a:r>
            <a:r>
              <a:rPr lang="en-US" sz="2200" dirty="0"/>
              <a:t>(topic </a:t>
            </a:r>
            <a:r>
              <a:rPr lang="en-US" sz="2200" dirty="0" smtClean="0"/>
              <a:t>oriented views</a:t>
            </a:r>
            <a:r>
              <a:rPr lang="en-US" sz="2200" dirty="0"/>
              <a:t>)</a:t>
            </a:r>
          </a:p>
          <a:p>
            <a:pPr lvl="1">
              <a:buFont typeface="Helvetica" charset="0"/>
              <a:buChar char="-"/>
            </a:pPr>
            <a:r>
              <a:rPr lang="en-US" dirty="0"/>
              <a:t>Material flow: </a:t>
            </a:r>
            <a:r>
              <a:rPr lang="en-US" i="1" dirty="0"/>
              <a:t>transactions, </a:t>
            </a:r>
            <a:r>
              <a:rPr lang="mr-IN" i="1" dirty="0"/>
              <a:t>…</a:t>
            </a:r>
            <a:r>
              <a:rPr lang="en-US" dirty="0"/>
              <a:t> </a:t>
            </a:r>
          </a:p>
          <a:p>
            <a:pPr lvl="1">
              <a:buFont typeface="Helvetica" charset="0"/>
              <a:buChar char="-"/>
            </a:pPr>
            <a:r>
              <a:rPr lang="en-US" dirty="0"/>
              <a:t>Energy:             </a:t>
            </a:r>
            <a:r>
              <a:rPr lang="en-US" i="1" dirty="0"/>
              <a:t>demand, capacity, production, </a:t>
            </a:r>
            <a:r>
              <a:rPr lang="mr-IN" i="1" dirty="0"/>
              <a:t>…</a:t>
            </a:r>
            <a:endParaRPr lang="en-US" i="1" dirty="0"/>
          </a:p>
          <a:p>
            <a:pPr lvl="1">
              <a:buFont typeface="Helvetica" charset="0"/>
              <a:buChar char="-"/>
            </a:pPr>
            <a:r>
              <a:rPr lang="en-US" dirty="0"/>
              <a:t>Economics:      </a:t>
            </a:r>
            <a:r>
              <a:rPr lang="en-US" i="1" dirty="0"/>
              <a:t>cost, schedule, </a:t>
            </a:r>
            <a:r>
              <a:rPr lang="en-US" i="1" dirty="0" smtClean="0"/>
              <a:t>transition, </a:t>
            </a:r>
            <a:r>
              <a:rPr lang="mr-IN" i="1" dirty="0" smtClean="0"/>
              <a:t>…</a:t>
            </a:r>
            <a:endParaRPr lang="en-US" i="1" dirty="0"/>
          </a:p>
          <a:p>
            <a:pPr lvl="1">
              <a:buFont typeface="Helvetica" charset="0"/>
              <a:buChar char="-"/>
            </a:pPr>
            <a:r>
              <a:rPr lang="en-US" dirty="0"/>
              <a:t>Political:           </a:t>
            </a:r>
            <a:r>
              <a:rPr lang="en-US" dirty="0" smtClean="0"/>
              <a:t>stockpiles</a:t>
            </a:r>
            <a:r>
              <a:rPr lang="en-US" dirty="0"/>
              <a:t>, </a:t>
            </a:r>
            <a:r>
              <a:rPr lang="mr-IN" dirty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2053</TotalTime>
  <Words>313</Words>
  <Application>Microsoft Macintosh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Helvetica</vt:lpstr>
      <vt:lpstr>Mangal</vt:lpstr>
      <vt:lpstr>Arial</vt:lpstr>
      <vt:lpstr>Office Theme</vt:lpstr>
      <vt:lpstr>From Cyclist to Cyclus.js Cyclus user interfaces </vt:lpstr>
      <vt:lpstr>Cyclist</vt:lpstr>
      <vt:lpstr>Cyclist visualization</vt:lpstr>
      <vt:lpstr>Cyclist visualization</vt:lpstr>
      <vt:lpstr>Cyclus.js</vt:lpstr>
      <vt:lpstr>Cyclus.js</vt:lpstr>
      <vt:lpstr>Cyclus.js distributed services</vt:lpstr>
      <vt:lpstr>Cyclus.js analytics</vt:lpstr>
      <vt:lpstr>Cyclus.js web-based visual analytics</vt:lpstr>
      <vt:lpstr>Cyclus.js discussion session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CyclusJS A Distributed Web-based  Fuel Cycle Visual Analytics System</dc:title>
  <dc:creator>Microsoft Office User</dc:creator>
  <cp:lastModifiedBy>Yarden Livnat</cp:lastModifiedBy>
  <cp:revision>51</cp:revision>
  <dcterms:created xsi:type="dcterms:W3CDTF">2017-07-17T16:08:57Z</dcterms:created>
  <dcterms:modified xsi:type="dcterms:W3CDTF">2017-07-19T12:57:28Z</dcterms:modified>
</cp:coreProperties>
</file>