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935" r:id="rId1"/>
  </p:sldMasterIdLst>
  <p:notesMasterIdLst>
    <p:notesMasterId r:id="rId13"/>
  </p:notesMasterIdLst>
  <p:sldIdLst>
    <p:sldId id="258" r:id="rId2"/>
    <p:sldId id="259" r:id="rId3"/>
    <p:sldId id="260" r:id="rId4"/>
    <p:sldId id="269" r:id="rId5"/>
    <p:sldId id="261" r:id="rId6"/>
    <p:sldId id="262" r:id="rId7"/>
    <p:sldId id="263" r:id="rId8"/>
    <p:sldId id="264" r:id="rId9"/>
    <p:sldId id="265" r:id="rId10"/>
    <p:sldId id="267" r:id="rId11"/>
    <p:sldId id="268" r:id="rId12"/>
  </p:sldIdLst>
  <p:sldSz cx="12188825" cy="6858000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4173">
          <p15:clr>
            <a:srgbClr val="A4A3A4"/>
          </p15:clr>
        </p15:guide>
        <p15:guide id="2" pos="741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C9C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63" autoAdjust="0"/>
    <p:restoredTop sz="94660"/>
  </p:normalViewPr>
  <p:slideViewPr>
    <p:cSldViewPr snapToGrid="0" showGuides="1">
      <p:cViewPr>
        <p:scale>
          <a:sx n="122" d="100"/>
          <a:sy n="122" d="100"/>
        </p:scale>
        <p:origin x="456" y="1000"/>
      </p:cViewPr>
      <p:guideLst>
        <p:guide orient="horz" pos="4173"/>
        <p:guide pos="741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 varScale="1">
        <p:scale>
          <a:sx n="66" d="100"/>
          <a:sy n="66" d="100"/>
        </p:scale>
        <p:origin x="0" y="0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C60382-7BF4-AE42-8216-16412E1579AE}" type="datetimeFigureOut">
              <a:rPr lang="en-US" smtClean="0"/>
              <a:t>7/13/17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B5D137-8461-8B48-8299-2BF0F4770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6095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1700">
              <a:defRPr sz="16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01700">
              <a:defRPr sz="16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01700">
              <a:defRPr sz="16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01700">
              <a:defRPr sz="16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01700">
              <a:defRPr sz="16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16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323825CB-AB3E-6047-81EC-0EDA2475C9B1}" type="slidenum">
              <a:rPr lang="en-US" altLang="en-US" sz="1200" i="0">
                <a:latin typeface="Times New Roman" charset="0"/>
              </a:rPr>
              <a:pPr/>
              <a:t>1</a:t>
            </a:fld>
            <a:endParaRPr lang="en-US" altLang="en-US" sz="1200" i="0">
              <a:latin typeface="Times New Roman" charset="0"/>
            </a:endParaRPr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234117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ECE941-309D-794F-B73B-D8153AEF3216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17645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ECE941-309D-794F-B73B-D8153AEF3216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371617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 5 stages for SFR + 1 at Equilibrium, </a:t>
            </a:r>
            <a:r>
              <a:rPr lang="en-US" dirty="0" smtClean="0"/>
              <a:t>4 cycles</a:t>
            </a:r>
            <a:r>
              <a:rPr lang="en-US" baseline="0" dirty="0" smtClean="0"/>
              <a:t> before discharge for IB and Driver, 9 cycle before discharge for OB, 3 cycle of irradiation before discharge in LEU and MOX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ECE941-309D-794F-B73B-D8153AEF3216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852196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 5 stages for SFR + 1 at Equilibrium, </a:t>
            </a:r>
            <a:r>
              <a:rPr lang="en-US" dirty="0" smtClean="0"/>
              <a:t>4 cycles</a:t>
            </a:r>
            <a:r>
              <a:rPr lang="en-US" baseline="0" dirty="0" smtClean="0"/>
              <a:t> before discharge for IB and Driver, 9 cycle before discharge for OB, 3 cycle of irradiation before discharge in LEU and MOX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ECE941-309D-794F-B73B-D8153AEF3216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07403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ECE941-309D-794F-B73B-D8153AEF3216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14706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emf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2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 flipH="1">
            <a:off x="-56672" y="47479"/>
            <a:ext cx="4322618" cy="4226359"/>
          </a:xfrm>
          <a:prstGeom prst="rect">
            <a:avLst/>
          </a:prstGeom>
        </p:spPr>
      </p:pic>
      <p:sp>
        <p:nvSpPr>
          <p:cNvPr id="33" name="Freeform 12"/>
          <p:cNvSpPr>
            <a:spLocks/>
          </p:cNvSpPr>
          <p:nvPr/>
        </p:nvSpPr>
        <p:spPr bwMode="auto">
          <a:xfrm>
            <a:off x="7845425" y="0"/>
            <a:ext cx="4343400" cy="6858000"/>
          </a:xfrm>
          <a:custGeom>
            <a:avLst/>
            <a:gdLst>
              <a:gd name="T0" fmla="*/ 150 w 1412"/>
              <a:gd name="T1" fmla="*/ 2166 h 2166"/>
              <a:gd name="T2" fmla="*/ 1412 w 1412"/>
              <a:gd name="T3" fmla="*/ 2166 h 2166"/>
              <a:gd name="T4" fmla="*/ 1412 w 1412"/>
              <a:gd name="T5" fmla="*/ 0 h 2166"/>
              <a:gd name="T6" fmla="*/ 0 w 1412"/>
              <a:gd name="T7" fmla="*/ 0 h 2166"/>
              <a:gd name="T8" fmla="*/ 150 w 1412"/>
              <a:gd name="T9" fmla="*/ 2166 h 2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12" h="2166">
                <a:moveTo>
                  <a:pt x="150" y="2166"/>
                </a:moveTo>
                <a:cubicBezTo>
                  <a:pt x="1412" y="2166"/>
                  <a:pt x="1412" y="2166"/>
                  <a:pt x="1412" y="2166"/>
                </a:cubicBezTo>
                <a:cubicBezTo>
                  <a:pt x="1412" y="0"/>
                  <a:pt x="1412" y="0"/>
                  <a:pt x="1412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304" y="816"/>
                  <a:pt x="150" y="2166"/>
                </a:cubicBezTo>
                <a:close/>
              </a:path>
            </a:pathLst>
          </a:custGeom>
          <a:solidFill>
            <a:schemeClr val="tx2"/>
          </a:solidFill>
          <a:ln>
            <a:solidFill>
              <a:schemeClr val="tx2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Freeform 13"/>
          <p:cNvSpPr>
            <a:spLocks/>
          </p:cNvSpPr>
          <p:nvPr/>
        </p:nvSpPr>
        <p:spPr bwMode="auto">
          <a:xfrm>
            <a:off x="7551511" y="0"/>
            <a:ext cx="1236663" cy="6858000"/>
          </a:xfrm>
          <a:custGeom>
            <a:avLst/>
            <a:gdLst>
              <a:gd name="T0" fmla="*/ 221 w 402"/>
              <a:gd name="T1" fmla="*/ 2166 h 2166"/>
              <a:gd name="T2" fmla="*/ 240 w 402"/>
              <a:gd name="T3" fmla="*/ 2166 h 2166"/>
              <a:gd name="T4" fmla="*/ 90 w 402"/>
              <a:gd name="T5" fmla="*/ 0 h 2166"/>
              <a:gd name="T6" fmla="*/ 0 w 402"/>
              <a:gd name="T7" fmla="*/ 0 h 2166"/>
              <a:gd name="T8" fmla="*/ 221 w 402"/>
              <a:gd name="T9" fmla="*/ 2166 h 2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2" h="2166">
                <a:moveTo>
                  <a:pt x="221" y="2166"/>
                </a:moveTo>
                <a:cubicBezTo>
                  <a:pt x="240" y="2166"/>
                  <a:pt x="240" y="2166"/>
                  <a:pt x="240" y="2166"/>
                </a:cubicBezTo>
                <a:cubicBezTo>
                  <a:pt x="240" y="2166"/>
                  <a:pt x="402" y="989"/>
                  <a:pt x="9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346" y="767"/>
                  <a:pt x="221" y="216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55073" y="6296108"/>
            <a:ext cx="21146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dirty="0">
                <a:solidFill>
                  <a:schemeClr val="tx2"/>
                </a:solidFill>
              </a:rPr>
              <a:t>ORNL is managed by UT-Battelle </a:t>
            </a:r>
            <a:br>
              <a:rPr lang="en-US" sz="1000" b="0" dirty="0">
                <a:solidFill>
                  <a:schemeClr val="tx2"/>
                </a:solidFill>
              </a:rPr>
            </a:br>
            <a:r>
              <a:rPr lang="en-US" sz="1000" b="0" dirty="0">
                <a:solidFill>
                  <a:schemeClr val="tx2"/>
                </a:solidFill>
              </a:rPr>
              <a:t>for the US Department of Energy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9005" y="320040"/>
            <a:ext cx="5545451" cy="929485"/>
          </a:xfrm>
        </p:spPr>
        <p:txBody>
          <a:bodyPr/>
          <a:lstStyle>
            <a:lvl1pPr algn="l">
              <a:defRPr sz="3200" b="1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7472" y="2001549"/>
            <a:ext cx="5485292" cy="75713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19588" y="6313428"/>
            <a:ext cx="1329900" cy="3200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24160" y="6309360"/>
            <a:ext cx="1329900" cy="3200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5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2043" r="6047" b="8563"/>
          <a:stretch/>
        </p:blipFill>
        <p:spPr>
          <a:xfrm>
            <a:off x="8356600" y="65"/>
            <a:ext cx="3832225" cy="6270643"/>
          </a:xfrm>
          <a:prstGeom prst="rect">
            <a:avLst/>
          </a:prstGeom>
        </p:spPr>
      </p:pic>
      <p:grpSp>
        <p:nvGrpSpPr>
          <p:cNvPr id="8" name="Group 7"/>
          <p:cNvGrpSpPr/>
          <p:nvPr userDrawn="1"/>
        </p:nvGrpSpPr>
        <p:grpSpPr>
          <a:xfrm>
            <a:off x="6953089" y="892098"/>
            <a:ext cx="3611364" cy="3967509"/>
            <a:chOff x="6953089" y="892098"/>
            <a:chExt cx="3611364" cy="3967509"/>
          </a:xfrm>
        </p:grpSpPr>
        <p:grpSp>
          <p:nvGrpSpPr>
            <p:cNvPr id="15" name="Group 14"/>
            <p:cNvGrpSpPr/>
            <p:nvPr userDrawn="1"/>
          </p:nvGrpSpPr>
          <p:grpSpPr>
            <a:xfrm>
              <a:off x="6953089" y="892098"/>
              <a:ext cx="2278439" cy="2765332"/>
              <a:chOff x="2608783" y="3418366"/>
              <a:chExt cx="2776848" cy="3371127"/>
            </a:xfrm>
          </p:grpSpPr>
          <p:sp>
            <p:nvSpPr>
              <p:cNvPr id="17" name="Oval 16"/>
              <p:cNvSpPr>
                <a:spLocks/>
              </p:cNvSpPr>
              <p:nvPr userDrawn="1"/>
            </p:nvSpPr>
            <p:spPr>
              <a:xfrm>
                <a:off x="2660719" y="3842707"/>
                <a:ext cx="2724912" cy="2724912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76200">
                <a:solidFill>
                  <a:schemeClr val="accent2">
                    <a:alpha val="65000"/>
                  </a:schemeClr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</a:pPr>
                <a:endParaRPr lang="en-US" sz="18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18" name="Picture 17"/>
              <p:cNvPicPr/>
              <p:nvPr userDrawn="1"/>
            </p:nvPicPr>
            <p:blipFill>
              <a:blip r:embed="rId6">
                <a:clrChange>
                  <a:clrFrom>
                    <a:srgbClr val="FBFBFC"/>
                  </a:clrFrom>
                  <a:clrTo>
                    <a:srgbClr val="FBFBFC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08783" y="3418366"/>
                <a:ext cx="2317650" cy="3371127"/>
              </a:xfrm>
              <a:prstGeom prst="rect">
                <a:avLst/>
              </a:prstGeom>
              <a:noFill/>
              <a:ln>
                <a:noFill/>
              </a:ln>
              <a:extLst/>
            </p:spPr>
          </p:pic>
        </p:grpSp>
        <p:pic>
          <p:nvPicPr>
            <p:cNvPr id="19" name="Picture 18"/>
            <p:cNvPicPr>
              <a:picLocks noChangeAspect="1"/>
            </p:cNvPicPr>
            <p:nvPr userDrawn="1"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624599" y="1809082"/>
              <a:ext cx="1939854" cy="1939349"/>
            </a:xfrm>
            <a:prstGeom prst="ellipse">
              <a:avLst/>
            </a:prstGeom>
            <a:solidFill>
              <a:schemeClr val="tx1"/>
            </a:solidFill>
            <a:ln w="76200">
              <a:solidFill>
                <a:schemeClr val="accent2">
                  <a:alpha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</p:pic>
        <p:sp>
          <p:nvSpPr>
            <p:cNvPr id="20" name="Oval 19"/>
            <p:cNvSpPr>
              <a:spLocks/>
            </p:cNvSpPr>
            <p:nvPr userDrawn="1"/>
          </p:nvSpPr>
          <p:spPr>
            <a:xfrm>
              <a:off x="7935464" y="3134420"/>
              <a:ext cx="1725637" cy="1725187"/>
            </a:xfrm>
            <a:prstGeom prst="ellipse">
              <a:avLst/>
            </a:prstGeom>
            <a:blipFill>
              <a:blip r:embed="rId8"/>
              <a:srcRect/>
              <a:stretch>
                <a:fillRect l="-4117" t="-2924" r="-2234" b="-193"/>
              </a:stretch>
            </a:blipFill>
            <a:ln w="76200">
              <a:solidFill>
                <a:schemeClr val="accent2">
                  <a:alpha val="65000"/>
                </a:schemeClr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sz="18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431199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4288" y="320039"/>
            <a:ext cx="11422261" cy="510909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472" y="1637229"/>
            <a:ext cx="11369809" cy="404777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482725" indent="-222250">
              <a:buFont typeface="Arial" panose="020B0604020202020204" pitchFamily="34" charset="0"/>
              <a:buChar char="•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1577814" y="6578082"/>
            <a:ext cx="184731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092206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254" y="320040"/>
            <a:ext cx="11501908" cy="48474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472" y="1444752"/>
            <a:ext cx="5588582" cy="821190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472" y="2270334"/>
            <a:ext cx="5588582" cy="337322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482725" indent="-222250">
              <a:buFont typeface="Arial" panose="020B0604020202020204" pitchFamily="34" charset="0"/>
              <a:buChar char="•"/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5" y="1444752"/>
            <a:ext cx="5531934" cy="821190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5" y="2270334"/>
            <a:ext cx="5531934" cy="337322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482725" indent="-222250"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864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 flipH="1">
            <a:off x="-56672" y="47479"/>
            <a:ext cx="4322618" cy="422635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1626" r="6047" b="8563"/>
          <a:stretch/>
        </p:blipFill>
        <p:spPr>
          <a:xfrm>
            <a:off x="8318500" y="65"/>
            <a:ext cx="3870325" cy="62706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505" y="320041"/>
            <a:ext cx="6569085" cy="4783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Freeform 13"/>
          <p:cNvSpPr>
            <a:spLocks/>
          </p:cNvSpPr>
          <p:nvPr/>
        </p:nvSpPr>
        <p:spPr bwMode="auto">
          <a:xfrm>
            <a:off x="7551511" y="0"/>
            <a:ext cx="1236663" cy="6858000"/>
          </a:xfrm>
          <a:custGeom>
            <a:avLst/>
            <a:gdLst>
              <a:gd name="T0" fmla="*/ 221 w 402"/>
              <a:gd name="T1" fmla="*/ 2166 h 2166"/>
              <a:gd name="T2" fmla="*/ 240 w 402"/>
              <a:gd name="T3" fmla="*/ 2166 h 2166"/>
              <a:gd name="T4" fmla="*/ 90 w 402"/>
              <a:gd name="T5" fmla="*/ 0 h 2166"/>
              <a:gd name="T6" fmla="*/ 0 w 402"/>
              <a:gd name="T7" fmla="*/ 0 h 2166"/>
              <a:gd name="T8" fmla="*/ 221 w 402"/>
              <a:gd name="T9" fmla="*/ 2166 h 2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2" h="2166">
                <a:moveTo>
                  <a:pt x="221" y="2166"/>
                </a:moveTo>
                <a:cubicBezTo>
                  <a:pt x="240" y="2166"/>
                  <a:pt x="240" y="2166"/>
                  <a:pt x="240" y="2166"/>
                </a:cubicBezTo>
                <a:cubicBezTo>
                  <a:pt x="240" y="2166"/>
                  <a:pt x="402" y="989"/>
                  <a:pt x="9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346" y="767"/>
                  <a:pt x="221" y="216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dist="25400" algn="l" rotWithShape="0">
              <a:schemeClr val="tx2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19588" y="6313428"/>
            <a:ext cx="1329900" cy="32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1090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504" y="320040"/>
            <a:ext cx="11501908" cy="4847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867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9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7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 flipH="1">
            <a:off x="-56672" y="47479"/>
            <a:ext cx="4322618" cy="422635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2867" t="34480" r="13451"/>
          <a:stretch/>
        </p:blipFill>
        <p:spPr>
          <a:xfrm>
            <a:off x="5680364" y="1835727"/>
            <a:ext cx="6508461" cy="5022206"/>
          </a:xfrm>
          <a:prstGeom prst="rect">
            <a:avLst/>
          </a:prstGeom>
        </p:spPr>
      </p:pic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344121" y="320040"/>
            <a:ext cx="11375136" cy="510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47472" y="1636776"/>
            <a:ext cx="11520519" cy="4040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 flipH="1">
            <a:off x="76587" y="6513051"/>
            <a:ext cx="280328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1000" smtClean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pPr algn="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1000" dirty="0">
              <a:solidFill>
                <a:schemeClr val="bg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Rectangle 256"/>
          <p:cNvSpPr txBox="1">
            <a:spLocks noChangeArrowheads="1"/>
          </p:cNvSpPr>
          <p:nvPr/>
        </p:nvSpPr>
        <p:spPr>
          <a:xfrm>
            <a:off x="366563" y="6477000"/>
            <a:ext cx="3859795" cy="182562"/>
          </a:xfrm>
          <a:prstGeom prst="rect">
            <a:avLst/>
          </a:prstGeom>
          <a:ln/>
        </p:spPr>
        <p:txBody>
          <a:bodyPr anchor="ctr"/>
          <a:lstStyle/>
          <a:p>
            <a:pPr algn="l"/>
            <a:r>
              <a:rPr lang="en-US" sz="1100" b="0" kern="1200" dirty="0" smtClean="0">
                <a:solidFill>
                  <a:srgbClr val="9C9C9C"/>
                </a:solidFill>
                <a:effectLst/>
                <a:latin typeface="Arial" charset="0"/>
                <a:ea typeface="+mn-ea"/>
                <a:cs typeface="Arial" charset="0"/>
              </a:rPr>
              <a:t>Technical Workshop on Fuel Cycle Simulation</a:t>
            </a:r>
            <a:r>
              <a:rPr lang="en-US" sz="600" b="0" dirty="0" smtClean="0">
                <a:solidFill>
                  <a:srgbClr val="9C9C9C"/>
                </a:solidFill>
                <a:effectLst/>
              </a:rPr>
              <a:t> </a:t>
            </a:r>
            <a:endParaRPr lang="en-US" sz="600" b="0" dirty="0">
              <a:solidFill>
                <a:srgbClr val="9C9C9C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19588" y="6313428"/>
            <a:ext cx="1329900" cy="32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848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5" r:id="rId1"/>
    <p:sldLayoutId id="2147483937" r:id="rId2"/>
    <p:sldLayoutId id="2147483939" r:id="rId3"/>
    <p:sldLayoutId id="2147483940" r:id="rId4"/>
    <p:sldLayoutId id="2147483941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 b="1" kern="1200">
          <a:solidFill>
            <a:schemeClr val="tx2"/>
          </a:solidFill>
          <a:latin typeface="+mn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9pPr>
    </p:titleStyle>
    <p:bodyStyle>
      <a:lvl1pPr marL="230188" indent="-230188" algn="l" rtl="0" eaLnBrk="1" fontAlgn="base" hangingPunct="1">
        <a:lnSpc>
          <a:spcPct val="90000"/>
        </a:lnSpc>
        <a:spcBef>
          <a:spcPts val="1400"/>
        </a:spcBef>
        <a:spcAft>
          <a:spcPct val="0"/>
        </a:spcAft>
        <a:buClr>
          <a:schemeClr val="tx2"/>
        </a:buClr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25475" indent="-279400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2"/>
        </a:buClr>
        <a:buFont typeface="Arial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018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2"/>
        </a:buClr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144588" indent="-1730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2"/>
        </a:buClr>
        <a:buFont typeface="Arial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82725" indent="-222250" algn="l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Clr>
          <a:schemeClr val="tx2"/>
        </a:buClr>
        <a:buFont typeface="Arial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Relationship Id="rId3" Type="http://schemas.openxmlformats.org/officeDocument/2006/relationships/image" Target="../media/image1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0789" y="1780722"/>
            <a:ext cx="6352563" cy="824841"/>
          </a:xfrm>
        </p:spPr>
        <p:txBody>
          <a:bodyPr/>
          <a:lstStyle/>
          <a:p>
            <a:pPr eaLnBrk="1" hangingPunct="1"/>
            <a:r>
              <a:rPr lang="en-US" sz="2800" dirty="0" smtClean="0"/>
              <a:t>Cross Section Versus Recipes </a:t>
            </a:r>
            <a:r>
              <a:rPr lang="en-US" sz="2800" dirty="0"/>
              <a:t>for </a:t>
            </a:r>
            <a:r>
              <a:rPr lang="en-US" sz="2800" dirty="0" smtClean="0"/>
              <a:t>Fuel Cycle Transition Analysis </a:t>
            </a:r>
            <a:endParaRPr lang="en-US" altLang="en-US" sz="2400" dirty="0">
              <a:ea typeface="ＭＳ Ｐゴシック" charset="-128"/>
            </a:endParaRPr>
          </a:p>
        </p:txBody>
      </p:sp>
      <p:sp>
        <p:nvSpPr>
          <p:cNvPr id="1536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07408" y="4562105"/>
            <a:ext cx="6186488" cy="790183"/>
          </a:xfrm>
        </p:spPr>
        <p:txBody>
          <a:bodyPr/>
          <a:lstStyle/>
          <a:p>
            <a:r>
              <a:rPr lang="en-US" sz="1800" dirty="0"/>
              <a:t>Josh </a:t>
            </a:r>
            <a:r>
              <a:rPr lang="en-US" sz="1800" dirty="0" smtClean="0"/>
              <a:t>Peterson-Droogh </a:t>
            </a:r>
            <a:r>
              <a:rPr lang="en-US" sz="1800" dirty="0"/>
              <a:t>and Eva Davidson (ORNL)</a:t>
            </a:r>
          </a:p>
          <a:p>
            <a:r>
              <a:rPr lang="en-US" sz="1800" dirty="0"/>
              <a:t>Robbie Gregg (NNL</a:t>
            </a:r>
            <a:r>
              <a:rPr lang="en-US" sz="1800" dirty="0" smtClean="0"/>
              <a:t>)</a:t>
            </a:r>
            <a:endParaRPr lang="en-US" sz="1800" dirty="0"/>
          </a:p>
        </p:txBody>
      </p:sp>
      <p:sp>
        <p:nvSpPr>
          <p:cNvPr id="2" name="Rectangle 1"/>
          <p:cNvSpPr/>
          <p:nvPr/>
        </p:nvSpPr>
        <p:spPr>
          <a:xfrm>
            <a:off x="278930" y="2890728"/>
            <a:ext cx="590975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latin typeface="Calibri" charset="0"/>
                <a:ea typeface="Calibri" charset="0"/>
                <a:cs typeface="Times New Roman" charset="0"/>
              </a:rPr>
              <a:t>Technical Workshop on Fuel Cycle </a:t>
            </a:r>
            <a:r>
              <a:rPr lang="en-US" sz="2400" dirty="0" smtClean="0">
                <a:latin typeface="Calibri" charset="0"/>
                <a:ea typeface="Calibri" charset="0"/>
                <a:cs typeface="Times New Roman" charset="0"/>
              </a:rPr>
              <a:t>Simulation</a:t>
            </a:r>
          </a:p>
          <a:p>
            <a:pPr algn="ctr"/>
            <a:r>
              <a:rPr lang="en-US" sz="2400" dirty="0" smtClean="0">
                <a:latin typeface="Calibri" charset="0"/>
                <a:ea typeface="Calibri" charset="0"/>
                <a:cs typeface="Times New Roman" charset="0"/>
              </a:rPr>
              <a:t>July 19 – 21 2017, Columbia, SC</a:t>
            </a:r>
            <a:r>
              <a:rPr lang="en-US" sz="2400" dirty="0" smtClean="0"/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2738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the advantages of using cross sections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740" y="1161368"/>
            <a:ext cx="11369809" cy="4047778"/>
          </a:xfrm>
        </p:spPr>
        <p:txBody>
          <a:bodyPr/>
          <a:lstStyle/>
          <a:p>
            <a:r>
              <a:rPr lang="en-US" sz="2400" dirty="0" smtClean="0"/>
              <a:t>Provides </a:t>
            </a:r>
            <a:r>
              <a:rPr lang="en-US" sz="2400" dirty="0"/>
              <a:t>more flexibility to model changes in more dynamic systems such as complex scenarios involving the </a:t>
            </a:r>
            <a:r>
              <a:rPr lang="en-US" sz="2400" dirty="0" smtClean="0"/>
              <a:t>multi-reuse </a:t>
            </a:r>
            <a:r>
              <a:rPr lang="en-US" sz="2400" dirty="0"/>
              <a:t>and isotopic changes that occur during the transition and on the approach to </a:t>
            </a:r>
            <a:r>
              <a:rPr lang="en-US" sz="2000" dirty="0"/>
              <a:t>equilibrium</a:t>
            </a:r>
            <a:r>
              <a:rPr lang="en-US" sz="1600" dirty="0"/>
              <a:t> </a:t>
            </a:r>
          </a:p>
          <a:p>
            <a:pPr lvl="1"/>
            <a:r>
              <a:rPr lang="en-US" sz="2000" dirty="0" smtClean="0"/>
              <a:t>In LEU SFR transition analysis the cycle-by-cycle approach would require over 100 recipes and would not take into consideration effective fissile mass coefficient corrections at “equilibrium”</a:t>
            </a:r>
          </a:p>
          <a:p>
            <a:pPr lvl="1"/>
            <a:r>
              <a:rPr lang="en-US" sz="2000" dirty="0" smtClean="0"/>
              <a:t>Any change in the specified parameters would require regenerating the recipes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Enable a more accurate representation of the inventories to be produced, and comparison with the simpler recipes to determine when/if recipes break down 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Enables </a:t>
            </a:r>
            <a:r>
              <a:rPr lang="en-US" sz="2400" dirty="0">
                <a:solidFill>
                  <a:schemeClr val="tx1"/>
                </a:solidFill>
              </a:rPr>
              <a:t>an easier/faster parametric study to be completed as recipes do not have to be regenerated for all of the additional variants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Allows decay to be taken into account 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Enables key metrics (heat, radiotoxicity etc.) to be calculated on the fly</a:t>
            </a:r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36360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features in ORION that can help model transition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1382" y="1086723"/>
            <a:ext cx="11369809" cy="4047778"/>
          </a:xfrm>
        </p:spPr>
        <p:txBody>
          <a:bodyPr/>
          <a:lstStyle/>
          <a:p>
            <a:pPr lvl="1"/>
            <a:endParaRPr lang="en-US" sz="1800" dirty="0"/>
          </a:p>
          <a:p>
            <a:r>
              <a:rPr lang="en-US" sz="2400" dirty="0"/>
              <a:t>Additional features in ORION that can help model transition include:</a:t>
            </a:r>
          </a:p>
          <a:p>
            <a:pPr lvl="1"/>
            <a:r>
              <a:rPr lang="en-US" sz="2000" dirty="0"/>
              <a:t>Live streaming of the results during runtime</a:t>
            </a:r>
          </a:p>
          <a:p>
            <a:pPr lvl="1"/>
            <a:r>
              <a:rPr lang="en-US" sz="2000" dirty="0"/>
              <a:t>Ability to use cross sections directly from reactor physics calculations e.g. MC</a:t>
            </a:r>
            <a:r>
              <a:rPr lang="en-US" sz="2000" baseline="30000" dirty="0"/>
              <a:t>2</a:t>
            </a:r>
            <a:r>
              <a:rPr lang="en-US" sz="2000" dirty="0"/>
              <a:t> or ORIGEN </a:t>
            </a:r>
          </a:p>
          <a:p>
            <a:pPr lvl="2"/>
            <a:r>
              <a:rPr lang="en-US" sz="1800" dirty="0"/>
              <a:t>ORIGEN now coupled into ORION cross sections within the code</a:t>
            </a:r>
          </a:p>
          <a:p>
            <a:pPr lvl="1"/>
            <a:r>
              <a:rPr lang="en-US" sz="2000" dirty="0"/>
              <a:t>Advanced dynamic reactor control</a:t>
            </a:r>
          </a:p>
          <a:p>
            <a:pPr lvl="1"/>
            <a:endParaRPr lang="en-US" sz="2000" dirty="0"/>
          </a:p>
          <a:p>
            <a:pPr lvl="1"/>
            <a:endParaRPr lang="en-US" sz="1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8" t="1267" r="-247" b="-1267"/>
          <a:stretch/>
        </p:blipFill>
        <p:spPr>
          <a:xfrm>
            <a:off x="294453" y="3922839"/>
            <a:ext cx="4369109" cy="287567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1124" y="3640317"/>
            <a:ext cx="3374859" cy="2428195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5332923" y="3585053"/>
            <a:ext cx="2268062" cy="3345284"/>
            <a:chOff x="6520329" y="3374886"/>
            <a:chExt cx="2268062" cy="3345284"/>
          </a:xfrm>
        </p:grpSpPr>
        <p:sp>
          <p:nvSpPr>
            <p:cNvPr id="9" name="TextBox 8"/>
            <p:cNvSpPr txBox="1"/>
            <p:nvPr/>
          </p:nvSpPr>
          <p:spPr>
            <a:xfrm>
              <a:off x="6596505" y="3580849"/>
              <a:ext cx="1174377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/>
                <a:t>abb8x8-1</a:t>
              </a:r>
            </a:p>
            <a:p>
              <a:r>
                <a:rPr lang="en-US" sz="600" dirty="0" err="1"/>
                <a:t>agr</a:t>
              </a:r>
              <a:endParaRPr lang="en-US" sz="600" dirty="0"/>
            </a:p>
            <a:p>
              <a:r>
                <a:rPr lang="en-US" sz="600" dirty="0"/>
                <a:t>atrium10x10-9</a:t>
              </a:r>
            </a:p>
            <a:p>
              <a:r>
                <a:rPr lang="en-US" sz="600" dirty="0"/>
                <a:t>atrium9x9-9</a:t>
              </a:r>
            </a:p>
            <a:p>
              <a:r>
                <a:rPr lang="en-US" sz="600" dirty="0"/>
                <a:t>bw15x15</a:t>
              </a:r>
            </a:p>
            <a:p>
              <a:r>
                <a:rPr lang="en-US" sz="600" dirty="0"/>
                <a:t>candu19</a:t>
              </a:r>
            </a:p>
            <a:p>
              <a:r>
                <a:rPr lang="en-US" sz="600" dirty="0"/>
                <a:t>candu28</a:t>
              </a:r>
            </a:p>
            <a:p>
              <a:r>
                <a:rPr lang="en-US" sz="600" dirty="0"/>
                <a:t>candu37</a:t>
              </a:r>
            </a:p>
            <a:p>
              <a:r>
                <a:rPr lang="en-US" sz="600" dirty="0"/>
                <a:t>ce14x14</a:t>
              </a:r>
            </a:p>
            <a:p>
              <a:r>
                <a:rPr lang="en-US" sz="600" dirty="0"/>
                <a:t>ce16x16</a:t>
              </a:r>
            </a:p>
            <a:p>
              <a:r>
                <a:rPr lang="en-US" sz="600" dirty="0"/>
                <a:t>ge10x10-8</a:t>
              </a:r>
            </a:p>
            <a:p>
              <a:r>
                <a:rPr lang="en-US" sz="600" dirty="0"/>
                <a:t>ge7x7-0</a:t>
              </a:r>
            </a:p>
            <a:p>
              <a:r>
                <a:rPr lang="en-US" sz="600" dirty="0"/>
                <a:t>ge8x8-1</a:t>
              </a:r>
            </a:p>
            <a:p>
              <a:r>
                <a:rPr lang="en-US" sz="600" dirty="0"/>
                <a:t>ge8x8-2</a:t>
              </a:r>
            </a:p>
            <a:p>
              <a:r>
                <a:rPr lang="en-US" sz="600" dirty="0"/>
                <a:t>ge9x9-2</a:t>
              </a:r>
            </a:p>
            <a:p>
              <a:r>
                <a:rPr lang="en-US" sz="600" dirty="0"/>
                <a:t>irt2m3tube36enrich</a:t>
              </a:r>
            </a:p>
            <a:p>
              <a:r>
                <a:rPr lang="en-US" sz="600" dirty="0"/>
                <a:t>irt2m3tube</a:t>
              </a:r>
            </a:p>
            <a:p>
              <a:r>
                <a:rPr lang="en-US" sz="600" dirty="0"/>
                <a:t>irt2m4tube36enrich</a:t>
              </a:r>
            </a:p>
            <a:p>
              <a:r>
                <a:rPr lang="en-US" sz="600" dirty="0"/>
                <a:t>irt2m4tube</a:t>
              </a:r>
            </a:p>
            <a:p>
              <a:r>
                <a:rPr lang="en-US" sz="600" dirty="0"/>
                <a:t>irt3m6tube36enrich</a:t>
              </a:r>
            </a:p>
            <a:p>
              <a:r>
                <a:rPr lang="en-US" sz="600" dirty="0"/>
                <a:t>irt3m6tube90enrich</a:t>
              </a:r>
            </a:p>
            <a:p>
              <a:r>
                <a:rPr lang="en-US" sz="600" dirty="0"/>
                <a:t>irt3m8tube36enrich</a:t>
              </a:r>
            </a:p>
            <a:p>
              <a:r>
                <a:rPr lang="en-US" sz="600" dirty="0"/>
                <a:t>irt3m8tube90enrich</a:t>
              </a:r>
            </a:p>
            <a:p>
              <a:r>
                <a:rPr lang="en-US" sz="600" dirty="0"/>
                <a:t>irt4m6tube</a:t>
              </a:r>
            </a:p>
            <a:p>
              <a:r>
                <a:rPr lang="en-US" sz="600" dirty="0"/>
                <a:t>irt4m8tube</a:t>
              </a:r>
            </a:p>
            <a:p>
              <a:r>
                <a:rPr lang="en-US" sz="600" dirty="0" err="1"/>
                <a:t>magnox</a:t>
              </a:r>
              <a:endParaRPr lang="en-US" sz="600" dirty="0"/>
            </a:p>
            <a:p>
              <a:r>
                <a:rPr lang="en-US" sz="600" dirty="0"/>
                <a:t>mox_abb8x8-1</a:t>
              </a:r>
            </a:p>
            <a:p>
              <a:r>
                <a:rPr lang="en-US" sz="600" dirty="0"/>
                <a:t>mox_atrium10x10-9</a:t>
              </a:r>
            </a:p>
            <a:p>
              <a:r>
                <a:rPr lang="en-US" sz="600" dirty="0"/>
                <a:t>mox_atrium9x9-9</a:t>
              </a:r>
            </a:p>
            <a:p>
              <a:r>
                <a:rPr lang="en-US" sz="600" dirty="0"/>
                <a:t>mox_bw15x15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859050" y="3580849"/>
              <a:ext cx="929341" cy="3139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/>
                <a:t>mox_ce14x14</a:t>
              </a:r>
            </a:p>
            <a:p>
              <a:r>
                <a:rPr lang="en-US" sz="600" dirty="0"/>
                <a:t>mox_ce16x16</a:t>
              </a:r>
            </a:p>
            <a:p>
              <a:r>
                <a:rPr lang="en-US" sz="600" dirty="0"/>
                <a:t>mox_ge10x10-8</a:t>
              </a:r>
            </a:p>
            <a:p>
              <a:r>
                <a:rPr lang="en-US" sz="600" dirty="0"/>
                <a:t>mox_ge7x7-0</a:t>
              </a:r>
            </a:p>
            <a:p>
              <a:r>
                <a:rPr lang="en-US" sz="600" dirty="0"/>
                <a:t>mox_ge8x8-1</a:t>
              </a:r>
            </a:p>
            <a:p>
              <a:r>
                <a:rPr lang="en-US" sz="600" dirty="0"/>
                <a:t>mox_ge8x8-2</a:t>
              </a:r>
            </a:p>
            <a:p>
              <a:r>
                <a:rPr lang="en-US" sz="600" dirty="0"/>
                <a:t>mox_ge9x9-2</a:t>
              </a:r>
            </a:p>
            <a:p>
              <a:r>
                <a:rPr lang="en-US" sz="600" dirty="0"/>
                <a:t>mox_s14x14</a:t>
              </a:r>
            </a:p>
            <a:p>
              <a:r>
                <a:rPr lang="en-US" sz="600" dirty="0"/>
                <a:t>mox_s18x18</a:t>
              </a:r>
            </a:p>
            <a:p>
              <a:r>
                <a:rPr lang="en-US" sz="600" dirty="0"/>
                <a:t>mox_svea100-0</a:t>
              </a:r>
            </a:p>
            <a:p>
              <a:r>
                <a:rPr lang="en-US" sz="600" dirty="0"/>
                <a:t>mox_svea64-1</a:t>
              </a:r>
            </a:p>
            <a:p>
              <a:r>
                <a:rPr lang="en-US" sz="600" dirty="0"/>
                <a:t>mox_svea96-0</a:t>
              </a:r>
            </a:p>
            <a:p>
              <a:r>
                <a:rPr lang="en-US" sz="600" dirty="0"/>
                <a:t>mox_w14x14</a:t>
              </a:r>
            </a:p>
            <a:p>
              <a:r>
                <a:rPr lang="en-US" sz="600" dirty="0"/>
                <a:t>mox_w15x15</a:t>
              </a:r>
            </a:p>
            <a:p>
              <a:r>
                <a:rPr lang="en-US" sz="600" dirty="0"/>
                <a:t>mox_w17x17</a:t>
              </a:r>
            </a:p>
            <a:p>
              <a:r>
                <a:rPr lang="en-US" sz="600" dirty="0"/>
                <a:t>mox_w17x17_ofa</a:t>
              </a:r>
            </a:p>
            <a:p>
              <a:r>
                <a:rPr lang="en-US" sz="600" dirty="0"/>
                <a:t>rbmk1000</a:t>
              </a:r>
            </a:p>
            <a:p>
              <a:r>
                <a:rPr lang="en-US" sz="600" dirty="0"/>
                <a:t>s14x14</a:t>
              </a:r>
            </a:p>
            <a:p>
              <a:r>
                <a:rPr lang="en-US" sz="600" dirty="0"/>
                <a:t>s18x18</a:t>
              </a:r>
            </a:p>
            <a:p>
              <a:r>
                <a:rPr lang="en-US" sz="600" dirty="0"/>
                <a:t>svea100-0</a:t>
              </a:r>
            </a:p>
            <a:p>
              <a:r>
                <a:rPr lang="en-US" sz="600" dirty="0"/>
                <a:t>svea64-1</a:t>
              </a:r>
            </a:p>
            <a:p>
              <a:r>
                <a:rPr lang="en-US" sz="600" dirty="0"/>
                <a:t>svea96-0</a:t>
              </a:r>
            </a:p>
            <a:p>
              <a:r>
                <a:rPr lang="en-US" sz="600" dirty="0"/>
                <a:t>vver1000</a:t>
              </a:r>
            </a:p>
            <a:p>
              <a:r>
                <a:rPr lang="en-US" sz="600" dirty="0"/>
                <a:t>vver440_3.82</a:t>
              </a:r>
            </a:p>
            <a:p>
              <a:r>
                <a:rPr lang="en-US" sz="600" dirty="0"/>
                <a:t>vver440_4.25</a:t>
              </a:r>
            </a:p>
            <a:p>
              <a:r>
                <a:rPr lang="en-US" sz="600" dirty="0"/>
                <a:t>vver440_4.38</a:t>
              </a:r>
            </a:p>
            <a:p>
              <a:r>
                <a:rPr lang="en-US" sz="600" dirty="0"/>
                <a:t>vver440</a:t>
              </a:r>
            </a:p>
            <a:p>
              <a:r>
                <a:rPr lang="en-US" sz="600" dirty="0"/>
                <a:t>w14x14</a:t>
              </a:r>
            </a:p>
            <a:p>
              <a:r>
                <a:rPr lang="en-US" sz="600" dirty="0"/>
                <a:t>w15x15</a:t>
              </a:r>
            </a:p>
            <a:p>
              <a:r>
                <a:rPr lang="en-US" sz="600" dirty="0"/>
                <a:t>w17x17</a:t>
              </a:r>
            </a:p>
            <a:p>
              <a:r>
                <a:rPr lang="en-US" sz="600" dirty="0"/>
                <a:t>w17x17_ofa</a:t>
              </a:r>
            </a:p>
            <a:p>
              <a:r>
                <a:rPr lang="en-US" sz="600" dirty="0"/>
                <a:t> </a:t>
              </a:r>
            </a:p>
            <a:p>
              <a:endParaRPr lang="en-US" sz="600" dirty="0"/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6520329" y="3426168"/>
              <a:ext cx="2193365" cy="319576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600" i="1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984991" y="3374886"/>
              <a:ext cx="133872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ORIGEN V&amp;V Libraries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48585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cross sections and recipes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All fuel cycle tools need to represent transmutation (and decay) of materials in reactors</a:t>
            </a:r>
          </a:p>
          <a:p>
            <a:pPr lvl="1"/>
            <a:r>
              <a:rPr lang="en-US" sz="1800" dirty="0"/>
              <a:t>This is the most complex part of the fuel cycle model, therefore getting it “right” is vital to the accuracy of the model</a:t>
            </a:r>
          </a:p>
          <a:p>
            <a:r>
              <a:rPr lang="en-US" sz="2000" dirty="0"/>
              <a:t>Two methods for calculating reactor inventories includes: </a:t>
            </a:r>
          </a:p>
          <a:p>
            <a:pPr lvl="1"/>
            <a:r>
              <a:rPr lang="en-US" sz="1800" dirty="0"/>
              <a:t>pre-calculated recipes </a:t>
            </a:r>
          </a:p>
          <a:p>
            <a:pPr lvl="1"/>
            <a:r>
              <a:rPr lang="en-US" sz="1800" dirty="0"/>
              <a:t>cross sections  </a:t>
            </a:r>
          </a:p>
          <a:p>
            <a:r>
              <a:rPr lang="en-US" sz="2000" dirty="0"/>
              <a:t>Recipes are tabulated sets of discharge compositions for a given fuel irradiation history</a:t>
            </a:r>
          </a:p>
          <a:p>
            <a:r>
              <a:rPr lang="en-US" sz="2000" dirty="0"/>
              <a:t>Recipes </a:t>
            </a:r>
            <a:r>
              <a:rPr lang="en-US" sz="2000" dirty="0" smtClean="0"/>
              <a:t>work </a:t>
            </a:r>
            <a:r>
              <a:rPr lang="en-US" sz="2000" dirty="0"/>
              <a:t>well for modeling fuel cycles:</a:t>
            </a:r>
          </a:p>
          <a:p>
            <a:pPr lvl="1"/>
            <a:r>
              <a:rPr lang="en-US" sz="1800" dirty="0"/>
              <a:t>with fixed input and output compositions </a:t>
            </a:r>
          </a:p>
          <a:p>
            <a:pPr lvl="1"/>
            <a:r>
              <a:rPr lang="en-US" sz="1800" dirty="0"/>
              <a:t>already at equilibrium when compositions do not vary significantly </a:t>
            </a:r>
          </a:p>
        </p:txBody>
      </p:sp>
    </p:spTree>
    <p:extLst>
      <p:ext uri="{BB962C8B-B14F-4D97-AF65-F5344CB8AC3E}">
        <p14:creationId xmlns:p14="http://schemas.microsoft.com/office/powerpoint/2010/main" val="504872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cross sections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740" y="1030739"/>
            <a:ext cx="11369809" cy="4047778"/>
          </a:xfrm>
        </p:spPr>
        <p:txBody>
          <a:bodyPr/>
          <a:lstStyle/>
          <a:p>
            <a:pPr lvl="1"/>
            <a:endParaRPr lang="en-US" sz="1200" dirty="0"/>
          </a:p>
          <a:p>
            <a:r>
              <a:rPr lang="en-US" sz="1800" dirty="0"/>
              <a:t>With cross sections the output streams in the reactor models are dynamic and change based on input stream and reactor parameters </a:t>
            </a:r>
          </a:p>
          <a:p>
            <a:r>
              <a:rPr lang="en-US" sz="1800" dirty="0"/>
              <a:t>Cross sections can be interpolated based on reactor-, cycle-, and scenario-specific production and destruction routes </a:t>
            </a:r>
          </a:p>
          <a:p>
            <a:r>
              <a:rPr lang="en-US" sz="1800" dirty="0"/>
              <a:t>Interpolation can capture the effects of changes in the neutron flux spectrum and associated magnitude of isotopic concentrations</a:t>
            </a:r>
          </a:p>
          <a:p>
            <a:r>
              <a:rPr lang="en-US" sz="1800" dirty="0"/>
              <a:t>Utilization of cross sections allow for adding additional functions such as:</a:t>
            </a:r>
          </a:p>
          <a:p>
            <a:pPr lvl="1"/>
            <a:r>
              <a:rPr lang="en-US" sz="1600" dirty="0"/>
              <a:t>Fissile equivalence material adjustments (e.g., taking account of changing fissile material such as in Pu multiple recycle)</a:t>
            </a:r>
          </a:p>
          <a:p>
            <a:pPr lvl="1"/>
            <a:r>
              <a:rPr lang="en-US" sz="1600" dirty="0"/>
              <a:t>radioactive decay</a:t>
            </a:r>
          </a:p>
          <a:p>
            <a:r>
              <a:rPr lang="en-US" sz="1800" dirty="0"/>
              <a:t>Cross sections work well for:</a:t>
            </a:r>
          </a:p>
          <a:p>
            <a:pPr lvl="1"/>
            <a:r>
              <a:rPr lang="en-US" sz="1600" dirty="0"/>
              <a:t>dynamic input and output compositions (e.g., in transition, startup of reactors)</a:t>
            </a:r>
          </a:p>
          <a:p>
            <a:pPr lvl="1"/>
            <a:r>
              <a:rPr lang="en-US" sz="1600" dirty="0"/>
              <a:t>complex fuel cycles transitions when compositions do vary significantly  </a:t>
            </a:r>
          </a:p>
          <a:p>
            <a:pPr lvl="1"/>
            <a:r>
              <a:rPr lang="en-US" sz="1600" dirty="0"/>
              <a:t>sensitivity/parametric studies</a:t>
            </a:r>
          </a:p>
          <a:p>
            <a:pPr lvl="1"/>
            <a:r>
              <a:rPr lang="en-US" sz="1600" dirty="0"/>
              <a:t>fuel cycle metric calculations</a:t>
            </a:r>
          </a:p>
          <a:p>
            <a:pPr lvl="1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0259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4288" y="320039"/>
            <a:ext cx="11422261" cy="929485"/>
          </a:xfrm>
        </p:spPr>
        <p:txBody>
          <a:bodyPr/>
          <a:lstStyle/>
          <a:p>
            <a:r>
              <a:rPr lang="en-US" dirty="0" smtClean="0"/>
              <a:t>Assumption for one example that demonstrates the value of using cross sections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660" y="1428107"/>
            <a:ext cx="11369809" cy="4496832"/>
          </a:xfrm>
        </p:spPr>
        <p:txBody>
          <a:bodyPr/>
          <a:lstStyle/>
          <a:p>
            <a:r>
              <a:rPr lang="en-US" sz="1600" dirty="0" smtClean="0"/>
              <a:t>0</a:t>
            </a:r>
            <a:r>
              <a:rPr lang="en-US" sz="1600" dirty="0"/>
              <a:t>% growth</a:t>
            </a:r>
          </a:p>
          <a:p>
            <a:r>
              <a:rPr lang="en-US" sz="1600" dirty="0"/>
              <a:t>Existing fleet of 100 </a:t>
            </a:r>
            <a:r>
              <a:rPr lang="en-US" sz="1600" dirty="0" smtClean="0"/>
              <a:t>LWRs </a:t>
            </a:r>
            <a:r>
              <a:rPr lang="en-US" sz="1600" dirty="0"/>
              <a:t>retire at 5 </a:t>
            </a:r>
            <a:r>
              <a:rPr lang="en-US" sz="1600" dirty="0" err="1"/>
              <a:t>GWe</a:t>
            </a:r>
            <a:r>
              <a:rPr lang="en-US" sz="1600" dirty="0"/>
              <a:t>/y from 2030-2049</a:t>
            </a:r>
          </a:p>
          <a:p>
            <a:r>
              <a:rPr lang="en-US" sz="1600" dirty="0"/>
              <a:t>No recycling of LWR UNF</a:t>
            </a:r>
          </a:p>
          <a:p>
            <a:r>
              <a:rPr lang="en-US" sz="1600" dirty="0"/>
              <a:t>First SFRs deployed in 2030 on LEU fuel only, with driver RU and TRU recycled back into the SFR drivers, after </a:t>
            </a:r>
            <a:r>
              <a:rPr lang="en-US" sz="1600" dirty="0" smtClean="0"/>
              <a:t>5 passes</a:t>
            </a:r>
            <a:endParaRPr lang="en-US" sz="1600" dirty="0"/>
          </a:p>
          <a:p>
            <a:r>
              <a:rPr lang="en-US" sz="1600" dirty="0" smtClean="0"/>
              <a:t>The equilibrium support ratio is ~84/16 SFR/PWR-MOX</a:t>
            </a:r>
          </a:p>
          <a:p>
            <a:r>
              <a:rPr lang="en-US" sz="1600" dirty="0" smtClean="0"/>
              <a:t>Deploy SFRs the first 16+ years, then only PWRs (on LEU fuel for two stages of the SFR and then on MOX fuel thereafter) </a:t>
            </a:r>
          </a:p>
          <a:p>
            <a:r>
              <a:rPr lang="en-US" sz="1600" dirty="0" smtClean="0"/>
              <a:t>Only recycling </a:t>
            </a:r>
            <a:r>
              <a:rPr lang="en-US" sz="1600" dirty="0"/>
              <a:t>TRU from SFR blankets in the </a:t>
            </a:r>
            <a:r>
              <a:rPr lang="en-US" sz="1600" dirty="0" smtClean="0"/>
              <a:t>PWRs. </a:t>
            </a:r>
            <a:r>
              <a:rPr lang="en-US" sz="1600" dirty="0"/>
              <a:t>All of the TRU from PWR MOX fuel is recycled into the SFR driver, along with TRU from the SFR driver.</a:t>
            </a:r>
          </a:p>
          <a:p>
            <a:r>
              <a:rPr lang="en-US" sz="1600" dirty="0" smtClean="0"/>
              <a:t>The core changes at </a:t>
            </a:r>
            <a:r>
              <a:rPr lang="en-US" sz="1600" dirty="0"/>
              <a:t>Pass 5 </a:t>
            </a:r>
            <a:r>
              <a:rPr lang="en-US" sz="1600" dirty="0" smtClean="0"/>
              <a:t>by removing </a:t>
            </a:r>
            <a:r>
              <a:rPr lang="en-US" sz="1600" dirty="0"/>
              <a:t>all of the radial blankets, many of the inner blankets and replace them with reflector assemblies. </a:t>
            </a:r>
            <a:endParaRPr lang="en-US" sz="1600" dirty="0" smtClean="0"/>
          </a:p>
          <a:p>
            <a:r>
              <a:rPr lang="en-US" sz="1600" dirty="0" smtClean="0"/>
              <a:t>The </a:t>
            </a:r>
            <a:r>
              <a:rPr lang="en-US" sz="1600" dirty="0"/>
              <a:t>cycle length for these SFR LEU cores is 1.37 </a:t>
            </a:r>
            <a:r>
              <a:rPr lang="en-US" sz="1600" dirty="0" smtClean="0"/>
              <a:t>CY</a:t>
            </a:r>
            <a:r>
              <a:rPr lang="en-US" sz="1600" dirty="0"/>
              <a:t>.</a:t>
            </a:r>
          </a:p>
          <a:p>
            <a:pPr lvl="1"/>
            <a:endParaRPr lang="en-US" sz="800" dirty="0"/>
          </a:p>
        </p:txBody>
      </p:sp>
      <p:sp>
        <p:nvSpPr>
          <p:cNvPr id="4" name="TextBox 3"/>
          <p:cNvSpPr txBox="1"/>
          <p:nvPr/>
        </p:nvSpPr>
        <p:spPr>
          <a:xfrm>
            <a:off x="173603" y="6337739"/>
            <a:ext cx="11763629" cy="4247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200" dirty="0" smtClean="0"/>
              <a:t>Acronyms:  </a:t>
            </a:r>
            <a:r>
              <a:rPr lang="en-US" sz="1200" b="1" dirty="0" smtClean="0"/>
              <a:t>LWR</a:t>
            </a:r>
            <a:r>
              <a:rPr lang="en-US" sz="1200" dirty="0" smtClean="0"/>
              <a:t> (Light Water Reactor), </a:t>
            </a:r>
            <a:r>
              <a:rPr lang="en-US" sz="1200" b="1" dirty="0" smtClean="0"/>
              <a:t>LEU</a:t>
            </a:r>
            <a:r>
              <a:rPr lang="en-US" sz="1200" dirty="0" smtClean="0"/>
              <a:t> (Low Enriched Uranium), </a:t>
            </a:r>
            <a:r>
              <a:rPr lang="en-US" sz="1200" b="1" dirty="0" smtClean="0"/>
              <a:t>UNF</a:t>
            </a:r>
            <a:r>
              <a:rPr lang="en-US" sz="1200" dirty="0" smtClean="0"/>
              <a:t> (Used Nuclear Fuel), </a:t>
            </a:r>
            <a:r>
              <a:rPr lang="en-US" sz="1200" b="1" dirty="0" smtClean="0"/>
              <a:t>SFR</a:t>
            </a:r>
            <a:r>
              <a:rPr lang="en-US" sz="1200" dirty="0" smtClean="0"/>
              <a:t> (Sodium Fast Reactor), </a:t>
            </a:r>
            <a:r>
              <a:rPr lang="en-US" sz="1200" b="1" dirty="0" smtClean="0"/>
              <a:t>RU</a:t>
            </a:r>
            <a:r>
              <a:rPr lang="en-US" sz="1200" dirty="0" smtClean="0"/>
              <a:t> (Recycled Uranium), </a:t>
            </a:r>
            <a:r>
              <a:rPr lang="en-US" sz="1200" b="1" dirty="0" smtClean="0"/>
              <a:t>TRU</a:t>
            </a:r>
            <a:r>
              <a:rPr lang="en-US" sz="1200" dirty="0" smtClean="0"/>
              <a:t> (Transuranic), </a:t>
            </a:r>
            <a:r>
              <a:rPr lang="en-US" sz="1200" b="1" dirty="0" smtClean="0"/>
              <a:t>MOX</a:t>
            </a:r>
            <a:r>
              <a:rPr lang="en-US" sz="1200" dirty="0" smtClean="0"/>
              <a:t> (mix oxide fuel), </a:t>
            </a:r>
            <a:r>
              <a:rPr lang="en-US" sz="1200" b="1" dirty="0" smtClean="0"/>
              <a:t>CY</a:t>
            </a:r>
            <a:r>
              <a:rPr lang="en-US" sz="1200" dirty="0" smtClean="0"/>
              <a:t> (calendar year)</a:t>
            </a:r>
          </a:p>
        </p:txBody>
      </p:sp>
    </p:spTree>
    <p:extLst>
      <p:ext uri="{BB962C8B-B14F-4D97-AF65-F5344CB8AC3E}">
        <p14:creationId xmlns:p14="http://schemas.microsoft.com/office/powerpoint/2010/main" val="1557369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24843" y="338701"/>
            <a:ext cx="11501908" cy="510909"/>
          </a:xfrm>
        </p:spPr>
        <p:txBody>
          <a:bodyPr/>
          <a:lstStyle/>
          <a:p>
            <a:r>
              <a:rPr lang="en-US" dirty="0" smtClean="0"/>
              <a:t>Modeling LEU SFR Transition with Recipes (animation)</a:t>
            </a:r>
            <a:endParaRPr lang="en-US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464"/>
          <a:stretch/>
        </p:blipFill>
        <p:spPr>
          <a:xfrm>
            <a:off x="1582930" y="2130840"/>
            <a:ext cx="10243821" cy="3695810"/>
          </a:xfrm>
          <a:prstGeom prst="rect">
            <a:avLst/>
          </a:prstGeom>
        </p:spPr>
      </p:pic>
      <p:sp>
        <p:nvSpPr>
          <p:cNvPr id="19" name="Oval 18"/>
          <p:cNvSpPr/>
          <p:nvPr/>
        </p:nvSpPr>
        <p:spPr bwMode="auto">
          <a:xfrm rot="3840119">
            <a:off x="-914398" y="2966829"/>
            <a:ext cx="278296" cy="248479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1600" i="1"/>
          </a:p>
        </p:txBody>
      </p:sp>
      <p:sp>
        <p:nvSpPr>
          <p:cNvPr id="20" name="Oval 19"/>
          <p:cNvSpPr/>
          <p:nvPr/>
        </p:nvSpPr>
        <p:spPr bwMode="auto">
          <a:xfrm rot="3840119">
            <a:off x="-1003850" y="3265001"/>
            <a:ext cx="278296" cy="248479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1600" i="1"/>
          </a:p>
        </p:txBody>
      </p:sp>
      <p:sp>
        <p:nvSpPr>
          <p:cNvPr id="21" name="Oval 20"/>
          <p:cNvSpPr/>
          <p:nvPr/>
        </p:nvSpPr>
        <p:spPr bwMode="auto">
          <a:xfrm rot="3840119">
            <a:off x="-980659" y="3563173"/>
            <a:ext cx="278296" cy="248479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1600" i="1"/>
          </a:p>
        </p:txBody>
      </p:sp>
      <p:sp>
        <p:nvSpPr>
          <p:cNvPr id="22" name="Oval 21"/>
          <p:cNvSpPr/>
          <p:nvPr/>
        </p:nvSpPr>
        <p:spPr bwMode="auto">
          <a:xfrm rot="3840119">
            <a:off x="-1003850" y="3930913"/>
            <a:ext cx="278296" cy="248479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1600" i="1"/>
          </a:p>
        </p:txBody>
      </p:sp>
      <p:sp>
        <p:nvSpPr>
          <p:cNvPr id="23" name="Oval 22"/>
          <p:cNvSpPr/>
          <p:nvPr/>
        </p:nvSpPr>
        <p:spPr bwMode="auto">
          <a:xfrm rot="3840119">
            <a:off x="-1454424" y="4350026"/>
            <a:ext cx="291548" cy="221939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1600" i="1"/>
          </a:p>
        </p:txBody>
      </p:sp>
      <p:sp>
        <p:nvSpPr>
          <p:cNvPr id="24" name="Oval 23"/>
          <p:cNvSpPr/>
          <p:nvPr/>
        </p:nvSpPr>
        <p:spPr bwMode="auto">
          <a:xfrm rot="3840119">
            <a:off x="-1302024" y="4502426"/>
            <a:ext cx="291548" cy="221939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1600" i="1"/>
          </a:p>
        </p:txBody>
      </p:sp>
      <p:sp>
        <p:nvSpPr>
          <p:cNvPr id="25" name="Oval 24"/>
          <p:cNvSpPr/>
          <p:nvPr/>
        </p:nvSpPr>
        <p:spPr bwMode="auto">
          <a:xfrm rot="3840119">
            <a:off x="-1149624" y="4654826"/>
            <a:ext cx="291548" cy="221939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1600" i="1"/>
          </a:p>
        </p:txBody>
      </p:sp>
      <p:sp>
        <p:nvSpPr>
          <p:cNvPr id="26" name="Oval 25"/>
          <p:cNvSpPr/>
          <p:nvPr/>
        </p:nvSpPr>
        <p:spPr bwMode="auto">
          <a:xfrm rot="3840119">
            <a:off x="-997224" y="4807226"/>
            <a:ext cx="291548" cy="221939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1600" i="1"/>
          </a:p>
        </p:txBody>
      </p:sp>
      <p:sp>
        <p:nvSpPr>
          <p:cNvPr id="27" name="Oval 26"/>
          <p:cNvSpPr/>
          <p:nvPr/>
        </p:nvSpPr>
        <p:spPr bwMode="auto">
          <a:xfrm rot="3840119">
            <a:off x="-844824" y="4959626"/>
            <a:ext cx="291548" cy="221939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1600" i="1"/>
          </a:p>
        </p:txBody>
      </p:sp>
      <p:sp>
        <p:nvSpPr>
          <p:cNvPr id="29" name="Oval 28"/>
          <p:cNvSpPr/>
          <p:nvPr/>
        </p:nvSpPr>
        <p:spPr bwMode="auto">
          <a:xfrm rot="3840119">
            <a:off x="-851450" y="4083313"/>
            <a:ext cx="278296" cy="248479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1600" i="1"/>
          </a:p>
        </p:txBody>
      </p:sp>
      <p:sp>
        <p:nvSpPr>
          <p:cNvPr id="30" name="Oval 29"/>
          <p:cNvSpPr/>
          <p:nvPr/>
        </p:nvSpPr>
        <p:spPr bwMode="auto">
          <a:xfrm rot="3840119">
            <a:off x="-692424" y="5112026"/>
            <a:ext cx="291548" cy="221939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1600" i="1"/>
          </a:p>
        </p:txBody>
      </p:sp>
      <p:sp>
        <p:nvSpPr>
          <p:cNvPr id="31" name="Oval 30"/>
          <p:cNvSpPr/>
          <p:nvPr/>
        </p:nvSpPr>
        <p:spPr bwMode="auto">
          <a:xfrm rot="3840119">
            <a:off x="-1145663" y="5237279"/>
            <a:ext cx="291548" cy="221939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1600" i="1"/>
          </a:p>
        </p:txBody>
      </p:sp>
      <p:sp>
        <p:nvSpPr>
          <p:cNvPr id="38" name="Oval 37"/>
          <p:cNvSpPr/>
          <p:nvPr/>
        </p:nvSpPr>
        <p:spPr bwMode="auto">
          <a:xfrm rot="3840119">
            <a:off x="-1105254" y="5547053"/>
            <a:ext cx="291548" cy="221939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1600" i="1"/>
          </a:p>
        </p:txBody>
      </p:sp>
      <p:sp>
        <p:nvSpPr>
          <p:cNvPr id="3" name="Oval 2"/>
          <p:cNvSpPr/>
          <p:nvPr/>
        </p:nvSpPr>
        <p:spPr bwMode="auto">
          <a:xfrm>
            <a:off x="-947912" y="1488149"/>
            <a:ext cx="252172" cy="25841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1600" i="1"/>
          </a:p>
        </p:txBody>
      </p:sp>
      <p:sp>
        <p:nvSpPr>
          <p:cNvPr id="41" name="Oval 40"/>
          <p:cNvSpPr/>
          <p:nvPr/>
        </p:nvSpPr>
        <p:spPr bwMode="auto">
          <a:xfrm>
            <a:off x="-1073998" y="2518813"/>
            <a:ext cx="252172" cy="25841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1600" i="1"/>
          </a:p>
        </p:txBody>
      </p:sp>
      <p:sp>
        <p:nvSpPr>
          <p:cNvPr id="42" name="Oval 41"/>
          <p:cNvSpPr/>
          <p:nvPr/>
        </p:nvSpPr>
        <p:spPr bwMode="auto">
          <a:xfrm>
            <a:off x="-665726" y="5500604"/>
            <a:ext cx="252172" cy="253507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1600" i="1"/>
          </a:p>
        </p:txBody>
      </p:sp>
      <p:sp>
        <p:nvSpPr>
          <p:cNvPr id="46" name="Oval 45"/>
          <p:cNvSpPr/>
          <p:nvPr/>
        </p:nvSpPr>
        <p:spPr bwMode="auto">
          <a:xfrm>
            <a:off x="-1037364" y="1997765"/>
            <a:ext cx="252172" cy="25841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1600" i="1"/>
          </a:p>
        </p:txBody>
      </p:sp>
      <p:sp>
        <p:nvSpPr>
          <p:cNvPr id="49" name="Oval 48"/>
          <p:cNvSpPr/>
          <p:nvPr/>
        </p:nvSpPr>
        <p:spPr bwMode="auto">
          <a:xfrm>
            <a:off x="-427380" y="2012668"/>
            <a:ext cx="252172" cy="25841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1600" i="1"/>
          </a:p>
        </p:txBody>
      </p:sp>
    </p:spTree>
    <p:extLst>
      <p:ext uri="{BB962C8B-B14F-4D97-AF65-F5344CB8AC3E}">
        <p14:creationId xmlns:p14="http://schemas.microsoft.com/office/powerpoint/2010/main" val="1424706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038 0.02894 L 0.35104 0.02616 " pathEditMode="fixed" rAng="0" ptsTypes="AA">
                                      <p:cBhvr>
                                        <p:cTn id="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24" y="-139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306 -0.07222 L 0.40834 -0.17361 " pathEditMode="fixed" rAng="0" ptsTypes="AA">
                                      <p:cBhvr>
                                        <p:cTn id="8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64" y="-5069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7"/>
                                            </p:cond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6077 -0.01736 L 0.50747 -0.01736 " pathEditMode="fixed" rAng="0" ptsTypes="AA">
                                      <p:cBhvr>
                                        <p:cTn id="11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26" y="0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0"/>
                                            </p:cond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8403 -0.08542 L 0.54271 -0.19584 " pathEditMode="fixed" rAng="0" ptsTypes="AA">
                                      <p:cBhvr>
                                        <p:cTn id="13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34" y="-5532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2"/>
                                            </p:cond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000"/>
                            </p:stCondLst>
                            <p:childTnLst>
                              <p:par>
                                <p:cTn id="1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3768 -0.0595 L 0.68542 -0.05811 " pathEditMode="fixed" rAng="0" ptsTypes="AA">
                                      <p:cBhvr>
                                        <p:cTn id="1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78" y="69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5"/>
                                            </p:cond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1076 -0.11806 L 0.67604 -0.21806 " pathEditMode="fixed" rAng="0" ptsTypes="AA">
                                      <p:cBhvr>
                                        <p:cTn id="18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64" y="-5000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7"/>
                                            </p:cond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7274 -0.1743 L 0.62274 -0.04838 " pathEditMode="fixed" rAng="0" ptsTypes="AA">
                                      <p:cBhvr>
                                        <p:cTn id="20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00" y="6296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9"/>
                                            </p:cond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6000"/>
                            </p:stCondLst>
                            <p:childTnLst>
                              <p:par>
                                <p:cTn id="22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6076 -0.11435 L 0.79218 -0.11435 " pathEditMode="fixed" rAng="0" ptsTypes="AA">
                                      <p:cBhvr>
                                        <p:cTn id="23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62" y="0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2"/>
                                            </p:cond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54 -0.12986 L 0.79202 -0.24028 " pathEditMode="fixed" rAng="0" ptsTypes="AA">
                                      <p:cBhvr>
                                        <p:cTn id="25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92" y="-5532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4"/>
                                            </p:cond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6806 -0.19259 L 0.67344 -0.06667 " pathEditMode="fixed" rAng="0" ptsTypes="AA">
                                      <p:cBhvr>
                                        <p:cTn id="27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0" y="6296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6"/>
                                            </p:cond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8000"/>
                            </p:stCondLst>
                            <p:childTnLst>
                              <p:par>
                                <p:cTn id="29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77552 -0.13658 L 0.95382 -0.13658 " pathEditMode="fixed" rAng="0" ptsTypes="AA">
                                      <p:cBhvr>
                                        <p:cTn id="30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50" y="0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9"/>
                                            </p:cond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77535 -0.1743 L 0.95139 -0.2625 " pathEditMode="fixed" rAng="0" ptsTypes="AA">
                                      <p:cBhvr>
                                        <p:cTn id="32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02" y="-4421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1"/>
                                            </p:cond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80174 -0.25324 L 0.66476 -0.10394 " pathEditMode="fixed" rAng="0" ptsTypes="AA">
                                      <p:cBhvr>
                                        <p:cTn id="34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858" y="7454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3"/>
                                            </p:cond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0"/>
                            </p:stCondLst>
                            <p:childTnLst>
                              <p:par>
                                <p:cTn id="36" presetID="1" presetClass="path" presetSubtype="0" repeatCount="500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96579 0.2412 C 1.01736 0.2412 1.05937 0.20671 1.05937 0.16435 C 1.05937 0.12176 1.01736 0.0875 0.96579 0.0875 C 0.91423 0.0875 0.87239 0.12176 0.87239 0.16435 C 0.87239 0.20671 0.91423 0.2412 0.96579 0.2412 Z " pathEditMode="fixed" rAng="0" ptsTypes="AAAAA">
                                      <p:cBhvr>
                                        <p:cTn id="3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685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6"/>
                                            </p:cond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8" presetID="0" presetClass="path" presetSubtype="0" repeatCount="500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9677 0.17894 L 0.69704 0.32616 " pathEditMode="fixed" ptsTypes="AA">
                                      <p:cBhvr>
                                        <p:cTn id="39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8"/>
                                            </p:cond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0" presetID="0" presetClass="path" presetSubtype="0" repeatCount="500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2743 -0.10509 L 0.62743 -0.10487 C 0.67396 -0.09816 0.62795 -0.10464 0.74688 -0.10233 C 0.75886 -0.10209 0.77066 -0.1014 0.78264 -0.10071 L 0.86632 -0.10372 C 0.87083 -0.10395 0.8875 -0.10603 0.89236 -0.10672 L 0.92292 -0.10509 C 0.9257 -0.10487 0.92882 -0.10372 0.9316 -0.10372 C 0.9592 -0.10372 0.98681 -0.10464 1.01424 -0.10509 C 1.02396 -0.1139 1.00677 -0.09932 1.02951 -0.11089 C 1.03073 -0.11159 1.03056 -0.11413 1.0316 -0.11529 C 1.03247 -0.11622 1.03386 -0.11622 1.0349 -0.11668 C 1.03663 -0.16969 1.03351 -0.13149 1.04358 -0.18774 L 1.04896 -0.2183 C 1.05035 -0.23659 1.05122 -0.23774 1.04896 -0.26159 C 1.04879 -0.2639 1.04757 -0.26552 1.04688 -0.26737 C 1.0467 -0.26922 1.04618 -0.27872 1.04462 -0.28196 C 1.0441 -0.28311 1.04323 -0.28381 1.04254 -0.28497 C 1.04011 -0.29747 1.04358 -0.28497 1.0382 -0.29353 C 1.03715 -0.29515 1.03681 -0.29747 1.03594 -0.29932 C 1.03542 -0.30094 1.03455 -0.30209 1.03386 -0.30372 C 1.0283 -0.31668 1.03472 -0.30325 1.02951 -0.3139 C 1.02917 -0.31575 1.02899 -0.31784 1.02847 -0.31969 C 1.02795 -0.32084 1.02656 -0.32131 1.02622 -0.32247 C 1.02535 -0.32571 1.02552 -0.32941 1.02517 -0.33265 C 1.02483 -0.33566 1.02448 -0.33844 1.02396 -0.34145 C 1.02379 -0.3433 1.02396 -0.34561 1.02292 -0.34723 C 1.02222 -0.34839 1.02083 -0.34862 1.01962 -0.34862 C 0.99514 -0.35071 0.97587 -0.35001 0.95104 -0.35001 " pathEditMode="fixed" rAng="0" ptsTypes="AAAAAAAAAAAAAAAAAAAAAAAAAAAAA">
                                      <p:cBhvr>
                                        <p:cTn id="41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128" y="-12037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0"/>
                                            </p:cond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9" grpId="0" animBg="1"/>
      <p:bldP spid="30" grpId="0" animBg="1"/>
      <p:bldP spid="31" grpId="0" animBg="1"/>
      <p:bldP spid="38" grpId="0" animBg="1"/>
      <p:bldP spid="3" grpId="0" animBg="1"/>
      <p:bldP spid="41" grpId="0" animBg="1"/>
      <p:bldP spid="4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recipes are needed for LEU SFR transition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4288" y="830947"/>
            <a:ext cx="11369809" cy="5895673"/>
          </a:xfrm>
          <a:solidFill>
            <a:schemeClr val="bg1"/>
          </a:solidFill>
        </p:spPr>
        <p:txBody>
          <a:bodyPr/>
          <a:lstStyle/>
          <a:p>
            <a:r>
              <a:rPr lang="en-US" sz="2000" dirty="0" smtClean="0"/>
              <a:t>For </a:t>
            </a:r>
            <a:r>
              <a:rPr lang="en-US" sz="2000" dirty="0"/>
              <a:t>a LEU fuel cycle transition study, a recipe is needed for each reactor type (SFR, LWR, and MOX)</a:t>
            </a:r>
          </a:p>
          <a:p>
            <a:r>
              <a:rPr lang="en-US" sz="2000" dirty="0"/>
              <a:t>For the SFR, separate recipes are needed for the driver, inner blanket, and outer blanket</a:t>
            </a:r>
          </a:p>
          <a:p>
            <a:r>
              <a:rPr lang="en-US" sz="2000" dirty="0"/>
              <a:t>For </a:t>
            </a:r>
            <a:r>
              <a:rPr lang="en-US" sz="2000" dirty="0" smtClean="0"/>
              <a:t>this LEU </a:t>
            </a:r>
            <a:r>
              <a:rPr lang="en-US" sz="2000" dirty="0"/>
              <a:t>fuel cycle transition study there were 5 stages modeled, and for each stage only recipes for the last cycle was used due to the computational complexity of modeling cycle-by-cycle dependency of recipes</a:t>
            </a:r>
          </a:p>
          <a:p>
            <a:pPr lvl="1"/>
            <a:r>
              <a:rPr lang="en-US" sz="2000" dirty="0" smtClean="0">
                <a:solidFill>
                  <a:schemeClr val="tx1"/>
                </a:solidFill>
              </a:rPr>
              <a:t>This required 6 driver, 6 blanket, 1 UOX, and 1 MOX recipes for a total of 14 recipes </a:t>
            </a:r>
          </a:p>
          <a:p>
            <a:r>
              <a:rPr lang="en-US" sz="2000" dirty="0"/>
              <a:t>Explicit modeling (cycle-by-cycle) would require even more recipes if higher fidelity was needed:</a:t>
            </a:r>
          </a:p>
          <a:p>
            <a:pPr lvl="1"/>
            <a:r>
              <a:rPr lang="en-US" sz="2000" dirty="0" smtClean="0"/>
              <a:t>LEU SFR fuel cycle-by-cycle transition phase could require over 100 r</a:t>
            </a:r>
            <a:r>
              <a:rPr lang="en-US" sz="2000" dirty="0" smtClean="0">
                <a:solidFill>
                  <a:schemeClr val="tx1"/>
                </a:solidFill>
              </a:rPr>
              <a:t>ecipes</a:t>
            </a:r>
          </a:p>
          <a:p>
            <a:pPr lvl="1"/>
            <a:r>
              <a:rPr lang="en-US" sz="2000" dirty="0" smtClean="0"/>
              <a:t>In addition, more recipes would be needed to account for the buildup of TRU during “equilibrium” after core reconfiguration following the 5</a:t>
            </a:r>
            <a:r>
              <a:rPr lang="en-US" sz="2000" baseline="30000" dirty="0" smtClean="0"/>
              <a:t>th</a:t>
            </a:r>
            <a:r>
              <a:rPr lang="en-US" sz="2000" dirty="0" smtClean="0"/>
              <a:t> stage</a:t>
            </a:r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/>
              <a:t>Changing any one of the parameters below would require a new set of recipes, and therefore, the reactor physics calculations to be re-run:</a:t>
            </a:r>
          </a:p>
          <a:p>
            <a:pPr lvl="1"/>
            <a:r>
              <a:rPr lang="en-US" sz="2000" dirty="0"/>
              <a:t>Five different batches required before reaching equilibrium</a:t>
            </a:r>
          </a:p>
          <a:p>
            <a:pPr lvl="1"/>
            <a:r>
              <a:rPr lang="en-US" sz="2000" dirty="0"/>
              <a:t>5 years cooling, 1 year manufacturing, 1 year recycling </a:t>
            </a:r>
          </a:p>
          <a:p>
            <a:pPr lvl="1"/>
            <a:r>
              <a:rPr lang="en-US" sz="2000" dirty="0"/>
              <a:t>Cycle length for SFR LEU cores set to 1.37 calendar year</a:t>
            </a:r>
          </a:p>
        </p:txBody>
      </p:sp>
    </p:spTree>
    <p:extLst>
      <p:ext uri="{BB962C8B-B14F-4D97-AF65-F5344CB8AC3E}">
        <p14:creationId xmlns:p14="http://schemas.microsoft.com/office/powerpoint/2010/main" val="607447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43504" y="320040"/>
            <a:ext cx="11501908" cy="929485"/>
          </a:xfrm>
        </p:spPr>
        <p:txBody>
          <a:bodyPr/>
          <a:lstStyle/>
          <a:p>
            <a:r>
              <a:rPr lang="en-US" dirty="0"/>
              <a:t>Modeling LEU SFR Transition with </a:t>
            </a:r>
            <a:r>
              <a:rPr lang="en-US" dirty="0" smtClean="0"/>
              <a:t>Cross </a:t>
            </a:r>
            <a:r>
              <a:rPr lang="en-US" dirty="0"/>
              <a:t>Sections  (animation)</a:t>
            </a: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84" t="59865" r="27848" b="-1218"/>
          <a:stretch/>
        </p:blipFill>
        <p:spPr>
          <a:xfrm>
            <a:off x="3222003" y="3001617"/>
            <a:ext cx="4343400" cy="2836070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 bwMode="auto">
          <a:xfrm>
            <a:off x="-947912" y="1488149"/>
            <a:ext cx="252172" cy="25841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1600" i="1"/>
          </a:p>
        </p:txBody>
      </p:sp>
      <p:sp>
        <p:nvSpPr>
          <p:cNvPr id="41" name="Oval 40"/>
          <p:cNvSpPr/>
          <p:nvPr/>
        </p:nvSpPr>
        <p:spPr bwMode="auto">
          <a:xfrm>
            <a:off x="-1073998" y="2518813"/>
            <a:ext cx="252172" cy="25841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1600" i="1"/>
          </a:p>
        </p:txBody>
      </p:sp>
      <p:sp>
        <p:nvSpPr>
          <p:cNvPr id="49" name="Oval 48"/>
          <p:cNvSpPr/>
          <p:nvPr/>
        </p:nvSpPr>
        <p:spPr bwMode="auto">
          <a:xfrm>
            <a:off x="-427380" y="2012668"/>
            <a:ext cx="252172" cy="25841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1600" i="1"/>
          </a:p>
        </p:txBody>
      </p:sp>
      <p:sp>
        <p:nvSpPr>
          <p:cNvPr id="32" name="Oval 31"/>
          <p:cNvSpPr/>
          <p:nvPr/>
        </p:nvSpPr>
        <p:spPr bwMode="auto">
          <a:xfrm>
            <a:off x="-921598" y="2671213"/>
            <a:ext cx="252172" cy="25841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1600" i="1"/>
          </a:p>
        </p:txBody>
      </p:sp>
      <p:sp>
        <p:nvSpPr>
          <p:cNvPr id="33" name="Oval 32"/>
          <p:cNvSpPr/>
          <p:nvPr/>
        </p:nvSpPr>
        <p:spPr bwMode="auto">
          <a:xfrm>
            <a:off x="-769198" y="2823613"/>
            <a:ext cx="252172" cy="25841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1600" i="1"/>
          </a:p>
        </p:txBody>
      </p:sp>
      <p:sp>
        <p:nvSpPr>
          <p:cNvPr id="36" name="Oval 35"/>
          <p:cNvSpPr/>
          <p:nvPr/>
        </p:nvSpPr>
        <p:spPr bwMode="auto">
          <a:xfrm>
            <a:off x="-795512" y="1640549"/>
            <a:ext cx="252172" cy="25841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1600" i="1"/>
          </a:p>
        </p:txBody>
      </p:sp>
      <p:sp>
        <p:nvSpPr>
          <p:cNvPr id="37" name="Oval 36"/>
          <p:cNvSpPr/>
          <p:nvPr/>
        </p:nvSpPr>
        <p:spPr bwMode="auto">
          <a:xfrm>
            <a:off x="-569461" y="2387942"/>
            <a:ext cx="252172" cy="25841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1600" i="1"/>
          </a:p>
        </p:txBody>
      </p:sp>
      <p:sp>
        <p:nvSpPr>
          <p:cNvPr id="39" name="Oval 38"/>
          <p:cNvSpPr/>
          <p:nvPr/>
        </p:nvSpPr>
        <p:spPr bwMode="auto">
          <a:xfrm>
            <a:off x="-616798" y="2976013"/>
            <a:ext cx="252172" cy="25841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1600" i="1"/>
          </a:p>
        </p:txBody>
      </p:sp>
      <p:sp>
        <p:nvSpPr>
          <p:cNvPr id="12" name="Oval 11"/>
          <p:cNvSpPr/>
          <p:nvPr/>
        </p:nvSpPr>
        <p:spPr bwMode="auto">
          <a:xfrm>
            <a:off x="-464398" y="3128413"/>
            <a:ext cx="252172" cy="25841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1600" i="1"/>
          </a:p>
        </p:txBody>
      </p:sp>
    </p:spTree>
    <p:extLst>
      <p:ext uri="{BB962C8B-B14F-4D97-AF65-F5344CB8AC3E}">
        <p14:creationId xmlns:p14="http://schemas.microsoft.com/office/powerpoint/2010/main" val="263669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path" presetSubtype="0" repeatCount="500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1146 0.30926 C 0.46302 0.30926 0.50504 0.27477 0.50504 0.23241 C 0.50504 0.18981 0.46302 0.15555 0.41146 0.15555 C 0.3599 0.15555 0.31806 0.18981 0.31806 0.23241 C 0.31806 0.27477 0.3599 0.30926 0.41146 0.30926 Z " pathEditMode="fixed" rAng="0" ptsTypes="AAA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685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0" presetClass="path" presetSubtype="0" repeatCount="500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2969 0.27755 L 0.55695 0.39514 " pathEditMode="fixed" rAng="0" ptsTypes="AA">
                                      <p:cBhvr>
                                        <p:cTn id="8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54" y="5880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7"/>
                                            </p:cond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" presetID="0" presetClass="path" presetSubtype="0" repeatCount="500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7639 0.21528 L 0.57605 0.09051 " pathEditMode="fixed" rAng="0" ptsTypes="AA">
                                      <p:cBhvr>
                                        <p:cTn id="10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983" y="-6296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9"/>
                                            </p:cond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" presetID="0" presetClass="path" presetSubtype="0" repeatCount="500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7184 0.06991 L 0.56837 0.06829 " pathEditMode="fixed" rAng="0" ptsTypes="AA">
                                      <p:cBhvr>
                                        <p:cTn id="1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260" y="-46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1"/>
                                            </p:cond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1" presetClass="path" presetSubtype="0" repeatCount="10000" accel="50000" decel="50000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animMotion origin="layout" path="M 0.59549 0.28542 C 0.64705 0.28542 0.68906 0.25093 0.68906 0.20857 C 0.68906 0.16597 0.64705 0.13171 0.59549 0.13171 C 0.54392 0.13171 0.50208 0.16597 0.50208 0.20857 C 0.50208 0.25093 0.54392 0.28542 0.59549 0.28542 Z " pathEditMode="fixed" rAng="0" ptsTypes="AAAAA">
                                      <p:cBhvr>
                                        <p:cTn id="14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685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3"/>
                                            </p:cond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5" presetID="0" presetClass="path" presetSubtype="0" repeatCount="10000" accel="50000" decel="50000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animMotion origin="layout" path="M 0.58768 0.25695 L 0.54028 0.37292 " pathEditMode="fixed" rAng="0" ptsTypes="AA">
                                      <p:cBhvr>
                                        <p:cTn id="16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78" y="5787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5"/>
                                            </p:cond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7" presetID="0" presetClass="path" presetSubtype="0" repeatCount="10000" accel="50000" decel="50000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animMotion origin="layout" path="M 0.50174 0.41435 L 0.50174 0.41435 C 0.53768 0.41875 0.52223 0.41713 0.59202 0.41713 C 0.61008 0.41713 0.62813 0.4162 0.64636 0.41574 L 0.66598 0.41435 C 0.67917 0.41319 0.67501 0.41458 0.6823 0.41134 C 0.68299 0.40463 0.68421 0.39792 0.68438 0.3912 C 0.6889 0.24167 0.68473 0.29421 0.68994 0.2331 C 0.68907 0.21852 0.68872 0.20394 0.68768 0.18958 C 0.68751 0.18796 0.68733 0.18634 0.68664 0.18519 C 0.68508 0.18241 0.68108 0.17801 0.68108 0.17801 C 0.68074 0.17662 0.68056 0.175 0.68004 0.17361 C 0.67587 0.1625 0.67362 0.17037 0.66042 0.17083 C 0.60782 0.17222 0.59896 0.17222 0.56146 0.17222 " pathEditMode="fixed" ptsTypes="AAAAAAAAAAAAAA">
                                      <p:cBhvr>
                                        <p:cTn id="18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7"/>
                                            </p:cond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1" grpId="0" animBg="1"/>
      <p:bldP spid="32" grpId="0" animBg="1"/>
      <p:bldP spid="36" grpId="0" animBg="1"/>
      <p:bldP spid="37" grpId="0" animBg="1"/>
      <p:bldP spid="39" grpId="0" animBg="1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Small number of cross sections are needed for LEU SFR transition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sz="1800" dirty="0"/>
          </a:p>
          <a:p>
            <a:r>
              <a:rPr lang="en-US" sz="2000" dirty="0"/>
              <a:t>Only 7 cross section sets were needed for explicit modeling (cycle-by-cycle dependency) LEU SFR transition </a:t>
            </a:r>
          </a:p>
          <a:p>
            <a:r>
              <a:rPr lang="en-US" sz="2000" dirty="0"/>
              <a:t>With cross sections, all of the previously mentioned parameters and many more can be changed without the need for generating new cross sections</a:t>
            </a:r>
          </a:p>
          <a:p>
            <a:r>
              <a:rPr lang="en-US" sz="2000" dirty="0"/>
              <a:t>Cross sections allow for additional calculations within the code such as:</a:t>
            </a:r>
          </a:p>
          <a:p>
            <a:pPr lvl="1"/>
            <a:r>
              <a:rPr lang="en-US" sz="1800" dirty="0"/>
              <a:t>radioactive decay (2200+ radionuclides)</a:t>
            </a:r>
          </a:p>
          <a:p>
            <a:pPr lvl="1"/>
            <a:r>
              <a:rPr lang="en-US" sz="1800" dirty="0"/>
              <a:t>fissile equivalence coefficients to adjust material flow</a:t>
            </a:r>
          </a:p>
          <a:p>
            <a:pPr lvl="1"/>
            <a:r>
              <a:rPr lang="en-US" sz="1800" dirty="0"/>
              <a:t>fuel cycle metrics on the fly (rather than outside of the model)</a:t>
            </a:r>
          </a:p>
        </p:txBody>
      </p:sp>
    </p:spTree>
    <p:extLst>
      <p:ext uri="{BB962C8B-B14F-4D97-AF65-F5344CB8AC3E}">
        <p14:creationId xmlns:p14="http://schemas.microsoft.com/office/powerpoint/2010/main" val="1239867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Detailed LEU SFR cycle-by-cycle transition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4288" y="760151"/>
            <a:ext cx="11369809" cy="4047778"/>
          </a:xfrm>
        </p:spPr>
        <p:txBody>
          <a:bodyPr/>
          <a:lstStyle/>
          <a:p>
            <a:pPr lvl="1"/>
            <a:endParaRPr lang="en-US" sz="1600" dirty="0"/>
          </a:p>
          <a:p>
            <a:r>
              <a:rPr lang="en-US" sz="1800" dirty="0"/>
              <a:t>The following steps were used to demonstrate difference when analyzing LEU SFR on a cycle-by-cycle basis:</a:t>
            </a:r>
          </a:p>
          <a:p>
            <a:pPr lvl="1"/>
            <a:r>
              <a:rPr lang="en-US" sz="1600" dirty="0" smtClean="0"/>
              <a:t>Step 1:  Generate cross sections for ORION using one group cross section and energy spectrum provided by ANL</a:t>
            </a:r>
          </a:p>
          <a:p>
            <a:pPr lvl="1"/>
            <a:r>
              <a:rPr lang="en-US" sz="1600" dirty="0" smtClean="0"/>
              <a:t>Step 2:  Cross checked that the cross sections produced similar results as those when recipes were used</a:t>
            </a:r>
          </a:p>
          <a:p>
            <a:pPr lvl="1"/>
            <a:r>
              <a:rPr lang="en-US" sz="1600" dirty="0" smtClean="0"/>
              <a:t>Step 3:  Changed the model to include:</a:t>
            </a:r>
          </a:p>
          <a:p>
            <a:pPr lvl="2"/>
            <a:r>
              <a:rPr lang="en-US" sz="1400" dirty="0" smtClean="0"/>
              <a:t>cycle by cycle discharge material flow calculations</a:t>
            </a:r>
          </a:p>
          <a:p>
            <a:pPr lvl="2"/>
            <a:r>
              <a:rPr lang="en-US" sz="1400" dirty="0" smtClean="0"/>
              <a:t>automated effective fissile mass material flow adjustments</a:t>
            </a:r>
          </a:p>
          <a:p>
            <a:pPr lvl="2"/>
            <a:r>
              <a:rPr lang="en-US" sz="1400" dirty="0"/>
              <a:t>d</a:t>
            </a:r>
            <a:r>
              <a:rPr lang="en-US" sz="1400" dirty="0" smtClean="0"/>
              <a:t>ecay turned 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868" y="3602543"/>
            <a:ext cx="7157545" cy="3255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976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ORNL corporate palette May 28 saturation adjust">
      <a:dk1>
        <a:sysClr val="windowText" lastClr="000000"/>
      </a:dk1>
      <a:lt1>
        <a:sysClr val="window" lastClr="FFFFFF"/>
      </a:lt1>
      <a:dk2>
        <a:srgbClr val="1E7640"/>
      </a:dk2>
      <a:lt2>
        <a:srgbClr val="FFFFFF"/>
      </a:lt2>
      <a:accent1>
        <a:srgbClr val="306DBE"/>
      </a:accent1>
      <a:accent2>
        <a:srgbClr val="84B641"/>
      </a:accent2>
      <a:accent3>
        <a:srgbClr val="DE762D"/>
      </a:accent3>
      <a:accent4>
        <a:srgbClr val="2ABDDA"/>
      </a:accent4>
      <a:accent5>
        <a:srgbClr val="A03123"/>
      </a:accent5>
      <a:accent6>
        <a:srgbClr val="FFCD00"/>
      </a:accent6>
      <a:hlink>
        <a:srgbClr val="0070B9"/>
      </a:hlink>
      <a:folHlink>
        <a:srgbClr val="1E764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solidFill>
            <a:schemeClr val="accent1"/>
          </a:solidFill>
        </a:ln>
        <a:effectLst/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/>
      </a:spPr>
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90000"/>
          </a:lnSpc>
          <a:defRPr dirty="0" smtClean="0">
            <a:solidFill>
              <a:schemeClr val="tx1"/>
            </a:solidFill>
          </a:defRPr>
        </a:defPPr>
      </a:lstStyle>
      <a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ctr">
          <a:lnSpc>
            <a:spcPct val="90000"/>
          </a:lnSpc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Default Theme" id="{6EBBBDCC-CE01-45FF-8DFA-3D2112B9C218}" vid="{1C1B7333-F0FF-4DC1-B3B7-867A9886DF9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0</TotalTime>
  <Words>974</Words>
  <Application>Microsoft Macintosh PowerPoint</Application>
  <PresentationFormat>Custom</PresentationFormat>
  <Paragraphs>156</Paragraphs>
  <Slides>11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 Black</vt:lpstr>
      <vt:lpstr>Calibri</vt:lpstr>
      <vt:lpstr>ＭＳ Ｐゴシック</vt:lpstr>
      <vt:lpstr>Times New Roman</vt:lpstr>
      <vt:lpstr>Arial</vt:lpstr>
      <vt:lpstr>Default Theme</vt:lpstr>
      <vt:lpstr>Cross Section Versus Recipes for Fuel Cycle Transition Analysis </vt:lpstr>
      <vt:lpstr>Overview of cross sections and recipes</vt:lpstr>
      <vt:lpstr>Overview of cross sections</vt:lpstr>
      <vt:lpstr>Assumption for one example that demonstrates the value of using cross sections</vt:lpstr>
      <vt:lpstr>Modeling LEU SFR Transition with Recipes (animation)</vt:lpstr>
      <vt:lpstr>Multiple recipes are needed for LEU SFR transition</vt:lpstr>
      <vt:lpstr>Modeling LEU SFR Transition with Cross Sections  (animation)</vt:lpstr>
      <vt:lpstr>Small number of cross sections are needed for LEU SFR transition</vt:lpstr>
      <vt:lpstr>Detailed LEU SFR cycle-by-cycle transition analysis</vt:lpstr>
      <vt:lpstr>Summary of the advantages of using cross sections</vt:lpstr>
      <vt:lpstr>New features in ORION that can help model transition</vt:lpstr>
    </vt:vector>
  </TitlesOfParts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2017-02-20T18:36:14Z</dcterms:created>
  <dcterms:modified xsi:type="dcterms:W3CDTF">2017-07-13T16:29:32Z</dcterms:modified>
</cp:coreProperties>
</file>