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3" r:id="rId2"/>
    <p:sldId id="283" r:id="rId3"/>
    <p:sldId id="284" r:id="rId4"/>
    <p:sldId id="285" r:id="rId5"/>
    <p:sldId id="286" r:id="rId6"/>
    <p:sldId id="287" r:id="rId7"/>
    <p:sldId id="290" r:id="rId8"/>
    <p:sldId id="289" r:id="rId9"/>
    <p:sldId id="291" r:id="rId10"/>
    <p:sldId id="297" r:id="rId11"/>
    <p:sldId id="298" r:id="rId12"/>
    <p:sldId id="295" r:id="rId13"/>
    <p:sldId id="296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DA25-21A8-4430-9A39-4C379D5EF7BA}" v="17" dt="2024-09-05T11:46:35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20" d="100"/>
          <a:sy n="120" d="100"/>
        </p:scale>
        <p:origin x="102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265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suki shinbori" userId="c31753449784fe06" providerId="LiveId" clId="{0805DA25-21A8-4430-9A39-4C379D5EF7BA}"/>
    <pc:docChg chg="custSel addSld delSld modSld">
      <pc:chgData name="atsuki shinbori" userId="c31753449784fe06" providerId="LiveId" clId="{0805DA25-21A8-4430-9A39-4C379D5EF7BA}" dt="2024-09-05T11:53:19.246" v="904" actId="255"/>
      <pc:docMkLst>
        <pc:docMk/>
      </pc:docMkLst>
      <pc:sldChg chg="modSp mod">
        <pc:chgData name="atsuki shinbori" userId="c31753449784fe06" providerId="LiveId" clId="{0805DA25-21A8-4430-9A39-4C379D5EF7BA}" dt="2024-09-05T11:53:19.246" v="904" actId="255"/>
        <pc:sldMkLst>
          <pc:docMk/>
          <pc:sldMk cId="4162929404" sldId="273"/>
        </pc:sldMkLst>
        <pc:spChg chg="mod">
          <ac:chgData name="atsuki shinbori" userId="c31753449784fe06" providerId="LiveId" clId="{0805DA25-21A8-4430-9A39-4C379D5EF7BA}" dt="2024-09-05T11:53:19.246" v="904" actId="255"/>
          <ac:spMkLst>
            <pc:docMk/>
            <pc:sldMk cId="4162929404" sldId="273"/>
            <ac:spMk id="2" creationId="{502674B6-6A7E-1428-0746-EF55FFF1F918}"/>
          </ac:spMkLst>
        </pc:spChg>
      </pc:sldChg>
      <pc:sldChg chg="modSp mod">
        <pc:chgData name="atsuki shinbori" userId="c31753449784fe06" providerId="LiveId" clId="{0805DA25-21A8-4430-9A39-4C379D5EF7BA}" dt="2024-09-05T11:18:59.413" v="132" actId="1076"/>
        <pc:sldMkLst>
          <pc:docMk/>
          <pc:sldMk cId="3692048442" sldId="283"/>
        </pc:sldMkLst>
        <pc:spChg chg="mod">
          <ac:chgData name="atsuki shinbori" userId="c31753449784fe06" providerId="LiveId" clId="{0805DA25-21A8-4430-9A39-4C379D5EF7BA}" dt="2024-09-05T11:17:31.873" v="98" actId="255"/>
          <ac:spMkLst>
            <pc:docMk/>
            <pc:sldMk cId="3692048442" sldId="283"/>
            <ac:spMk id="9" creationId="{4CB2E331-B006-7774-A037-124095C05057}"/>
          </ac:spMkLst>
        </pc:spChg>
        <pc:spChg chg="mod">
          <ac:chgData name="atsuki shinbori" userId="c31753449784fe06" providerId="LiveId" clId="{0805DA25-21A8-4430-9A39-4C379D5EF7BA}" dt="2024-09-05T11:17:36.954" v="99" actId="255"/>
          <ac:spMkLst>
            <pc:docMk/>
            <pc:sldMk cId="3692048442" sldId="283"/>
            <ac:spMk id="10" creationId="{D33286AE-B6D9-02FB-224C-B4B63907220F}"/>
          </ac:spMkLst>
        </pc:spChg>
        <pc:spChg chg="mod">
          <ac:chgData name="atsuki shinbori" userId="c31753449784fe06" providerId="LiveId" clId="{0805DA25-21A8-4430-9A39-4C379D5EF7BA}" dt="2024-09-05T11:18:19.909" v="129" actId="14100"/>
          <ac:spMkLst>
            <pc:docMk/>
            <pc:sldMk cId="3692048442" sldId="283"/>
            <ac:spMk id="11" creationId="{BAA98BA7-9391-E0DC-25D0-1BE0D1CA82E1}"/>
          </ac:spMkLst>
        </pc:spChg>
        <pc:spChg chg="mod">
          <ac:chgData name="atsuki shinbori" userId="c31753449784fe06" providerId="LiveId" clId="{0805DA25-21A8-4430-9A39-4C379D5EF7BA}" dt="2024-09-05T11:18:59.413" v="132" actId="1076"/>
          <ac:spMkLst>
            <pc:docMk/>
            <pc:sldMk cId="3692048442" sldId="283"/>
            <ac:spMk id="12" creationId="{4D696009-FACD-6513-B886-6BCC6BAC1CAE}"/>
          </ac:spMkLst>
        </pc:spChg>
        <pc:spChg chg="mod">
          <ac:chgData name="atsuki shinbori" userId="c31753449784fe06" providerId="LiveId" clId="{0805DA25-21A8-4430-9A39-4C379D5EF7BA}" dt="2024-09-05T11:18:28.219" v="131" actId="1076"/>
          <ac:spMkLst>
            <pc:docMk/>
            <pc:sldMk cId="3692048442" sldId="283"/>
            <ac:spMk id="13" creationId="{323CADE0-F619-8FDB-E956-49CCF4E82570}"/>
          </ac:spMkLst>
        </pc:spChg>
        <pc:spChg chg="mod">
          <ac:chgData name="atsuki shinbori" userId="c31753449784fe06" providerId="LiveId" clId="{0805DA25-21A8-4430-9A39-4C379D5EF7BA}" dt="2024-09-05T11:18:25.227" v="130" actId="1076"/>
          <ac:spMkLst>
            <pc:docMk/>
            <pc:sldMk cId="3692048442" sldId="283"/>
            <ac:spMk id="14" creationId="{936669E0-CE29-BC0E-A275-1295FC56B57E}"/>
          </ac:spMkLst>
        </pc:spChg>
      </pc:sldChg>
      <pc:sldChg chg="modSp mod">
        <pc:chgData name="atsuki shinbori" userId="c31753449784fe06" providerId="LiveId" clId="{0805DA25-21A8-4430-9A39-4C379D5EF7BA}" dt="2024-09-05T11:19:45.659" v="137" actId="255"/>
        <pc:sldMkLst>
          <pc:docMk/>
          <pc:sldMk cId="2536819494" sldId="284"/>
        </pc:sldMkLst>
        <pc:spChg chg="mod">
          <ac:chgData name="atsuki shinbori" userId="c31753449784fe06" providerId="LiveId" clId="{0805DA25-21A8-4430-9A39-4C379D5EF7BA}" dt="2024-09-05T11:19:24.555" v="135" actId="255"/>
          <ac:spMkLst>
            <pc:docMk/>
            <pc:sldMk cId="2536819494" sldId="284"/>
            <ac:spMk id="7" creationId="{0B65D77A-E22E-6877-17C1-5F90D34E812E}"/>
          </ac:spMkLst>
        </pc:spChg>
        <pc:spChg chg="mod">
          <ac:chgData name="atsuki shinbori" userId="c31753449784fe06" providerId="LiveId" clId="{0805DA25-21A8-4430-9A39-4C379D5EF7BA}" dt="2024-09-05T11:19:45.659" v="137" actId="255"/>
          <ac:spMkLst>
            <pc:docMk/>
            <pc:sldMk cId="2536819494" sldId="284"/>
            <ac:spMk id="12" creationId="{147D9048-8756-04BD-C405-FFA7FA7E97D5}"/>
          </ac:spMkLst>
        </pc:spChg>
      </pc:sldChg>
      <pc:sldChg chg="modSp mod">
        <pc:chgData name="atsuki shinbori" userId="c31753449784fe06" providerId="LiveId" clId="{0805DA25-21A8-4430-9A39-4C379D5EF7BA}" dt="2024-09-05T11:21:02.606" v="138" actId="255"/>
        <pc:sldMkLst>
          <pc:docMk/>
          <pc:sldMk cId="3223970628" sldId="286"/>
        </pc:sldMkLst>
        <pc:spChg chg="mod">
          <ac:chgData name="atsuki shinbori" userId="c31753449784fe06" providerId="LiveId" clId="{0805DA25-21A8-4430-9A39-4C379D5EF7BA}" dt="2024-09-05T11:21:02.606" v="138" actId="255"/>
          <ac:spMkLst>
            <pc:docMk/>
            <pc:sldMk cId="3223970628" sldId="286"/>
            <ac:spMk id="8" creationId="{08EBB9B5-015C-D8B2-EDB6-79A0D40553BA}"/>
          </ac:spMkLst>
        </pc:spChg>
      </pc:sldChg>
      <pc:sldChg chg="del">
        <pc:chgData name="atsuki shinbori" userId="c31753449784fe06" providerId="LiveId" clId="{0805DA25-21A8-4430-9A39-4C379D5EF7BA}" dt="2024-09-05T11:21:37.878" v="139" actId="47"/>
        <pc:sldMkLst>
          <pc:docMk/>
          <pc:sldMk cId="1211025584" sldId="288"/>
        </pc:sldMkLst>
      </pc:sldChg>
      <pc:sldChg chg="addSp delSp modSp mod">
        <pc:chgData name="atsuki shinbori" userId="c31753449784fe06" providerId="LiveId" clId="{0805DA25-21A8-4430-9A39-4C379D5EF7BA}" dt="2024-09-05T11:34:05.222" v="268" actId="20577"/>
        <pc:sldMkLst>
          <pc:docMk/>
          <pc:sldMk cId="3355014310" sldId="291"/>
        </pc:sldMkLst>
        <pc:spChg chg="mod">
          <ac:chgData name="atsuki shinbori" userId="c31753449784fe06" providerId="LiveId" clId="{0805DA25-21A8-4430-9A39-4C379D5EF7BA}" dt="2024-09-05T11:34:05.222" v="268" actId="20577"/>
          <ac:spMkLst>
            <pc:docMk/>
            <pc:sldMk cId="3355014310" sldId="291"/>
            <ac:spMk id="7" creationId="{3348C275-2BFF-4614-8B3C-E7BC899C7F73}"/>
          </ac:spMkLst>
        </pc:spChg>
        <pc:spChg chg="del mod">
          <ac:chgData name="atsuki shinbori" userId="c31753449784fe06" providerId="LiveId" clId="{0805DA25-21A8-4430-9A39-4C379D5EF7BA}" dt="2024-09-05T11:30:04.517" v="200" actId="21"/>
          <ac:spMkLst>
            <pc:docMk/>
            <pc:sldMk cId="3355014310" sldId="291"/>
            <ac:spMk id="9" creationId="{0FA752D6-A5B9-FCC7-0F39-112F57325698}"/>
          </ac:spMkLst>
        </pc:spChg>
        <pc:spChg chg="del">
          <ac:chgData name="atsuki shinbori" userId="c31753449784fe06" providerId="LiveId" clId="{0805DA25-21A8-4430-9A39-4C379D5EF7BA}" dt="2024-09-05T11:30:04.517" v="200" actId="21"/>
          <ac:spMkLst>
            <pc:docMk/>
            <pc:sldMk cId="3355014310" sldId="291"/>
            <ac:spMk id="11" creationId="{10EAB0C9-05F6-611F-D93E-11B732C0300A}"/>
          </ac:spMkLst>
        </pc:spChg>
        <pc:graphicFrameChg chg="add del mod">
          <ac:chgData name="atsuki shinbori" userId="c31753449784fe06" providerId="LiveId" clId="{0805DA25-21A8-4430-9A39-4C379D5EF7BA}" dt="2024-09-05T11:30:04.517" v="200" actId="21"/>
          <ac:graphicFrameMkLst>
            <pc:docMk/>
            <pc:sldMk cId="3355014310" sldId="291"/>
            <ac:graphicFrameMk id="6" creationId="{71E5A00C-8EB3-6FAC-77BA-0322BAC35FB3}"/>
          </ac:graphicFrameMkLst>
        </pc:graphicFrameChg>
        <pc:graphicFrameChg chg="del">
          <ac:chgData name="atsuki shinbori" userId="c31753449784fe06" providerId="LiveId" clId="{0805DA25-21A8-4430-9A39-4C379D5EF7BA}" dt="2024-09-05T11:27:32.930" v="165" actId="478"/>
          <ac:graphicFrameMkLst>
            <pc:docMk/>
            <pc:sldMk cId="3355014310" sldId="291"/>
            <ac:graphicFrameMk id="8" creationId="{727A25F6-87F9-E40D-AECF-E9DF899F8E47}"/>
          </ac:graphicFrameMkLst>
        </pc:graphicFrameChg>
      </pc:sldChg>
      <pc:sldChg chg="del">
        <pc:chgData name="atsuki shinbori" userId="c31753449784fe06" providerId="LiveId" clId="{0805DA25-21A8-4430-9A39-4C379D5EF7BA}" dt="2024-09-05T11:21:37.878" v="139" actId="47"/>
        <pc:sldMkLst>
          <pc:docMk/>
          <pc:sldMk cId="1547803528" sldId="294"/>
        </pc:sldMkLst>
      </pc:sldChg>
      <pc:sldChg chg="addSp delSp modSp new mod">
        <pc:chgData name="atsuki shinbori" userId="c31753449784fe06" providerId="LiveId" clId="{0805DA25-21A8-4430-9A39-4C379D5EF7BA}" dt="2024-09-05T11:35:53.019" v="339"/>
        <pc:sldMkLst>
          <pc:docMk/>
          <pc:sldMk cId="866894859" sldId="297"/>
        </pc:sldMkLst>
        <pc:spChg chg="mod">
          <ac:chgData name="atsuki shinbori" userId="c31753449784fe06" providerId="LiveId" clId="{0805DA25-21A8-4430-9A39-4C379D5EF7BA}" dt="2024-09-05T11:32:31.948" v="264" actId="20577"/>
          <ac:spMkLst>
            <pc:docMk/>
            <pc:sldMk cId="866894859" sldId="297"/>
            <ac:spMk id="2" creationId="{6E7895B3-F619-4974-8CE7-532B8537114A}"/>
          </ac:spMkLst>
        </pc:spChg>
        <pc:spChg chg="del">
          <ac:chgData name="atsuki shinbori" userId="c31753449784fe06" providerId="LiveId" clId="{0805DA25-21A8-4430-9A39-4C379D5EF7BA}" dt="2024-09-05T11:30:09.687" v="201" actId="478"/>
          <ac:spMkLst>
            <pc:docMk/>
            <pc:sldMk cId="866894859" sldId="297"/>
            <ac:spMk id="6" creationId="{11DA9403-B6BF-DFA7-DEB0-B03E9AA27CCC}"/>
          </ac:spMkLst>
        </pc:spChg>
        <pc:spChg chg="add mod">
          <ac:chgData name="atsuki shinbori" userId="c31753449784fe06" providerId="LiveId" clId="{0805DA25-21A8-4430-9A39-4C379D5EF7BA}" dt="2024-09-05T11:31:18.863" v="236" actId="255"/>
          <ac:spMkLst>
            <pc:docMk/>
            <pc:sldMk cId="866894859" sldId="297"/>
            <ac:spMk id="9" creationId="{0FA752D6-A5B9-FCC7-0F39-112F57325698}"/>
          </ac:spMkLst>
        </pc:spChg>
        <pc:spChg chg="add mod">
          <ac:chgData name="atsuki shinbori" userId="c31753449784fe06" providerId="LiveId" clId="{0805DA25-21A8-4430-9A39-4C379D5EF7BA}" dt="2024-09-05T11:30:15.199" v="203" actId="1076"/>
          <ac:spMkLst>
            <pc:docMk/>
            <pc:sldMk cId="866894859" sldId="297"/>
            <ac:spMk id="11" creationId="{10EAB0C9-05F6-611F-D93E-11B732C0300A}"/>
          </ac:spMkLst>
        </pc:spChg>
        <pc:graphicFrameChg chg="add mod">
          <ac:chgData name="atsuki shinbori" userId="c31753449784fe06" providerId="LiveId" clId="{0805DA25-21A8-4430-9A39-4C379D5EF7BA}" dt="2024-09-05T11:35:53.019" v="339"/>
          <ac:graphicFrameMkLst>
            <pc:docMk/>
            <pc:sldMk cId="866894859" sldId="297"/>
            <ac:graphicFrameMk id="7" creationId="{71E5A00C-8EB3-6FAC-77BA-0322BAC35FB3}"/>
          </ac:graphicFrameMkLst>
        </pc:graphicFrameChg>
      </pc:sldChg>
      <pc:sldChg chg="addSp delSp modSp new mod">
        <pc:chgData name="atsuki shinbori" userId="c31753449784fe06" providerId="LiveId" clId="{0805DA25-21A8-4430-9A39-4C379D5EF7BA}" dt="2024-09-05T11:46:37.387" v="840" actId="20577"/>
        <pc:sldMkLst>
          <pc:docMk/>
          <pc:sldMk cId="1471899656" sldId="298"/>
        </pc:sldMkLst>
        <pc:spChg chg="mod">
          <ac:chgData name="atsuki shinbori" userId="c31753449784fe06" providerId="LiveId" clId="{0805DA25-21A8-4430-9A39-4C379D5EF7BA}" dt="2024-09-05T11:32:40.511" v="265"/>
          <ac:spMkLst>
            <pc:docMk/>
            <pc:sldMk cId="1471899656" sldId="298"/>
            <ac:spMk id="2" creationId="{C0110AC1-AF92-0F33-FF87-A4E91427FE32}"/>
          </ac:spMkLst>
        </pc:spChg>
        <pc:spChg chg="del">
          <ac:chgData name="atsuki shinbori" userId="c31753449784fe06" providerId="LiveId" clId="{0805DA25-21A8-4430-9A39-4C379D5EF7BA}" dt="2024-09-05T11:33:36.749" v="266" actId="478"/>
          <ac:spMkLst>
            <pc:docMk/>
            <pc:sldMk cId="1471899656" sldId="298"/>
            <ac:spMk id="6" creationId="{AE2349EB-51DB-208F-A6FA-BD437C117797}"/>
          </ac:spMkLst>
        </pc:spChg>
        <pc:graphicFrameChg chg="add mod modGraphic">
          <ac:chgData name="atsuki shinbori" userId="c31753449784fe06" providerId="LiveId" clId="{0805DA25-21A8-4430-9A39-4C379D5EF7BA}" dt="2024-09-05T11:46:37.387" v="840" actId="20577"/>
          <ac:graphicFrameMkLst>
            <pc:docMk/>
            <pc:sldMk cId="1471899656" sldId="298"/>
            <ac:graphicFrameMk id="7" creationId="{5BBA2ADC-E331-5967-CF76-1CE884920E8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C450-6A18-4371-8F2E-63CF04E8620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F59A-9461-4798-8D49-BF3515610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9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7064-179A-4E33-8D13-E978F7A6032F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2F501-4F5C-4115-B4E1-3B34CB06F7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2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1903899"/>
            <a:ext cx="9144000" cy="180784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4437112"/>
            <a:ext cx="9144000" cy="1584176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 dirty="0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9840416" y="6355080"/>
            <a:ext cx="1741984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ja-JP" sz="1600"/>
              <a:t>Sep. 12, 2024</a:t>
            </a:r>
            <a:endParaRPr lang="en-US" sz="1600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1524000" y="6355080"/>
            <a:ext cx="8220405" cy="365760"/>
          </a:xfrm>
        </p:spPr>
        <p:txBody>
          <a:bodyPr/>
          <a:lstStyle/>
          <a:p>
            <a:r>
              <a:rPr kumimoji="0" lang="en-US"/>
              <a:t>Shinbori, PySPEDAS Training Course, ERG science meeting 2024 @Sagamihara</a:t>
            </a:r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15413" y="6355080"/>
            <a:ext cx="172819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206500" y="1844825"/>
            <a:ext cx="9753600" cy="1931283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正方形/長方形 32"/>
          <p:cNvSpPr/>
          <p:nvPr/>
        </p:nvSpPr>
        <p:spPr>
          <a:xfrm>
            <a:off x="1219200" y="4365104"/>
            <a:ext cx="9753600" cy="172819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正方形/長方形 21"/>
          <p:cNvSpPr/>
          <p:nvPr/>
        </p:nvSpPr>
        <p:spPr>
          <a:xfrm>
            <a:off x="1206500" y="1844825"/>
            <a:ext cx="304800" cy="1931283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正方形/長方形 31"/>
          <p:cNvSpPr/>
          <p:nvPr/>
        </p:nvSpPr>
        <p:spPr>
          <a:xfrm>
            <a:off x="1219200" y="4365104"/>
            <a:ext cx="304800" cy="172819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88AE0CE-483F-2D41-BD04-67EFE1ACF1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14" y="44624"/>
            <a:ext cx="997458" cy="10058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DAF6AAE-950C-7344-A8CB-A18B481E21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16632"/>
            <a:ext cx="1666240" cy="9789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latin typeface="Comic Sans MS" pitchFamily="66" charset="0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latin typeface="+mj-ea"/>
                <a:ea typeface="+mj-ea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
第 </a:t>
            </a:r>
            <a:r>
              <a:rPr kumimoji="0" lang="en-US" altLang="ja-JP"/>
              <a:t>2 </a:t>
            </a:r>
            <a:r>
              <a:rPr kumimoji="0" lang="ja-JP" altLang="en-US"/>
              <a:t>レベル
第 </a:t>
            </a:r>
            <a:r>
              <a:rPr kumimoji="0" lang="en-US" altLang="ja-JP"/>
              <a:t>3 </a:t>
            </a:r>
            <a:r>
              <a:rPr kumimoji="0" lang="ja-JP" altLang="en-US"/>
              <a:t>レベル
第 </a:t>
            </a:r>
            <a:r>
              <a:rPr kumimoji="0" lang="en-US" altLang="ja-JP"/>
              <a:t>4 </a:t>
            </a:r>
            <a:r>
              <a:rPr kumimoji="0" lang="ja-JP" altLang="en-US"/>
              <a:t>レベル
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CD6E4-90D6-EC41-A514-C192EFD0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DAEE67-F31B-9A4C-899F-A3D3DB79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66764F-D049-334B-B9BD-18762192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Shinbori, PySPEDAS Training Course, ERG science meeting 2024 @Sagamihara</a:t>
            </a:r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BE0FDE-B4A7-5441-AA0D-1DDD37C0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AB529AE-9879-274F-843A-96ED9F91A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196976"/>
            <a:ext cx="10972800" cy="266382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onaco" pitchFamily="2" charset="0"/>
              </a:defRPr>
            </a:lvl1pPr>
          </a:lstStyle>
          <a:p>
            <a:r>
              <a:rPr kumimoji="1" lang="en-US" altLang="ja-JP" dirty="0"/>
              <a:t>ERG&gt; </a:t>
            </a:r>
          </a:p>
          <a:p>
            <a:r>
              <a:rPr kumimoji="1" lang="en-US" altLang="ja-JP" dirty="0"/>
              <a:t>ERG&gt; </a:t>
            </a:r>
          </a:p>
          <a:p>
            <a:endParaRPr kumimoji="1" lang="en-US" altLang="ja-JP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8F61195-437B-8842-8132-8D498EA6CF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3933825"/>
            <a:ext cx="5486400" cy="2374900"/>
          </a:xfr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0789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j-ea"/>
                <a:ea typeface="+mj-ea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
第 </a:t>
            </a:r>
            <a:r>
              <a:rPr kumimoji="0" lang="en-US" altLang="ja-JP"/>
              <a:t>2 </a:t>
            </a:r>
            <a:r>
              <a:rPr kumimoji="0" lang="ja-JP" altLang="en-US"/>
              <a:t>レベル
第 </a:t>
            </a:r>
            <a:r>
              <a:rPr kumimoji="0" lang="en-US" altLang="ja-JP"/>
              <a:t>3 </a:t>
            </a:r>
            <a:r>
              <a:rPr kumimoji="0" lang="ja-JP" altLang="en-US"/>
              <a:t>レベル
第 </a:t>
            </a:r>
            <a:r>
              <a:rPr kumimoji="0" lang="en-US" altLang="ja-JP"/>
              <a:t>4 </a:t>
            </a:r>
            <a:r>
              <a:rPr kumimoji="0" lang="ja-JP" altLang="en-US"/>
              <a:t>レベル
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9840416" y="6355080"/>
            <a:ext cx="1741984" cy="365760"/>
          </a:xfrm>
        </p:spPr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59563" y="6355080"/>
            <a:ext cx="7584843" cy="365760"/>
          </a:xfrm>
        </p:spPr>
        <p:txBody>
          <a:bodyPr/>
          <a:lstStyle/>
          <a:p>
            <a:r>
              <a:rPr kumimoji="0" lang="en-US"/>
              <a:t>Shinbori, PySPEDAS Training Course, ERG science meeting 2024 @Sagamihara</a:t>
            </a:r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ea"/>
                <a:ea typeface="+mn-ea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
第 </a:t>
            </a:r>
            <a:r>
              <a:rPr kumimoji="0" lang="en-US" altLang="ja-JP"/>
              <a:t>2 </a:t>
            </a:r>
            <a:r>
              <a:rPr kumimoji="0" lang="ja-JP" altLang="en-US"/>
              <a:t>レベル
第 </a:t>
            </a:r>
            <a:r>
              <a:rPr kumimoji="0" lang="en-US" altLang="ja-JP"/>
              <a:t>3 </a:t>
            </a:r>
            <a:r>
              <a:rPr kumimoji="0" lang="ja-JP" altLang="en-US"/>
              <a:t>レベル
第 </a:t>
            </a:r>
            <a:r>
              <a:rPr kumimoji="0" lang="en-US" altLang="ja-JP"/>
              <a:t>4 </a:t>
            </a:r>
            <a:r>
              <a:rPr kumimoji="0" lang="ja-JP" altLang="en-US"/>
              <a:t>レベル
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+mn-ea"/>
                <a:ea typeface="+mn-ea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
第 </a:t>
            </a:r>
            <a:r>
              <a:rPr kumimoji="0" lang="en-US" altLang="ja-JP"/>
              <a:t>2 </a:t>
            </a:r>
            <a:r>
              <a:rPr kumimoji="0" lang="ja-JP" altLang="en-US"/>
              <a:t>レベル
第 </a:t>
            </a:r>
            <a:r>
              <a:rPr kumimoji="0" lang="en-US" altLang="ja-JP"/>
              <a:t>3 </a:t>
            </a:r>
            <a:r>
              <a:rPr kumimoji="0" lang="ja-JP" altLang="en-US"/>
              <a:t>レベル
第 </a:t>
            </a:r>
            <a:r>
              <a:rPr kumimoji="0" lang="en-US" altLang="ja-JP"/>
              <a:t>4 </a:t>
            </a:r>
            <a:r>
              <a:rPr kumimoji="0" lang="ja-JP" altLang="en-US"/>
              <a:t>レベル
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
第 </a:t>
            </a:r>
            <a:r>
              <a:rPr kumimoji="0" lang="en-US" altLang="ja-JP"/>
              <a:t>2 </a:t>
            </a:r>
            <a:r>
              <a:rPr kumimoji="0" lang="ja-JP" altLang="en-US"/>
              <a:t>レベル
第 </a:t>
            </a:r>
            <a:r>
              <a:rPr kumimoji="0" lang="en-US" altLang="ja-JP"/>
              <a:t>3 </a:t>
            </a:r>
            <a:r>
              <a:rPr kumimoji="0" lang="ja-JP" altLang="en-US"/>
              <a:t>レベル
第 </a:t>
            </a:r>
            <a:r>
              <a:rPr kumimoji="0" lang="en-US" altLang="ja-JP"/>
              <a:t>4 </a:t>
            </a:r>
            <a:r>
              <a:rPr kumimoji="0" lang="ja-JP" altLang="en-US"/>
              <a:t>レベル
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1158B6-1E5E-8641-8B88-CE8F4C4939B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214" y="44624"/>
            <a:ext cx="997458" cy="1005840"/>
          </a:xfrm>
          <a:prstGeom prst="rect">
            <a:avLst/>
          </a:prstGeom>
        </p:spPr>
      </p:pic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9840416" y="6356350"/>
            <a:ext cx="1746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1583499" y="6356350"/>
            <a:ext cx="8160907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Shinbori, PySPEDAS Training Course, ERG science meeting 2024 @Sagamihara</a:t>
            </a:r>
            <a:endParaRPr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172674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+mj-lt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5geospatialsoftware.com/docs/pyth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jp/install/windows/index.html" TargetMode="External"/><Relationship Id="rId2" Type="http://schemas.openxmlformats.org/officeDocument/2006/relationships/hyperlink" Target="https://www.python.jp/install/maco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jp/install/ubuntu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0/folders/1RZgRtVowhdcMUHuDd1Mv9w3fWCEwYVW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das/pyspedas/tree/master/docs/source" TargetMode="External"/><Relationship Id="rId2" Type="http://schemas.openxmlformats.org/officeDocument/2006/relationships/hyperlink" Target="https://github.com/spedas/pyspedas/tree/master/pysped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u/0/folders/1RZgRtVowhdcMUHuDd1Mv9w3fWCEwYVWH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674B6-6A7E-1428-0746-EF55FFF1F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dirty="0"/>
              <a:t>太陽圏サイエンスセンターデータ解析講習会</a:t>
            </a:r>
            <a:br>
              <a:rPr lang="en-US" altLang="ja-JP" b="1" dirty="0"/>
            </a:br>
            <a:r>
              <a:rPr lang="en-US" altLang="ja-JP" b="1" dirty="0"/>
              <a:t>(</a:t>
            </a:r>
            <a:r>
              <a:rPr lang="en-US" altLang="ja-JP" b="1" dirty="0" err="1"/>
              <a:t>PySPEDAS</a:t>
            </a:r>
            <a:r>
              <a:rPr lang="ja-JP" altLang="en-US" b="1" dirty="0"/>
              <a:t>コース</a:t>
            </a:r>
            <a:r>
              <a:rPr lang="en-US" altLang="ja-JP" b="1" dirty="0"/>
              <a:t>)</a:t>
            </a:r>
            <a:br>
              <a:rPr lang="en-US" altLang="ja-JP" b="1" dirty="0"/>
            </a:br>
            <a:r>
              <a:rPr lang="ja-JP" altLang="en-US" sz="2400" b="1" dirty="0"/>
              <a:t>事前配布資料</a:t>
            </a:r>
            <a:r>
              <a:rPr lang="en-US" altLang="ja-JP" sz="2400" b="1" dirty="0"/>
              <a:t>(</a:t>
            </a:r>
            <a:r>
              <a:rPr lang="en-US" altLang="ja-JP" sz="2400" b="1" dirty="0" err="1"/>
              <a:t>pySPEDAS</a:t>
            </a:r>
            <a:r>
              <a:rPr lang="ja-JP" altLang="en-US" sz="2400" b="1" dirty="0"/>
              <a:t>のインストール方法など</a:t>
            </a:r>
            <a:r>
              <a:rPr lang="en-US" altLang="ja-JP" sz="2400" b="1" dirty="0"/>
              <a:t>)</a:t>
            </a:r>
            <a:endParaRPr kumimoji="1" lang="ja-JP" altLang="en-US" sz="2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D36B02-A158-DFD3-4203-1D1C87062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kumimoji="1" lang="ja-JP" altLang="en-US" dirty="0"/>
              <a:t>新堀淳樹</a:t>
            </a:r>
            <a:endParaRPr kumimoji="1" lang="en-US" altLang="ja-JP" dirty="0"/>
          </a:p>
          <a:p>
            <a:pPr algn="ctr">
              <a:lnSpc>
                <a:spcPct val="110000"/>
              </a:lnSpc>
            </a:pPr>
            <a:r>
              <a:rPr lang="en-US" altLang="ja-JP" dirty="0"/>
              <a:t>(</a:t>
            </a:r>
            <a:r>
              <a:rPr lang="ja-JP" altLang="en-US" dirty="0"/>
              <a:t>名古屋大学宇宙地球環境研究所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0A041-CA32-B945-3CBE-DB0C364B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z="1600"/>
              <a:t>Sep. 12, 2024</a:t>
            </a:r>
            <a:endParaRPr lang="en-US" sz="1600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C79D59-84F1-2250-8635-B4DBDA3C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altLang="ja-JP"/>
              <a:t>Shinbori, PySPEDAS Training Course, ERG science meeting 2024 @Sagamihara</a:t>
            </a:r>
            <a:endParaRPr kumimoji="0"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8AB04-08AA-4BBE-8DC2-DF341AAC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6292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895B3-F619-4974-8CE7-532B853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effectLst/>
              </a:rPr>
              <a:t>地上観測・シミュレーションデータとの比較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8CE26F-1A15-2DA2-1ABA-68F8ADA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33D553-23DB-C013-76E0-51567CA2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AC406-FB14-CE2D-BB7B-34E382C9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FA752D6-A5B9-FCC7-0F39-112F57325698}"/>
              </a:ext>
            </a:extLst>
          </p:cNvPr>
          <p:cNvSpPr>
            <a:spLocks noGrp="1"/>
          </p:cNvSpPr>
          <p:nvPr/>
        </p:nvSpPr>
        <p:spPr bwMode="auto">
          <a:xfrm>
            <a:off x="551384" y="1143000"/>
            <a:ext cx="11463808" cy="103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534988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8969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254125" indent="-228600" algn="l" defTabSz="10763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IUGONET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プロジェクトが開発しているプラグインツールをインストールする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marL="0" marR="0" lvl="0" indent="0" algn="l" defTabSz="4572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ダウンロード元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URL: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wis721 BT" panose="020B0504020202020204" pitchFamily="34" charset="0"/>
                <a:ea typeface="ヒラギノ角ゴ Pro W6"/>
              </a:rPr>
              <a:t>https://github.com/iugonet/pyudas</a:t>
            </a:r>
          </a:p>
          <a:p>
            <a:pPr marL="0" marR="0" lvl="0" indent="0" algn="l" defTabSz="4572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dirty="0">
                <a:latin typeface="Swis721 BT" panose="020B0504020202020204" pitchFamily="34" charset="0"/>
                <a:ea typeface="ＭＳ Ｐゴシック" panose="020B0600070205080204" pitchFamily="50" charset="-128"/>
              </a:rPr>
              <a:t>現段階で</a:t>
            </a:r>
            <a:r>
              <a:rPr kumimoji="1" lang="en-US" altLang="ja-JP" sz="16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pyUDAS</a:t>
            </a:r>
            <a:r>
              <a:rPr kumimoji="1" lang="ja-JP" alt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に含まれているロード関数群：</a:t>
            </a:r>
            <a:endParaRPr kumimoji="1" lang="en-US" altLang="ja-JP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EAB0C9-05F6-611F-D93E-11B732C0300A}"/>
              </a:ext>
            </a:extLst>
          </p:cNvPr>
          <p:cNvSpPr txBox="1"/>
          <p:nvPr/>
        </p:nvSpPr>
        <p:spPr>
          <a:xfrm>
            <a:off x="8632046" y="2090380"/>
            <a:ext cx="332567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indent="-182563">
              <a:spcBef>
                <a:spcPts val="600"/>
              </a:spcBef>
              <a:buNone/>
              <a:defRPr/>
            </a:pPr>
            <a:r>
              <a:rPr lang="en-US" altLang="ja-JP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[IUGONET</a:t>
            </a:r>
            <a:r>
              <a:rPr lang="ja-JP" altLang="en-US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より</a:t>
            </a:r>
            <a:r>
              <a:rPr lang="en-US" altLang="ja-JP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]</a:t>
            </a:r>
          </a:p>
          <a:p>
            <a:pPr marL="182563" indent="-182563">
              <a:spcBef>
                <a:spcPts val="600"/>
              </a:spcBef>
              <a:buNone/>
              <a:defRPr/>
            </a:pPr>
            <a:r>
              <a:rPr lang="en-US" altLang="ja-JP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※</a:t>
            </a:r>
            <a:r>
              <a:rPr lang="ja-JP" altLang="en-US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開発途中であり、まだバグを含んでいる可能性が高いことにご留意ください。</a:t>
            </a:r>
            <a:endParaRPr lang="en-US" altLang="ja-JP" sz="1600" dirty="0">
              <a:solidFill>
                <a:srgbClr val="C00000"/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marL="182563" indent="-182563">
              <a:spcBef>
                <a:spcPts val="600"/>
              </a:spcBef>
              <a:buNone/>
              <a:defRPr/>
            </a:pPr>
            <a:r>
              <a:rPr lang="en-US" altLang="ja-JP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※2024</a:t>
            </a:r>
            <a:r>
              <a:rPr lang="ja-JP" altLang="en-US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年度中に複数のロード関数を追加していきます。</a:t>
            </a:r>
            <a:endParaRPr lang="en-US" altLang="ja-JP" sz="1600" dirty="0">
              <a:solidFill>
                <a:srgbClr val="C00000"/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1E5A00C-8EB3-6FAC-77BA-0322BAC3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86172"/>
              </p:ext>
            </p:extLst>
          </p:nvPr>
        </p:nvGraphicFramePr>
        <p:xfrm>
          <a:off x="449744" y="2249775"/>
          <a:ext cx="787850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データの種類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ロード関数名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極地研・全天イメージャデータ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asi_nipr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極地研・全天イメージャ・ケオグラムデータ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ask_nipr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3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極地研・フラックスゲート磁力計データ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gmag_nipr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4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極地研・誘導磁力計データ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gmag_nipr_induction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5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EISCAT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レーダーデータ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eiscat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6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北大・誘導磁力計データ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elf_hokudai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7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WDC</a:t>
                      </a: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・地磁気・指数データ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gmag_wdc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13368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8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九大・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GCM</a:t>
                      </a: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シミュレーションデータ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kyushugcm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17465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9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東北大・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HF</a:t>
                      </a:r>
                      <a:r>
                        <a:rPr kumimoji="1" lang="ja-JP" altLang="en-US" sz="1200" b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hf_tohokuu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311478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・流星レーダーデータ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meteor_rish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83637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11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GPS radio occultation FSI 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gps_ro_rish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20214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12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MF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レーダー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mf_rish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328533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13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・ラジオゾンデデータ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radiosonde_rish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3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9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10AC1-AF92-0F33-FF87-A4E91427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effectLst/>
              </a:rPr>
              <a:t>地上観測・シミュレーションデータとの比較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4574BA-0A90-A5BF-F0B7-07FA153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A726B1-D996-B3B4-AA0D-4E0BF3BF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CC8690-6113-0974-4F76-BF48DBD3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BBA2ADC-E331-5967-CF76-1CE88492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80355"/>
              </p:ext>
            </p:extLst>
          </p:nvPr>
        </p:nvGraphicFramePr>
        <p:xfrm>
          <a:off x="407368" y="1412776"/>
          <a:ext cx="787850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データの種類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ロード関数名</a:t>
                      </a:r>
                      <a:endParaRPr kumimoji="1" lang="en-US" altLang="ja-JP" sz="1200" b="1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14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名大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ISEE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GPS-TEC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gps_isee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15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GAIA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モデル・電離圏パート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gaia_cpl_nc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16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GAIA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モデル・大気圏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(GCM)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パート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gaia_cpl_nc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17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・イオノゾンデ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Ionosonde_rish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18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・境界層レーダー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blr_rish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19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・下部対流圏レーダー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ltr_rish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20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・自動気象観測装置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err="1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Iug_load_aws_rish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13368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21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MU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レーダー　（予定）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mu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317465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22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京大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RISH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・</a:t>
                      </a: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EAR</a:t>
                      </a:r>
                      <a:r>
                        <a:rPr kumimoji="1" lang="ja-JP" altLang="en-US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レーダー　（予定）</a:t>
                      </a: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ear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311478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23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83637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24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920214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25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328533"/>
                  </a:ext>
                </a:extLst>
              </a:tr>
              <a:tr h="158462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rgbClr val="002060"/>
                          </a:solidFill>
                          <a:latin typeface="Swis721 BT" panose="020B0504020202020204" pitchFamily="34" charset="0"/>
                          <a:ea typeface="ＭＳ Ｐゴシック" panose="020B0600070205080204" pitchFamily="50" charset="-128"/>
                        </a:rPr>
                        <a:t>26</a:t>
                      </a:r>
                      <a:endParaRPr kumimoji="1" lang="ja-JP" altLang="en-US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>
                        <a:solidFill>
                          <a:srgbClr val="002060"/>
                        </a:solidFill>
                        <a:latin typeface="Swis721 BT" panose="020B05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3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89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F5162-C13C-6ED9-D4E8-FB60D50D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160F0C-3492-6888-EA9E-E6DAE58D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88205B-4F9C-0BFA-03B5-E090AE17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9159BB-7912-45A3-792D-54A7844C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316211-70FE-A747-A862-2277F7E9C3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257120"/>
          </a:xfrm>
        </p:spPr>
        <p:txBody>
          <a:bodyPr>
            <a:noAutofit/>
          </a:bodyPr>
          <a:lstStyle/>
          <a:p>
            <a:r>
              <a:rPr kumimoji="1" lang="en-US" altLang="ja-JP" sz="1800" dirty="0"/>
              <a:t>Python Bridge </a:t>
            </a:r>
            <a:r>
              <a:rPr kumimoji="1" lang="ja-JP" altLang="en-US" sz="1800" dirty="0"/>
              <a:t>を用いることで、</a:t>
            </a:r>
            <a:r>
              <a:rPr kumimoji="1" lang="en-US" altLang="ja-JP" sz="1800" dirty="0"/>
              <a:t>IDL</a:t>
            </a:r>
            <a:r>
              <a:rPr kumimoji="1" lang="ja-JP" altLang="en-US" sz="1800" dirty="0"/>
              <a:t>で</a:t>
            </a:r>
            <a:r>
              <a:rPr kumimoji="1" lang="en-US" altLang="ja-JP" sz="1800" dirty="0"/>
              <a:t>Python</a:t>
            </a:r>
            <a:r>
              <a:rPr kumimoji="1" lang="ja-JP" altLang="en-US" sz="1800" dirty="0"/>
              <a:t>のコードを実行 </a:t>
            </a:r>
            <a:r>
              <a:rPr kumimoji="1" lang="en-US" altLang="ja-JP" sz="1800" dirty="0"/>
              <a:t>(IDL to Python Bridge)</a:t>
            </a:r>
            <a:r>
              <a:rPr kumimoji="1" lang="ja-JP" altLang="en-US" sz="1800" dirty="0"/>
              <a:t>、</a:t>
            </a:r>
            <a:r>
              <a:rPr kumimoji="1" lang="en-US" altLang="ja-JP" sz="1800" dirty="0"/>
              <a:t>Python</a:t>
            </a:r>
            <a:r>
              <a:rPr kumimoji="1" lang="ja-JP" altLang="en-US" sz="1800" dirty="0"/>
              <a:t>で</a:t>
            </a:r>
            <a:r>
              <a:rPr kumimoji="1" lang="en-US" altLang="ja-JP" sz="1800" dirty="0"/>
              <a:t>IDL</a:t>
            </a:r>
            <a:r>
              <a:rPr kumimoji="1" lang="ja-JP" altLang="en-US" sz="1800" dirty="0"/>
              <a:t>のコードを実行 </a:t>
            </a:r>
            <a:r>
              <a:rPr kumimoji="1" lang="en-US" altLang="ja-JP" sz="1800" dirty="0"/>
              <a:t>(Python to IDL Bridge)</a:t>
            </a:r>
            <a:r>
              <a:rPr kumimoji="1" lang="ja-JP" altLang="en-US" sz="1800" dirty="0"/>
              <a:t>し、データをやりとりすることができる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lang="ja-JP" altLang="en-US" sz="1800" dirty="0"/>
              <a:t>詳しくは、</a:t>
            </a:r>
            <a:r>
              <a:rPr kumimoji="1" lang="en-US" altLang="ja-JP" sz="1800" dirty="0">
                <a:hlinkClick r:id="rId2"/>
              </a:rPr>
              <a:t>https://www.nv5geospatialsoftware.com/docs/python.html</a:t>
            </a:r>
            <a:r>
              <a:rPr kumimoji="1" lang="ja-JP" altLang="en-US" sz="1800" dirty="0"/>
              <a:t>を参照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ただし、</a:t>
            </a:r>
            <a:r>
              <a:rPr lang="en-US" altLang="ja-JP" sz="1800" dirty="0"/>
              <a:t>IDL</a:t>
            </a:r>
            <a:r>
              <a:rPr lang="ja-JP" altLang="en-US" sz="1800" dirty="0"/>
              <a:t>と</a:t>
            </a:r>
            <a:r>
              <a:rPr lang="en-US" altLang="ja-JP" sz="1800" dirty="0"/>
              <a:t>python</a:t>
            </a:r>
            <a:r>
              <a:rPr lang="ja-JP" altLang="en-US" sz="1800" dirty="0"/>
              <a:t>のバージョンの相性があるので注意</a:t>
            </a:r>
            <a:endParaRPr kumimoji="1" lang="ja-JP" altLang="en-US" sz="18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AD443AF-2631-6117-21A8-863DDA5D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292387"/>
              </p:ext>
            </p:extLst>
          </p:nvPr>
        </p:nvGraphicFramePr>
        <p:xfrm>
          <a:off x="321572" y="2924944"/>
          <a:ext cx="11548856" cy="3409312"/>
        </p:xfrm>
        <a:graphic>
          <a:graphicData uri="http://schemas.openxmlformats.org/drawingml/2006/table">
            <a:tbl>
              <a:tblPr/>
              <a:tblGrid>
                <a:gridCol w="1165916">
                  <a:extLst>
                    <a:ext uri="{9D8B030D-6E8A-4147-A177-3AD203B41FA5}">
                      <a16:colId xmlns:a16="http://schemas.microsoft.com/office/drawing/2014/main" val="410787764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96428703"/>
                    </a:ext>
                  </a:extLst>
                </a:gridCol>
                <a:gridCol w="975660">
                  <a:extLst>
                    <a:ext uri="{9D8B030D-6E8A-4147-A177-3AD203B41FA5}">
                      <a16:colId xmlns:a16="http://schemas.microsoft.com/office/drawing/2014/main" val="3623631173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1789299741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1304188503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3997704295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1250516489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2442358122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2243140705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763750723"/>
                    </a:ext>
                  </a:extLst>
                </a:gridCol>
                <a:gridCol w="1049896">
                  <a:extLst>
                    <a:ext uri="{9D8B030D-6E8A-4147-A177-3AD203B41FA5}">
                      <a16:colId xmlns:a16="http://schemas.microsoft.com/office/drawing/2014/main" val="4161476735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pPr algn="ctr"/>
                      <a:endParaRPr lang="ja-JP" altLang="en-US" sz="1200" dirty="0">
                        <a:effectLst/>
                      </a:endParaRP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Python 2.7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3.4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effectLst/>
                        </a:rPr>
                        <a:t>3.5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3.6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3.7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0000"/>
                          </a:solidFill>
                          <a:effectLst/>
                        </a:rPr>
                        <a:t>3.8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0000"/>
                          </a:solidFill>
                          <a:effectLst/>
                        </a:rPr>
                        <a:t>3.9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0000"/>
                          </a:solidFill>
                          <a:effectLst/>
                        </a:rPr>
                        <a:t>3.10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0000"/>
                          </a:solidFill>
                          <a:effectLst/>
                        </a:rPr>
                        <a:t>3.11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>
                          <a:effectLst/>
                        </a:rPr>
                        <a:t>3.12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85547"/>
                  </a:ext>
                </a:extLst>
              </a:tr>
              <a:tr h="17435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9.0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655261"/>
                  </a:ext>
                </a:extLst>
              </a:tr>
              <a:tr h="17435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8.9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653360"/>
                  </a:ext>
                </a:extLst>
              </a:tr>
              <a:tr h="4358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8.8.2, 8.8.3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554354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8.8.1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98144"/>
                  </a:ext>
                </a:extLst>
              </a:tr>
              <a:tr h="17435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8.8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290325"/>
                  </a:ext>
                </a:extLst>
              </a:tr>
              <a:tr h="4358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8.7.1–8.7.3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345949"/>
                  </a:ext>
                </a:extLst>
              </a:tr>
              <a:tr h="4358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8.6.1, 8.7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80201"/>
                  </a:ext>
                </a:extLst>
              </a:tr>
              <a:tr h="43588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8.5.2, 8.6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046288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IDL 8.5, 8.5.1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FF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No</a:t>
                      </a:r>
                    </a:p>
                  </a:txBody>
                  <a:tcPr marL="67262" marR="67262" marT="33631" marB="3363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03737"/>
                  </a:ext>
                </a:extLst>
              </a:tr>
            </a:tbl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7EFB2A-B857-8DC0-27E1-A52241D8B747}"/>
              </a:ext>
            </a:extLst>
          </p:cNvPr>
          <p:cNvCxnSpPr>
            <a:cxnSpLocks/>
          </p:cNvCxnSpPr>
          <p:nvPr/>
        </p:nvCxnSpPr>
        <p:spPr>
          <a:xfrm>
            <a:off x="6888088" y="2852936"/>
            <a:ext cx="403244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44358C-5DEA-9519-7218-8A8AF292741E}"/>
              </a:ext>
            </a:extLst>
          </p:cNvPr>
          <p:cNvSpPr txBox="1"/>
          <p:nvPr/>
        </p:nvSpPr>
        <p:spPr>
          <a:xfrm>
            <a:off x="7669872" y="2472760"/>
            <a:ext cx="218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rgbClr val="FF0000"/>
                </a:solidFill>
              </a:rPr>
              <a:t>Ｐｙ</a:t>
            </a:r>
            <a:r>
              <a:rPr lang="en-US" altLang="ja-JP" sz="1800" dirty="0">
                <a:solidFill>
                  <a:srgbClr val="FF0000"/>
                </a:solidFill>
              </a:rPr>
              <a:t>SPEDAS</a:t>
            </a:r>
            <a:r>
              <a:rPr lang="ja-JP" altLang="en-US" sz="1800" dirty="0">
                <a:solidFill>
                  <a:srgbClr val="FF0000"/>
                </a:solidFill>
              </a:rPr>
              <a:t>に準拠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6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2EAF1-0FDB-8288-2724-9B0F6BD9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の連携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A4418A-23FB-75ED-A253-11B7C47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223A5E-7EC3-F6E6-8BC5-5F59330D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B819FA-7E7F-5D40-E8EC-E0E7414F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FEBE97-8646-1ADF-A959-9E28C9B33B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1800" dirty="0"/>
              <a:t>Python</a:t>
            </a:r>
            <a:r>
              <a:rPr kumimoji="1" lang="ja-JP" altLang="en-US" sz="1800" dirty="0"/>
              <a:t>から</a:t>
            </a:r>
            <a:r>
              <a:rPr kumimoji="1" lang="en-US" altLang="ja-JP" sz="1800" dirty="0"/>
              <a:t>IDL</a:t>
            </a:r>
            <a:r>
              <a:rPr kumimoji="1" lang="ja-JP" altLang="en-US" sz="1800" dirty="0"/>
              <a:t>のコードを実行する </a:t>
            </a:r>
            <a:r>
              <a:rPr kumimoji="1" lang="en-US" altLang="ja-JP" sz="1800" dirty="0"/>
              <a:t>(</a:t>
            </a:r>
            <a:r>
              <a:rPr kumimoji="1" lang="en-US" altLang="ja-JP" sz="1800" dirty="0">
                <a:solidFill>
                  <a:srgbClr val="FF0000"/>
                </a:solidFill>
              </a:rPr>
              <a:t>Python to IDL Bridge</a:t>
            </a:r>
            <a:r>
              <a:rPr kumimoji="1" lang="en-US" altLang="ja-JP" sz="1800" dirty="0"/>
              <a:t>)</a:t>
            </a:r>
          </a:p>
          <a:p>
            <a:pPr marL="0" indent="0">
              <a:buNone/>
            </a:pPr>
            <a:r>
              <a:rPr kumimoji="1" lang="en-US" altLang="ja-JP" sz="1800" dirty="0"/>
              <a:t>     (https://www.nv5geospatialsoftware.com/docs/pythontoidl.html)</a:t>
            </a:r>
          </a:p>
          <a:p>
            <a:pPr marL="0" indent="0">
              <a:buNone/>
            </a:pPr>
            <a:r>
              <a:rPr kumimoji="1" lang="en-US" altLang="ja-JP" sz="1800" dirty="0"/>
              <a:t>     </a:t>
            </a:r>
            <a:r>
              <a:rPr lang="ja-JP" altLang="en-US" sz="1800" dirty="0"/>
              <a:t>●</a:t>
            </a:r>
            <a:r>
              <a:rPr kumimoji="1" lang="en-US" altLang="ja-JP" sz="1800" dirty="0"/>
              <a:t>Python</a:t>
            </a:r>
            <a:r>
              <a:rPr kumimoji="1" lang="ja-JP" altLang="en-US" sz="1800" dirty="0"/>
              <a:t>から</a:t>
            </a:r>
            <a:r>
              <a:rPr kumimoji="1" lang="en-US" altLang="ja-JP" sz="1800" dirty="0"/>
              <a:t>IDL</a:t>
            </a:r>
            <a:r>
              <a:rPr kumimoji="1" lang="ja-JP" altLang="en-US" sz="1800" dirty="0"/>
              <a:t>のコードを実行するために必要な条件</a:t>
            </a:r>
            <a:r>
              <a:rPr kumimoji="1" lang="en-US" altLang="ja-JP" sz="1800" dirty="0"/>
              <a:t>:</a:t>
            </a:r>
          </a:p>
          <a:p>
            <a:pPr marL="717550" indent="-717550">
              <a:buNone/>
            </a:pPr>
            <a:r>
              <a:rPr lang="ja-JP" altLang="en-US" sz="1800" dirty="0"/>
              <a:t>      </a:t>
            </a:r>
            <a:r>
              <a:rPr lang="en-US" altLang="ja-JP" sz="1800" dirty="0"/>
              <a:t>1. </a:t>
            </a:r>
            <a:r>
              <a:rPr kumimoji="1" lang="en-US" altLang="ja-JP" sz="1800" dirty="0"/>
              <a:t>Python</a:t>
            </a:r>
            <a:r>
              <a:rPr kumimoji="1" lang="ja-JP" altLang="en-US" sz="1800" dirty="0"/>
              <a:t>がモジュールを検索するパスに </a:t>
            </a:r>
            <a:r>
              <a:rPr kumimoji="1" lang="en-US" altLang="ja-JP" sz="1800" dirty="0"/>
              <a:t>idlpy.py</a:t>
            </a:r>
            <a:r>
              <a:rPr kumimoji="1" lang="ja-JP" altLang="en-US" sz="1800" dirty="0"/>
              <a:t>が置かれているパス </a:t>
            </a:r>
            <a:r>
              <a:rPr kumimoji="1" lang="en-US" altLang="ja-JP" sz="1800" dirty="0"/>
              <a:t>($IDL_DIR/lib/bridges) </a:t>
            </a:r>
            <a:r>
              <a:rPr kumimoji="1" lang="ja-JP" altLang="en-US" sz="1800" dirty="0"/>
              <a:t>が含まれていること</a:t>
            </a:r>
          </a:p>
          <a:p>
            <a:pPr marL="0" indent="0">
              <a:buNone/>
            </a:pPr>
            <a:r>
              <a:rPr kumimoji="1" lang="en-US" altLang="ja-JP" sz="1800" dirty="0"/>
              <a:t>      2. 【IDL 8.8.3</a:t>
            </a:r>
            <a:r>
              <a:rPr kumimoji="1" lang="ja-JP" altLang="en-US" sz="1800" dirty="0"/>
              <a:t>以前のみ</a:t>
            </a:r>
            <a:r>
              <a:rPr kumimoji="1" lang="en-US" altLang="ja-JP" sz="1800" dirty="0"/>
              <a:t>】</a:t>
            </a:r>
          </a:p>
          <a:p>
            <a:pPr marL="623888" indent="-623888">
              <a:buNone/>
            </a:pPr>
            <a:r>
              <a:rPr lang="en-US" altLang="ja-JP" sz="1800" dirty="0"/>
              <a:t>           </a:t>
            </a:r>
            <a:r>
              <a:rPr kumimoji="1" lang="en-US" altLang="ja-JP" sz="1800" dirty="0"/>
              <a:t>Python </a:t>
            </a:r>
            <a:r>
              <a:rPr kumimoji="1" lang="ja-JP" altLang="en-US" sz="1800" dirty="0"/>
              <a:t>がモジュールを検索するパスに </a:t>
            </a:r>
            <a:r>
              <a:rPr kumimoji="1" lang="en-US" altLang="ja-JP" sz="1800" dirty="0"/>
              <a:t>pythonidlXX.so (XX</a:t>
            </a:r>
            <a:r>
              <a:rPr kumimoji="1" lang="ja-JP" altLang="en-US" sz="1800" dirty="0"/>
              <a:t>は</a:t>
            </a:r>
            <a:r>
              <a:rPr kumimoji="1" lang="en-US" altLang="ja-JP" sz="1800" dirty="0" err="1"/>
              <a:t>Pytyon</a:t>
            </a:r>
            <a:r>
              <a:rPr kumimoji="1" lang="ja-JP" altLang="en-US" sz="1800" dirty="0"/>
              <a:t>のバージョン</a:t>
            </a:r>
            <a:r>
              <a:rPr kumimoji="1" lang="en-US" altLang="ja-JP" sz="1800" dirty="0"/>
              <a:t>) </a:t>
            </a:r>
            <a:r>
              <a:rPr kumimoji="1" lang="ja-JP" altLang="en-US" sz="1800" dirty="0"/>
              <a:t>が置かれているパス</a:t>
            </a:r>
            <a:r>
              <a:rPr kumimoji="1" lang="en-US" altLang="ja-JP" sz="1800" dirty="0"/>
              <a:t>($IDL_DIR/bin/bin.linux.x86_64)</a:t>
            </a:r>
            <a:r>
              <a:rPr kumimoji="1" lang="ja-JP" altLang="en-US" sz="1800" dirty="0"/>
              <a:t>が含まれていること</a:t>
            </a:r>
          </a:p>
          <a:p>
            <a:pPr marL="623888" indent="-623888">
              <a:buNone/>
            </a:pPr>
            <a:r>
              <a:rPr lang="en-US" altLang="ja-JP" sz="1800" dirty="0"/>
              <a:t>          </a:t>
            </a:r>
            <a:r>
              <a:rPr kumimoji="1" lang="ja-JP" altLang="en-US" sz="1800" dirty="0"/>
              <a:t>共有ライブラリの探索パスに </a:t>
            </a:r>
            <a:r>
              <a:rPr kumimoji="1" lang="en-US" altLang="ja-JP" sz="1800" dirty="0"/>
              <a:t>pythonidlXX.so (XX</a:t>
            </a:r>
            <a:r>
              <a:rPr kumimoji="1" lang="ja-JP" altLang="en-US" sz="1800" dirty="0"/>
              <a:t>は</a:t>
            </a:r>
            <a:r>
              <a:rPr kumimoji="1" lang="en-US" altLang="ja-JP" sz="1800" dirty="0" err="1"/>
              <a:t>Pytyon</a:t>
            </a:r>
            <a:r>
              <a:rPr kumimoji="1" lang="ja-JP" altLang="en-US" sz="1800" dirty="0"/>
              <a:t>のバージョン</a:t>
            </a:r>
            <a:r>
              <a:rPr kumimoji="1" lang="en-US" altLang="ja-JP" sz="1800" dirty="0"/>
              <a:t>) </a:t>
            </a:r>
            <a:r>
              <a:rPr kumimoji="1" lang="ja-JP" altLang="en-US" sz="1800" dirty="0"/>
              <a:t>が置かれているパス</a:t>
            </a:r>
            <a:r>
              <a:rPr kumimoji="1" lang="en-US" altLang="ja-JP" sz="1800" dirty="0"/>
              <a:t>($IDL_DIR/bin/bin.linux.x86_64)</a:t>
            </a:r>
            <a:r>
              <a:rPr kumimoji="1" lang="ja-JP" altLang="en-US" sz="1800" dirty="0"/>
              <a:t>が含まれていること</a:t>
            </a:r>
          </a:p>
          <a:p>
            <a:pPr marL="0" indent="0">
              <a:buNone/>
            </a:pPr>
            <a:r>
              <a:rPr kumimoji="1" lang="en-US" altLang="ja-JP" sz="1800" dirty="0"/>
              <a:t>      3. Python </a:t>
            </a:r>
            <a:r>
              <a:rPr kumimoji="1" lang="ja-JP" altLang="en-US" sz="1800" dirty="0"/>
              <a:t>で </a:t>
            </a:r>
            <a:r>
              <a:rPr kumimoji="1" lang="en-US" altLang="ja-JP" sz="1800" dirty="0"/>
              <a:t>NumPy </a:t>
            </a:r>
            <a:r>
              <a:rPr kumimoji="1" lang="ja-JP" altLang="en-US" sz="1800" dirty="0"/>
              <a:t>モジュールが利用可能であること</a:t>
            </a:r>
          </a:p>
          <a:p>
            <a:pPr marL="623888" indent="-623888">
              <a:buNone/>
            </a:pPr>
            <a:r>
              <a:rPr kumimoji="1" lang="en-US" altLang="ja-JP" sz="1800" dirty="0"/>
              <a:t>      4. Python </a:t>
            </a:r>
            <a:r>
              <a:rPr kumimoji="1" lang="ja-JP" altLang="en-US" sz="1800" dirty="0"/>
              <a:t>がモジュールを検索するパスを追加するには、</a:t>
            </a:r>
            <a:r>
              <a:rPr kumimoji="1" lang="en-US" altLang="ja-JP" sz="1800" dirty="0"/>
              <a:t>Python </a:t>
            </a:r>
            <a:r>
              <a:rPr kumimoji="1" lang="ja-JP" altLang="en-US" sz="1800" dirty="0"/>
              <a:t>起動前なら</a:t>
            </a:r>
            <a:r>
              <a:rPr kumimoji="1" lang="en-US" altLang="ja-JP" sz="1800" dirty="0"/>
              <a:t>PYTHONPATH</a:t>
            </a:r>
            <a:r>
              <a:rPr kumimoji="1" lang="ja-JP" altLang="en-US" sz="1800" dirty="0"/>
              <a:t>環境変数で、</a:t>
            </a:r>
            <a:r>
              <a:rPr kumimoji="1" lang="en-US" altLang="ja-JP" sz="1800" dirty="0"/>
              <a:t>Python </a:t>
            </a:r>
            <a:r>
              <a:rPr kumimoji="1" lang="ja-JP" altLang="en-US" sz="1800" dirty="0"/>
              <a:t>起動後なら </a:t>
            </a:r>
            <a:r>
              <a:rPr kumimoji="1" lang="en-US" altLang="ja-JP" sz="1800" dirty="0" err="1"/>
              <a:t>sys.path.append</a:t>
            </a:r>
            <a:r>
              <a:rPr kumimoji="1" lang="en-US" altLang="ja-JP" sz="1800" dirty="0"/>
              <a:t> </a:t>
            </a:r>
            <a:r>
              <a:rPr kumimoji="1" lang="ja-JP" altLang="en-US" sz="1800" dirty="0"/>
              <a:t>を使う。</a:t>
            </a:r>
          </a:p>
          <a:p>
            <a:endParaRPr kumimoji="1" lang="ja-JP" altLang="en-US" sz="1800" dirty="0"/>
          </a:p>
          <a:p>
            <a:r>
              <a:rPr kumimoji="1" lang="ja-JP" altLang="en-US" sz="1800" dirty="0"/>
              <a:t>共有ライブラリの探索パスを追加するには </a:t>
            </a:r>
            <a:r>
              <a:rPr kumimoji="1" lang="en-US" altLang="ja-JP" sz="1800" dirty="0"/>
              <a:t>LD_LIBRARY_PATH</a:t>
            </a:r>
            <a:r>
              <a:rPr kumimoji="1" lang="ja-JP" altLang="en-US" sz="1800" dirty="0"/>
              <a:t>環境変数を用いる。</a:t>
            </a:r>
          </a:p>
        </p:txBody>
      </p:sp>
    </p:spTree>
    <p:extLst>
      <p:ext uri="{BB962C8B-B14F-4D97-AF65-F5344CB8AC3E}">
        <p14:creationId xmlns:p14="http://schemas.microsoft.com/office/powerpoint/2010/main" val="244231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06BA1-934C-5462-9E7D-BA6B4B9F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そのほか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9820FF-A0FF-B077-2557-036B869A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4EDF11-C1BD-BB3F-15A8-EABF6461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43F9C0-D219-4C34-5380-CF45151E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BDD88B-6B90-CFEA-8CB5-84FA66CB0E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sz="1600" dirty="0" err="1">
                <a:effectLst/>
              </a:rPr>
              <a:t>ascii_dump</a:t>
            </a:r>
            <a:r>
              <a:rPr lang="ja-JP" altLang="en-US" sz="1600" dirty="0">
                <a:effectLst/>
              </a:rPr>
              <a:t>の仕方</a:t>
            </a:r>
            <a:endParaRPr lang="en-US" altLang="ja-JP" sz="1600" dirty="0">
              <a:effectLst/>
            </a:endParaRP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 IDL</a:t>
            </a:r>
            <a:r>
              <a:rPr lang="ja-JP" altLang="en-US" sz="1600" dirty="0"/>
              <a:t>版にあった</a:t>
            </a:r>
            <a:r>
              <a:rPr lang="en-US" altLang="ja-JP" sz="1600" dirty="0" err="1"/>
              <a:t>tplot_ascii</a:t>
            </a:r>
            <a:r>
              <a:rPr lang="ja-JP" altLang="en-US" sz="1600" dirty="0"/>
              <a:t>みたいなモジュールがないので、</a:t>
            </a:r>
            <a:r>
              <a:rPr lang="en-US" altLang="ja-JP" sz="1600" dirty="0" err="1"/>
              <a:t>PySPEDAS</a:t>
            </a:r>
            <a:r>
              <a:rPr lang="ja-JP" altLang="en-US" sz="1600" dirty="0"/>
              <a:t>側へ要求</a:t>
            </a:r>
            <a:endParaRPr lang="en-US" altLang="ja-JP" sz="1600" dirty="0">
              <a:effectLst/>
            </a:endParaRPr>
          </a:p>
          <a:p>
            <a:r>
              <a:rPr lang="en-US" altLang="ja-JP" sz="1600" dirty="0" err="1">
                <a:effectLst/>
              </a:rPr>
              <a:t>pySPEDAS</a:t>
            </a:r>
            <a:r>
              <a:rPr lang="ja-JP" altLang="en-US" sz="1600" dirty="0">
                <a:effectLst/>
              </a:rPr>
              <a:t>の更新に伴って正常な動作が期待できなくなったものもある</a:t>
            </a:r>
            <a:endParaRPr lang="en-US" altLang="ja-JP" sz="1600" dirty="0">
              <a:effectLst/>
            </a:endParaRPr>
          </a:p>
          <a:p>
            <a:pPr marL="0" indent="0">
              <a:buNone/>
            </a:pPr>
            <a:r>
              <a:rPr lang="ja-JP" altLang="en-US" sz="1600" dirty="0"/>
              <a:t>　例えば、</a:t>
            </a:r>
            <a:r>
              <a:rPr lang="en-US" altLang="ja-JP" sz="1600" dirty="0" err="1"/>
              <a:t>pytplot.split.vec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effectLst/>
              </a:rPr>
              <a:t>     </a:t>
            </a:r>
            <a:r>
              <a:rPr lang="en-US" altLang="ja-JP" sz="1600" dirty="0">
                <a:effectLst/>
                <a:sym typeface="Wingdings" panose="05000000000000000000" pitchFamily="2" charset="2"/>
              </a:rPr>
              <a:t></a:t>
            </a:r>
            <a:r>
              <a:rPr lang="ja-JP" altLang="en-US" sz="1600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実行後、生成された</a:t>
            </a:r>
            <a:r>
              <a:rPr lang="en-US" altLang="ja-JP" sz="1600" dirty="0" err="1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tplot</a:t>
            </a:r>
            <a:r>
              <a:rPr lang="ja-JP" altLang="en-US" sz="1600" dirty="0">
                <a:solidFill>
                  <a:srgbClr val="FF0000"/>
                </a:solidFill>
                <a:effectLst/>
                <a:sym typeface="Wingdings" panose="05000000000000000000" pitchFamily="2" charset="2"/>
              </a:rPr>
              <a:t>変数にプロットに必要な情報が引き継がれない</a:t>
            </a:r>
            <a:endParaRPr lang="en-US" altLang="ja-JP" sz="1600" dirty="0">
              <a:solidFill>
                <a:srgbClr val="FF0000"/>
              </a:solidFill>
              <a:effectLst/>
            </a:endParaRPr>
          </a:p>
          <a:p>
            <a:r>
              <a:rPr lang="ja-JP" altLang="en-US" sz="1600" dirty="0">
                <a:effectLst/>
              </a:rPr>
              <a:t>あらせフットプリントのプロットの仕方</a:t>
            </a:r>
            <a:endParaRPr lang="en-US" altLang="ja-JP" sz="1600" dirty="0">
              <a:effectLst/>
            </a:endParaRP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ja-JP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軌道データ</a:t>
            </a:r>
            <a:r>
              <a:rPr lang="en-US" altLang="ja-JP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(lv.3)</a:t>
            </a:r>
            <a:r>
              <a:rPr lang="ja-JP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に電離圏にマップした緯度、経度データがあるので、それを利用する</a:t>
            </a:r>
            <a:endParaRPr lang="en-US" altLang="ja-JP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ja-JP" alt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　　　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orb(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trange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ja-JP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trng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level = 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'l3'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model =</a:t>
            </a:r>
            <a:r>
              <a:rPr lang="en-US" altLang="ja-JP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't89'</a:t>
            </a:r>
            <a:r>
              <a:rPr lang="en-US" altLang="ja-JP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ja-JP" altLang="en-US" sz="1600" dirty="0">
              <a:effectLst/>
            </a:endParaRPr>
          </a:p>
          <a:p>
            <a:r>
              <a:rPr lang="en-US" altLang="ja-JP" sz="1600" dirty="0" err="1">
                <a:effectLst/>
              </a:rPr>
              <a:t>pyspedas.erg</a:t>
            </a:r>
            <a:r>
              <a:rPr lang="ja-JP" altLang="en-US" sz="1600" dirty="0">
                <a:effectLst/>
              </a:rPr>
              <a:t>でロードできないデータがある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データによっては</a:t>
            </a:r>
            <a:r>
              <a:rPr lang="en-US" altLang="ja-JP" sz="1600" dirty="0">
                <a:effectLst/>
              </a:rPr>
              <a:t>CDF</a:t>
            </a:r>
            <a:r>
              <a:rPr lang="ja-JP" altLang="en-US" sz="1600" dirty="0">
                <a:effectLst/>
              </a:rPr>
              <a:t>データが生成・公開されていない場合</a:t>
            </a:r>
            <a:endParaRPr lang="en-US" altLang="ja-JP" sz="1600" dirty="0">
              <a:effectLst/>
            </a:endParaRP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>
                <a:effectLst/>
              </a:rPr>
              <a:t>(</a:t>
            </a:r>
            <a:r>
              <a:rPr lang="ja-JP" altLang="en-US" sz="1600" dirty="0">
                <a:effectLst/>
              </a:rPr>
              <a:t>例えば、</a:t>
            </a:r>
            <a:endParaRPr lang="en-US" altLang="ja-JP" sz="1600" dirty="0">
              <a:effectLst/>
            </a:endParaRPr>
          </a:p>
          <a:p>
            <a:pPr marL="0" indent="0">
              <a:buNone/>
            </a:pPr>
            <a:r>
              <a:rPr lang="ja-JP" altLang="en-US" sz="1600" u="none" strike="noStrike" dirty="0">
                <a:effectLst/>
                <a:latin typeface="+mn-lt"/>
              </a:rPr>
              <a:t>　　</a:t>
            </a:r>
            <a:r>
              <a:rPr lang="en-US" altLang="ja-JP" sz="1600" u="none" strike="noStrike" dirty="0">
                <a:effectLst/>
                <a:latin typeface="+mn-lt"/>
              </a:rPr>
              <a:t>XEP</a:t>
            </a:r>
            <a:r>
              <a:rPr lang="ja-JP" altLang="en-US" sz="1600" u="none" strike="noStrike" dirty="0">
                <a:effectLst/>
                <a:latin typeface="+mn-lt"/>
              </a:rPr>
              <a:t>のシンチレータ</a:t>
            </a:r>
            <a:r>
              <a:rPr lang="en-US" altLang="ja-JP" sz="1600" u="none" strike="noStrike" dirty="0">
                <a:effectLst/>
                <a:latin typeface="+mn-lt"/>
              </a:rPr>
              <a:t>(GSO)</a:t>
            </a:r>
            <a:r>
              <a:rPr lang="ja-JP" altLang="en-US" sz="1600" u="none" strike="noStrike" dirty="0">
                <a:effectLst/>
                <a:latin typeface="+mn-lt"/>
              </a:rPr>
              <a:t>のデータ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>
                <a:effectLst/>
              </a:rPr>
              <a:t>　　</a:t>
            </a:r>
            <a:r>
              <a:rPr lang="en-US" altLang="ja-JP" sz="1600" dirty="0">
                <a:effectLst/>
              </a:rPr>
              <a:t>HFA-L3</a:t>
            </a:r>
            <a:r>
              <a:rPr lang="ja-JP" altLang="en-US" sz="1600" dirty="0">
                <a:effectLst/>
              </a:rPr>
              <a:t>データ（必要なデータセットがそろって</a:t>
            </a:r>
            <a:r>
              <a:rPr lang="ja-JP" altLang="en-US" sz="1600" dirty="0"/>
              <a:t>いない場合</a:t>
            </a:r>
            <a:r>
              <a:rPr lang="en-US" altLang="ja-JP" sz="1600" dirty="0">
                <a:effectLst/>
              </a:rPr>
              <a:t>(MGF+PWE-HFA</a:t>
            </a:r>
            <a:r>
              <a:rPr lang="ja-JP" altLang="en-US" sz="1600" dirty="0">
                <a:effectLst/>
              </a:rPr>
              <a:t>とか</a:t>
            </a:r>
            <a:r>
              <a:rPr lang="en-US" altLang="ja-JP" sz="1600" dirty="0">
                <a:effectLst/>
              </a:rPr>
              <a:t>))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データ構造が読めない形式になっている・・・</a:t>
            </a:r>
            <a:r>
              <a:rPr lang="en-US" altLang="ja-JP" sz="1600" dirty="0">
                <a:solidFill>
                  <a:srgbClr val="FF0000"/>
                </a:solidFill>
              </a:rPr>
              <a:t>LEP</a:t>
            </a:r>
            <a:r>
              <a:rPr lang="ja-JP" altLang="en-US" sz="1600" dirty="0">
                <a:solidFill>
                  <a:srgbClr val="FF0000"/>
                </a:solidFill>
              </a:rPr>
              <a:t>電子データ</a:t>
            </a:r>
            <a:endParaRPr lang="en-US" altLang="ja-JP" sz="1600" dirty="0">
              <a:effectLst/>
            </a:endParaRPr>
          </a:p>
          <a:p>
            <a:endParaRPr kumimoji="1" lang="en-US" altLang="ja-JP" sz="1600" dirty="0"/>
          </a:p>
          <a:p>
            <a:endParaRPr lang="en-US" altLang="ja-JP" sz="1600" dirty="0"/>
          </a:p>
          <a:p>
            <a:endParaRPr kumimoji="1" lang="en-US" altLang="ja-JP" sz="1600" dirty="0"/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732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71503-D2A3-BD8F-9D80-A9079B69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言語の</a:t>
            </a:r>
            <a:r>
              <a:rPr lang="ja-JP" altLang="en-US" dirty="0"/>
              <a:t>ニーズと有効性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86E383-34CC-BD4F-4F2D-B56BA342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E4716A-E46A-2D2C-5521-626CD20E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90F778-2974-DF82-D259-D64DCDBA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1026" name="Picture 2" descr="paiza">
            <a:extLst>
              <a:ext uri="{FF2B5EF4-FFF2-40B4-BE49-F238E27FC236}">
                <a16:creationId xmlns:a16="http://schemas.microsoft.com/office/drawing/2014/main" id="{E5AC9AC5-4C9E-D65E-89C8-2A504B184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269409"/>
            <a:ext cx="6927298" cy="508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0F3062-CC55-1249-273F-67F2A4B791EB}"/>
              </a:ext>
            </a:extLst>
          </p:cNvPr>
          <p:cNvSpPr txBox="1"/>
          <p:nvPr/>
        </p:nvSpPr>
        <p:spPr>
          <a:xfrm>
            <a:off x="7176120" y="5550627"/>
            <a:ext cx="4632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https://www.sejuku.net/blog/wp-content/uploads/2023/05/image-76.png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153427-6F9D-190A-5603-2D54D702C3EB}"/>
              </a:ext>
            </a:extLst>
          </p:cNvPr>
          <p:cNvSpPr txBox="1"/>
          <p:nvPr/>
        </p:nvSpPr>
        <p:spPr>
          <a:xfrm>
            <a:off x="7046634" y="1412776"/>
            <a:ext cx="481000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2000" dirty="0"/>
              <a:t>●Pythonでできること</a:t>
            </a: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Web</a:t>
            </a: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サイトの制作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(Instagram</a:t>
            </a:r>
            <a:r>
              <a:rPr lang="en-US" altLang="ja-JP" dirty="0">
                <a:solidFill>
                  <a:srgbClr val="081E31"/>
                </a:solidFill>
                <a:latin typeface="Hiragino Kaku Gothic ProN W3"/>
              </a:rPr>
              <a:t>,</a:t>
            </a:r>
            <a:r>
              <a:rPr lang="ja-JP" altLang="en-US" dirty="0">
                <a:solidFill>
                  <a:srgbClr val="081E31"/>
                </a:solidFill>
                <a:latin typeface="Hiragino Kaku Gothic ProN W3"/>
              </a:rPr>
              <a:t>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YouTube)</a:t>
            </a:r>
            <a:endParaRPr lang="ja-JP" altLang="en-US" b="0" i="0" dirty="0">
              <a:solidFill>
                <a:srgbClr val="081E31"/>
              </a:solidFill>
              <a:effectLst/>
              <a:latin typeface="Hiragino Kaku Gothic ProN W3"/>
            </a:endParaRPr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データ収集</a:t>
            </a:r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人工知能の開発</a:t>
            </a:r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データ分析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(</a:t>
            </a:r>
            <a:r>
              <a:rPr lang="en-US" altLang="ja-JP" i="0" dirty="0" err="1">
                <a:solidFill>
                  <a:srgbClr val="081E31"/>
                </a:solidFill>
                <a:effectLst/>
                <a:latin typeface="Hiragino Kaku Gothic ProN W3"/>
              </a:rPr>
              <a:t>Numpy</a:t>
            </a:r>
            <a:r>
              <a:rPr lang="en-US" altLang="ja-JP" i="0" dirty="0">
                <a:solidFill>
                  <a:srgbClr val="081E31"/>
                </a:solidFill>
                <a:effectLst/>
                <a:latin typeface="Hiragino Kaku Gothic ProN W3"/>
              </a:rPr>
              <a:t>, SciPy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solidFill>
                <a:srgbClr val="081E31"/>
              </a:solidFill>
              <a:latin typeface="Hiragino Kaku Gothic ProN W3"/>
            </a:endParaRPr>
          </a:p>
          <a:p>
            <a:pPr>
              <a:spcBef>
                <a:spcPts val="600"/>
              </a:spcBef>
            </a:pPr>
            <a:r>
              <a:rPr lang="ja-JP" altLang="en-US" sz="2000" b="0" i="0" dirty="0">
                <a:solidFill>
                  <a:srgbClr val="081E31"/>
                </a:solidFill>
                <a:effectLst/>
                <a:latin typeface="Hiragino Kaku Gothic ProN W3"/>
              </a:rPr>
              <a:t>●</a:t>
            </a:r>
            <a:r>
              <a:rPr lang="en-US" altLang="ja-JP" sz="2000" b="0" i="0" dirty="0">
                <a:solidFill>
                  <a:srgbClr val="081E31"/>
                </a:solidFill>
                <a:effectLst/>
                <a:latin typeface="Hiragino Kaku Gothic ProN W3"/>
              </a:rPr>
              <a:t>Python</a:t>
            </a:r>
            <a:r>
              <a:rPr lang="ja-JP" altLang="en-US" sz="2000" b="0" i="0" dirty="0">
                <a:solidFill>
                  <a:srgbClr val="081E31"/>
                </a:solidFill>
                <a:effectLst/>
                <a:latin typeface="Hiragino Kaku Gothic ProN W3"/>
              </a:rPr>
              <a:t>が苦手なこと</a:t>
            </a:r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スマホアプリ開発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  <a:sym typeface="Wingdings" panose="05000000000000000000" pitchFamily="2" charset="2"/>
              </a:rPr>
              <a:t> Java,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 Swift</a:t>
            </a:r>
            <a:r>
              <a:rPr lang="en-US" altLang="ja-JP" dirty="0">
                <a:solidFill>
                  <a:srgbClr val="081E31"/>
                </a:solidFill>
                <a:latin typeface="Hiragino Kaku Gothic ProN W3"/>
              </a:rPr>
              <a:t>,</a:t>
            </a:r>
            <a:r>
              <a:rPr lang="ja-JP" altLang="en-US" dirty="0">
                <a:solidFill>
                  <a:srgbClr val="081E31"/>
                </a:solidFill>
                <a:latin typeface="Hiragino Kaku Gothic ProN W3"/>
              </a:rPr>
              <a:t>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Kotlin</a:t>
            </a:r>
            <a:r>
              <a:rPr lang="en-US" altLang="ja-JP" dirty="0">
                <a:solidFill>
                  <a:srgbClr val="081E31"/>
                </a:solidFill>
                <a:latin typeface="Hiragino Kaku Gothic ProN W3"/>
              </a:rPr>
              <a:t>,</a:t>
            </a:r>
            <a:r>
              <a:rPr lang="ja-JP" altLang="en-US" dirty="0">
                <a:solidFill>
                  <a:srgbClr val="081E31"/>
                </a:solidFill>
                <a:latin typeface="Hiragino Kaku Gothic ProN W3"/>
              </a:rPr>
              <a:t>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</a:rPr>
              <a:t>C#</a:t>
            </a: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</a:t>
            </a:r>
          </a:p>
          <a:p>
            <a:pPr marL="266700" indent="-266700"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高速な処理が求められるもの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  <a:sym typeface="Wingdings" panose="05000000000000000000" pitchFamily="2" charset="2"/>
              </a:rPr>
              <a:t> C, IDL, Fortran</a:t>
            </a:r>
            <a:endParaRPr lang="ja-JP" altLang="en-US" b="0" i="0" dirty="0">
              <a:solidFill>
                <a:srgbClr val="081E31"/>
              </a:solidFill>
              <a:effectLst/>
              <a:latin typeface="Hiragino Kaku Gothic ProN W3"/>
            </a:endParaRPr>
          </a:p>
          <a:p>
            <a:pPr>
              <a:spcBef>
                <a:spcPts val="600"/>
              </a:spcBef>
            </a:pPr>
            <a:r>
              <a:rPr lang="ja-JP" altLang="en-US" b="0" i="0" dirty="0">
                <a:solidFill>
                  <a:srgbClr val="081E31"/>
                </a:solidFill>
                <a:effectLst/>
                <a:latin typeface="Hiragino Kaku Gothic ProN W3"/>
              </a:rPr>
              <a:t>　デスクトップアプリ開発 </a:t>
            </a:r>
            <a:r>
              <a:rPr lang="en-US" altLang="ja-JP" b="0" i="0" dirty="0">
                <a:solidFill>
                  <a:srgbClr val="081E31"/>
                </a:solidFill>
                <a:effectLst/>
                <a:latin typeface="Hiragino Kaku Gothic ProN W3"/>
                <a:sym typeface="Wingdings" panose="05000000000000000000" pitchFamily="2" charset="2"/>
              </a:rPr>
              <a:t>Java, C#</a:t>
            </a:r>
            <a:endParaRPr lang="ja-JP" altLang="en-US" b="0" i="0" dirty="0">
              <a:solidFill>
                <a:srgbClr val="081E31"/>
              </a:solidFill>
              <a:effectLst/>
              <a:latin typeface="Hiragino Kaku Gothic ProN W3"/>
            </a:endParaRPr>
          </a:p>
          <a:p>
            <a:pPr>
              <a:spcBef>
                <a:spcPts val="600"/>
              </a:spcBef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61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F2066-2C49-95D5-C1B0-C981C369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ySPEDAS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947778-40D1-11A0-1234-E1C42F3D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F894B1-5DF1-8566-3F41-B9298EF0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81C465-56F2-BC55-6A8A-EF10FCFC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B2E331-B006-7774-A037-124095C05057}"/>
              </a:ext>
            </a:extLst>
          </p:cNvPr>
          <p:cNvSpPr/>
          <p:nvPr/>
        </p:nvSpPr>
        <p:spPr>
          <a:xfrm>
            <a:off x="335840" y="1268760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P</a:t>
            </a:r>
            <a:r>
              <a:rPr kumimoji="1" lang="en-US" altLang="ja-JP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ySPEDAS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の動作環境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3286AE-B6D9-02FB-224C-B4B639072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006" y="1682026"/>
            <a:ext cx="11458634" cy="1048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lvl="0">
              <a:spcBef>
                <a:spcPts val="200"/>
              </a:spcBef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Windows</a:t>
            </a:r>
            <a:r>
              <a:rPr kumimoji="1" lang="ja-JP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、</a:t>
            </a:r>
            <a:r>
              <a:rPr lang="en-US" altLang="ja-JP" sz="16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macOS</a:t>
            </a:r>
            <a:r>
              <a:rPr lang="ja-JP" altLang="en-US" sz="16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、</a:t>
            </a: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Linux</a:t>
            </a:r>
            <a:r>
              <a:rPr lang="ja-JP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をサポートしています。</a:t>
            </a:r>
            <a:endParaRPr lang="en-US" altLang="ja-JP" sz="16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Python </a:t>
            </a:r>
            <a:r>
              <a:rPr lang="en-US" altLang="ja-JP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3.10</a:t>
            </a:r>
            <a:r>
              <a:rPr lang="ja-JP" altLang="en-US" sz="1600" dirty="0">
                <a:solidFill>
                  <a:srgbClr val="C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以上</a:t>
            </a:r>
            <a:r>
              <a:rPr lang="ja-JP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のバージョンが必要です。</a:t>
            </a:r>
            <a:endParaRPr lang="en-US" altLang="ja-JP" sz="16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pySPEDAS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の公式ウェブサイトでは、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Python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の利用環境として、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Anaconda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を推奨していますが、昨今の状況</a:t>
            </a: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(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有償ライセンス</a:t>
            </a:r>
            <a:r>
              <a:rPr lang="ja-JP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の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必要等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)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に応じて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Python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に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Jupyter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 Lab</a:t>
            </a:r>
            <a:r>
              <a:rPr lang="ja-JP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の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インストールをお勧めします。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A98BA7-9391-E0DC-25D0-1BE0D1CA82E1}"/>
              </a:ext>
            </a:extLst>
          </p:cNvPr>
          <p:cNvSpPr/>
          <p:nvPr/>
        </p:nvSpPr>
        <p:spPr>
          <a:xfrm>
            <a:off x="479836" y="3284984"/>
            <a:ext cx="1137680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dirty="0">
                <a:latin typeface="Swis721 BT" panose="020B0504020202020204" pitchFamily="34" charset="0"/>
              </a:rPr>
              <a:t>Python</a:t>
            </a:r>
            <a:r>
              <a:rPr lang="ja-JP" altLang="en-US" sz="1600" dirty="0">
                <a:latin typeface="Swis721 BT" panose="020B0504020202020204" pitchFamily="34" charset="0"/>
              </a:rPr>
              <a:t>をインストールしていない場合は、以下のサイトを参考に、</a:t>
            </a:r>
            <a:r>
              <a:rPr lang="en-US" altLang="ja-JP" sz="1600" dirty="0">
                <a:latin typeface="Swis721 BT" panose="020B0504020202020204" pitchFamily="34" charset="0"/>
              </a:rPr>
              <a:t>Python</a:t>
            </a:r>
            <a:r>
              <a:rPr lang="ja-JP" altLang="en-US" sz="1600" dirty="0">
                <a:latin typeface="Swis721 BT" panose="020B0504020202020204" pitchFamily="34" charset="0"/>
              </a:rPr>
              <a:t>をインストールします。</a:t>
            </a:r>
            <a:endParaRPr lang="en-US" altLang="ja-JP" sz="1600" dirty="0">
              <a:latin typeface="Swis721 BT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Swis721 BT" panose="020B0504020202020204" pitchFamily="34" charset="0"/>
              </a:rPr>
              <a:t>macOS: </a:t>
            </a:r>
            <a:r>
              <a:rPr lang="en-US" altLang="ja-JP" sz="1600" dirty="0">
                <a:latin typeface="Swis721 BT" panose="020B0504020202020204" pitchFamily="34" charset="0"/>
                <a:hlinkClick r:id="rId2"/>
              </a:rPr>
              <a:t>https://www.python.jp/install/macos/index.html</a:t>
            </a:r>
            <a:endParaRPr lang="en-US" altLang="ja-JP" sz="1600" dirty="0">
              <a:latin typeface="Swis721 BT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Swis721 BT" panose="020B0504020202020204" pitchFamily="34" charset="0"/>
              </a:rPr>
              <a:t>Windows: </a:t>
            </a:r>
            <a:r>
              <a:rPr lang="en-US" altLang="ja-JP" sz="1600" dirty="0">
                <a:latin typeface="Swis721 BT" panose="020B0504020202020204" pitchFamily="34" charset="0"/>
                <a:hlinkClick r:id="rId3"/>
              </a:rPr>
              <a:t>https://www.python.jp/install/windows/index.html</a:t>
            </a:r>
            <a:endParaRPr lang="ja-JP" altLang="en-US" sz="1600" dirty="0">
              <a:latin typeface="Swis721 BT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Swis721 BT" panose="020B0504020202020204" pitchFamily="34" charset="0"/>
              </a:rPr>
              <a:t>Linux</a:t>
            </a:r>
            <a:r>
              <a:rPr lang="en-US" altLang="ja-JP" sz="1600" dirty="0">
                <a:latin typeface="Swis721 BT" panose="020B0504020202020204" pitchFamily="34" charset="0"/>
              </a:rPr>
              <a:t>(Ubuntu)</a:t>
            </a:r>
            <a:r>
              <a:rPr lang="ja-JP" altLang="en-US" sz="1600" dirty="0">
                <a:latin typeface="Swis721 BT" panose="020B0504020202020204" pitchFamily="34" charset="0"/>
              </a:rPr>
              <a:t>: </a:t>
            </a:r>
            <a:r>
              <a:rPr lang="en-US" altLang="ja-JP" sz="1600" dirty="0">
                <a:latin typeface="Swis721 BT" panose="020B0504020202020204" pitchFamily="34" charset="0"/>
                <a:hlinkClick r:id="rId4"/>
              </a:rPr>
              <a:t>https://www.python.jp/install/ubuntu/index.html</a:t>
            </a:r>
            <a:endParaRPr lang="en-US" altLang="ja-JP" sz="1600" dirty="0">
              <a:latin typeface="Swis721 BT" panose="020B05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D696009-FACD-6513-B886-6BCC6BAC1CAE}"/>
              </a:ext>
            </a:extLst>
          </p:cNvPr>
          <p:cNvSpPr/>
          <p:nvPr/>
        </p:nvSpPr>
        <p:spPr>
          <a:xfrm>
            <a:off x="335360" y="2919478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Python</a:t>
            </a:r>
            <a:r>
              <a:rPr kumimoji="1" lang="ja-JP" altLang="en-US" sz="1600" b="0" u="sng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のインストール</a:t>
            </a:r>
            <a:endParaRPr kumimoji="1" lang="en-US" altLang="ja-JP" sz="1600" b="0" u="sng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3CADE0-F619-8FDB-E956-49CCF4E82570}"/>
              </a:ext>
            </a:extLst>
          </p:cNvPr>
          <p:cNvSpPr txBox="1"/>
          <p:nvPr/>
        </p:nvSpPr>
        <p:spPr>
          <a:xfrm>
            <a:off x="410121" y="4993724"/>
            <a:ext cx="813644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他の</a:t>
            </a:r>
            <a:r>
              <a:rPr lang="en-US" altLang="ja-JP" sz="1400" dirty="0"/>
              <a:t>Python</a:t>
            </a:r>
            <a:r>
              <a:rPr lang="ja-JP" altLang="en-US" sz="1400" dirty="0"/>
              <a:t>パッケージとの依存関係の問題を避けるために、</a:t>
            </a:r>
            <a:r>
              <a:rPr lang="en-US" altLang="ja-JP" sz="1400" dirty="0" err="1"/>
              <a:t>PySPEDAS</a:t>
            </a:r>
            <a:r>
              <a:rPr lang="ja-JP" altLang="en-US" sz="1400" dirty="0"/>
              <a:t>用の仮想環境を作成します。</a:t>
            </a:r>
          </a:p>
          <a:p>
            <a:r>
              <a:rPr lang="ja-JP" altLang="en-US" sz="1400" dirty="0"/>
              <a:t>各</a:t>
            </a:r>
            <a:r>
              <a:rPr lang="en-US" altLang="ja-JP" sz="1400" dirty="0"/>
              <a:t>OS</a:t>
            </a:r>
            <a:r>
              <a:rPr lang="ja-JP" altLang="en-US" sz="1400" dirty="0"/>
              <a:t>のターミナルで以下を実行します。</a:t>
            </a:r>
          </a:p>
          <a:p>
            <a:r>
              <a:rPr lang="en-US" altLang="ja-JP" sz="1400" dirty="0"/>
              <a:t>Windows, macOS, Linux</a:t>
            </a:r>
            <a:r>
              <a:rPr lang="ja-JP" altLang="en-US" sz="1400" dirty="0"/>
              <a:t>共通</a:t>
            </a:r>
            <a:r>
              <a:rPr lang="en-US" altLang="ja-JP" sz="1400" dirty="0"/>
              <a:t>:</a:t>
            </a:r>
          </a:p>
          <a:p>
            <a:r>
              <a:rPr lang="en-US" altLang="ja-JP" sz="1400" dirty="0"/>
              <a:t>	</a:t>
            </a:r>
            <a:r>
              <a:rPr lang="en-US" altLang="ja-JP" sz="2000" dirty="0">
                <a:highlight>
                  <a:srgbClr val="C0C0C0"/>
                </a:highlight>
              </a:rPr>
              <a:t>python -m </a:t>
            </a:r>
            <a:r>
              <a:rPr lang="en-US" altLang="ja-JP" sz="2000" dirty="0" err="1">
                <a:highlight>
                  <a:srgbClr val="C0C0C0"/>
                </a:highlight>
              </a:rPr>
              <a:t>venv</a:t>
            </a:r>
            <a:r>
              <a:rPr lang="en-US" altLang="ja-JP" sz="2000" dirty="0">
                <a:highlight>
                  <a:srgbClr val="C0C0C0"/>
                </a:highlight>
              </a:rPr>
              <a:t> </a:t>
            </a:r>
            <a:r>
              <a:rPr lang="en-US" altLang="ja-JP" sz="2000" dirty="0" err="1">
                <a:highlight>
                  <a:srgbClr val="C0C0C0"/>
                </a:highlight>
              </a:rPr>
              <a:t>pyspedas</a:t>
            </a:r>
            <a:endParaRPr lang="ja-JP" altLang="en-US" sz="2000" dirty="0">
              <a:highlight>
                <a:srgbClr val="C0C0C0"/>
              </a:highligh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6669E0-CE29-BC0E-A275-1295FC56B57E}"/>
              </a:ext>
            </a:extLst>
          </p:cNvPr>
          <p:cNvSpPr txBox="1"/>
          <p:nvPr/>
        </p:nvSpPr>
        <p:spPr>
          <a:xfrm>
            <a:off x="335360" y="4589264"/>
            <a:ext cx="2025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仮想環境を作成する</a:t>
            </a:r>
          </a:p>
        </p:txBody>
      </p:sp>
    </p:spTree>
    <p:extLst>
      <p:ext uri="{BB962C8B-B14F-4D97-AF65-F5344CB8AC3E}">
        <p14:creationId xmlns:p14="http://schemas.microsoft.com/office/powerpoint/2010/main" val="36920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60525-7BD5-9160-BDC5-3D3DAABF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ySPEDAS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D0D45D-75B5-67D0-5B7E-4D702237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01FB85-BB59-C067-8344-D6269147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AF4AA9-C476-415D-D27F-75250DF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5D77A-E22E-6877-17C1-5F90D34E812E}"/>
              </a:ext>
            </a:extLst>
          </p:cNvPr>
          <p:cNvSpPr txBox="1"/>
          <p:nvPr/>
        </p:nvSpPr>
        <p:spPr>
          <a:xfrm>
            <a:off x="426629" y="1612538"/>
            <a:ext cx="81364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ターミナルで</a:t>
            </a:r>
            <a:r>
              <a:rPr lang="en-US" altLang="ja-JP" sz="1400" dirty="0"/>
              <a:t>activate</a:t>
            </a:r>
            <a:r>
              <a:rPr lang="ja-JP" altLang="en-US" sz="1400" dirty="0"/>
              <a:t>スクリプトを実行します。</a:t>
            </a:r>
            <a:endParaRPr lang="en-US" altLang="ja-JP" sz="1400" dirty="0"/>
          </a:p>
          <a:p>
            <a:endParaRPr lang="ja-JP" altLang="en-US" sz="1400" dirty="0"/>
          </a:p>
          <a:p>
            <a:r>
              <a:rPr lang="en-US" altLang="ja-JP" sz="1400" dirty="0"/>
              <a:t>Windows:</a:t>
            </a:r>
          </a:p>
          <a:p>
            <a:r>
              <a:rPr lang="ja-JP" altLang="en-US" sz="1400" dirty="0"/>
              <a:t>コマンドプロンプトの場合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en-US" altLang="ja-JP" sz="1600" dirty="0">
                <a:highlight>
                  <a:srgbClr val="C0C0C0"/>
                </a:highlight>
              </a:rPr>
              <a:t>.\</a:t>
            </a:r>
            <a:r>
              <a:rPr lang="en-US" altLang="ja-JP" sz="1600" dirty="0" err="1">
                <a:highlight>
                  <a:srgbClr val="C0C0C0"/>
                </a:highlight>
              </a:rPr>
              <a:t>pyspedas</a:t>
            </a:r>
            <a:r>
              <a:rPr lang="en-US" altLang="ja-JP" sz="1600" dirty="0">
                <a:highlight>
                  <a:srgbClr val="C0C0C0"/>
                </a:highlight>
              </a:rPr>
              <a:t>\Scripts\activate.bat</a:t>
            </a:r>
          </a:p>
          <a:p>
            <a:endParaRPr lang="en-US" altLang="ja-JP" sz="1400" dirty="0">
              <a:highlight>
                <a:srgbClr val="C0C0C0"/>
              </a:highlight>
            </a:endParaRPr>
          </a:p>
          <a:p>
            <a:r>
              <a:rPr lang="en-US" altLang="ja-JP" sz="1400" dirty="0"/>
              <a:t>PowerShell</a:t>
            </a:r>
            <a:r>
              <a:rPr lang="ja-JP" altLang="en-US" sz="1400" dirty="0"/>
              <a:t>の場合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en-US" altLang="ja-JP" sz="1600" dirty="0">
                <a:highlight>
                  <a:srgbClr val="C0C0C0"/>
                </a:highlight>
              </a:rPr>
              <a:t>.\</a:t>
            </a:r>
            <a:r>
              <a:rPr lang="en-US" altLang="ja-JP" sz="1600" dirty="0" err="1">
                <a:highlight>
                  <a:srgbClr val="C0C0C0"/>
                </a:highlight>
              </a:rPr>
              <a:t>pyspedas</a:t>
            </a:r>
            <a:r>
              <a:rPr lang="en-US" altLang="ja-JP" sz="1600" dirty="0">
                <a:highlight>
                  <a:srgbClr val="C0C0C0"/>
                </a:highlight>
              </a:rPr>
              <a:t>\Scripts\Activate.ps1</a:t>
            </a:r>
          </a:p>
          <a:p>
            <a:endParaRPr lang="en-US" altLang="ja-JP" sz="1400" dirty="0">
              <a:highlight>
                <a:srgbClr val="C0C0C0"/>
              </a:highlight>
            </a:endParaRPr>
          </a:p>
          <a:p>
            <a:r>
              <a:rPr lang="en-US" altLang="ja-JP" sz="1400" dirty="0"/>
              <a:t>macOS, Linux:</a:t>
            </a:r>
          </a:p>
          <a:p>
            <a:r>
              <a:rPr lang="en-US" altLang="ja-JP" sz="1400" dirty="0"/>
              <a:t>	</a:t>
            </a:r>
            <a:r>
              <a:rPr lang="en-US" altLang="ja-JP" sz="1600" dirty="0">
                <a:highlight>
                  <a:srgbClr val="C0C0C0"/>
                </a:highlight>
              </a:rPr>
              <a:t>source </a:t>
            </a:r>
            <a:r>
              <a:rPr lang="en-US" altLang="ja-JP" sz="1600" dirty="0" err="1">
                <a:highlight>
                  <a:srgbClr val="C0C0C0"/>
                </a:highlight>
              </a:rPr>
              <a:t>pyspedas</a:t>
            </a:r>
            <a:r>
              <a:rPr lang="en-US" altLang="ja-JP" sz="1600" dirty="0">
                <a:highlight>
                  <a:srgbClr val="C0C0C0"/>
                </a:highlight>
              </a:rPr>
              <a:t>/bin/activate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EF637-CDA4-3C08-C77C-80498EE24415}"/>
              </a:ext>
            </a:extLst>
          </p:cNvPr>
          <p:cNvSpPr txBox="1"/>
          <p:nvPr/>
        </p:nvSpPr>
        <p:spPr>
          <a:xfrm>
            <a:off x="344799" y="1268760"/>
            <a:ext cx="2025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仮想環境を開始する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BE9C8C-6047-D05C-16A4-2139BB93F646}"/>
              </a:ext>
            </a:extLst>
          </p:cNvPr>
          <p:cNvSpPr txBox="1"/>
          <p:nvPr/>
        </p:nvSpPr>
        <p:spPr>
          <a:xfrm>
            <a:off x="5130557" y="1582324"/>
            <a:ext cx="565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仮想環境が有効になると、プロンプトの先頭に</a:t>
            </a:r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en-US" altLang="ja-JP" sz="1400" dirty="0" err="1">
                <a:solidFill>
                  <a:srgbClr val="FF0000"/>
                </a:solidFill>
              </a:rPr>
              <a:t>pyspedas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r>
              <a:rPr lang="ja-JP" altLang="en-US" sz="1400" dirty="0"/>
              <a:t>と表示されます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D9AC1A6-71BE-5D13-87B9-7BA490F0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934984"/>
            <a:ext cx="3972080" cy="233971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73C6123A-ED2C-623C-573F-23615EEA6CE7}"/>
              </a:ext>
            </a:extLst>
          </p:cNvPr>
          <p:cNvSpPr/>
          <p:nvPr/>
        </p:nvSpPr>
        <p:spPr bwMode="auto">
          <a:xfrm>
            <a:off x="5337002" y="2420888"/>
            <a:ext cx="582321" cy="18333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D9048-8756-04BD-C405-FFA7FA7E97D5}"/>
              </a:ext>
            </a:extLst>
          </p:cNvPr>
          <p:cNvSpPr txBox="1"/>
          <p:nvPr/>
        </p:nvSpPr>
        <p:spPr>
          <a:xfrm>
            <a:off x="448480" y="4495585"/>
            <a:ext cx="1140282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ターミナルで</a:t>
            </a:r>
            <a:r>
              <a:rPr lang="en-US" altLang="ja-JP" sz="1400" dirty="0"/>
              <a:t>activate</a:t>
            </a:r>
            <a:r>
              <a:rPr lang="ja-JP" altLang="en-US" sz="1400" dirty="0"/>
              <a:t>スクリプトを実行します。</a:t>
            </a:r>
            <a:endParaRPr lang="en-US" altLang="ja-JP" sz="1400" dirty="0"/>
          </a:p>
          <a:p>
            <a:endParaRPr lang="ja-JP" altLang="en-US" sz="1400" dirty="0"/>
          </a:p>
          <a:p>
            <a:r>
              <a:rPr lang="en-US" altLang="ja-JP" sz="1400" dirty="0"/>
              <a:t>Windows:</a:t>
            </a:r>
          </a:p>
          <a:p>
            <a:r>
              <a:rPr lang="ja-JP" altLang="en-US" sz="1400" dirty="0"/>
              <a:t>コマンドプロンプトの場合</a:t>
            </a:r>
            <a:endParaRPr lang="en-US" altLang="ja-JP" sz="1400" dirty="0"/>
          </a:p>
          <a:p>
            <a:r>
              <a:rPr lang="en-US" altLang="ja-JP" sz="1400" dirty="0"/>
              <a:t>	</a:t>
            </a:r>
            <a:r>
              <a:rPr lang="en-US" altLang="ja-JP" sz="1600" dirty="0">
                <a:highlight>
                  <a:srgbClr val="C0C0C0"/>
                </a:highlight>
              </a:rPr>
              <a:t>deactivate.bat</a:t>
            </a:r>
          </a:p>
          <a:p>
            <a:endParaRPr lang="en-US" altLang="ja-JP" sz="1400" dirty="0">
              <a:highlight>
                <a:srgbClr val="C0C0C0"/>
              </a:highlight>
            </a:endParaRPr>
          </a:p>
          <a:p>
            <a:r>
              <a:rPr lang="en-US" altLang="ja-JP" sz="1400" dirty="0"/>
              <a:t>Windows:</a:t>
            </a:r>
            <a:r>
              <a:rPr lang="ja-JP" altLang="en-US" sz="1400" dirty="0"/>
              <a:t> </a:t>
            </a:r>
            <a:r>
              <a:rPr lang="en-US" altLang="ja-JP" sz="1400" dirty="0"/>
              <a:t>PowerShell</a:t>
            </a:r>
            <a:r>
              <a:rPr lang="ja-JP" altLang="en-US" sz="1400" dirty="0"/>
              <a:t>の場合</a:t>
            </a:r>
            <a:r>
              <a:rPr lang="en-US" altLang="ja-JP" sz="1400" dirty="0"/>
              <a:t>, macOS, Linux:</a:t>
            </a:r>
          </a:p>
          <a:p>
            <a:r>
              <a:rPr lang="en-US" altLang="ja-JP" sz="1400" dirty="0"/>
              <a:t>	</a:t>
            </a:r>
            <a:r>
              <a:rPr lang="en-US" altLang="ja-JP" sz="1600" dirty="0">
                <a:highlight>
                  <a:srgbClr val="C0C0C0"/>
                </a:highlight>
              </a:rPr>
              <a:t>deactivate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C2F3B2-235F-204A-612D-C1293BE6C3AA}"/>
              </a:ext>
            </a:extLst>
          </p:cNvPr>
          <p:cNvSpPr txBox="1"/>
          <p:nvPr/>
        </p:nvSpPr>
        <p:spPr>
          <a:xfrm>
            <a:off x="340698" y="4157031"/>
            <a:ext cx="2735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（参考）仮想環境を終了する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EC17EF-25F3-31EF-9B8D-4538982572A5}"/>
              </a:ext>
            </a:extLst>
          </p:cNvPr>
          <p:cNvSpPr txBox="1"/>
          <p:nvPr/>
        </p:nvSpPr>
        <p:spPr>
          <a:xfrm>
            <a:off x="4818197" y="5802922"/>
            <a:ext cx="6284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仮想環境が終了すると、プロンプトの先頭の</a:t>
            </a:r>
            <a:r>
              <a:rPr lang="en-US" altLang="ja-JP" sz="1400" dirty="0">
                <a:solidFill>
                  <a:srgbClr val="FF0000"/>
                </a:solidFill>
              </a:rPr>
              <a:t>(</a:t>
            </a:r>
            <a:r>
              <a:rPr lang="en-US" altLang="ja-JP" sz="1400" dirty="0" err="1">
                <a:solidFill>
                  <a:srgbClr val="FF0000"/>
                </a:solidFill>
              </a:rPr>
              <a:t>pyspedas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r>
              <a:rPr lang="ja-JP" altLang="en-US" sz="1400" dirty="0"/>
              <a:t>が表示されなくなります</a:t>
            </a:r>
          </a:p>
        </p:txBody>
      </p:sp>
    </p:spTree>
    <p:extLst>
      <p:ext uri="{BB962C8B-B14F-4D97-AF65-F5344CB8AC3E}">
        <p14:creationId xmlns:p14="http://schemas.microsoft.com/office/powerpoint/2010/main" val="253681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87D95-0B4D-308B-7639-7C93DEA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ySPEDAS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8DD8E3-DCDE-9507-2716-B0C9F6B1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758915-C19B-F497-63AE-E1E9730B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57C8EF-167F-B2C8-5F14-2A9BEC3F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87B2F3-7736-DB85-296C-D0567F04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58" y="1695792"/>
            <a:ext cx="11512882" cy="108513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ブラウザ上で動作する対話型プログラム実行環境の</a:t>
            </a:r>
            <a:r>
              <a:rPr lang="en-US" altLang="ja-JP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JupyterLab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を使う場合、ターミナル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(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仮想環境有効状態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)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で以下を実行してください。</a:t>
            </a: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Windows, macOS, Linux:</a:t>
            </a:r>
          </a:p>
          <a:p>
            <a:pPr lvl="0">
              <a:spcBef>
                <a:spcPts val="200"/>
              </a:spcBef>
              <a:defRPr/>
            </a:pP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	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python -m pip install </a:t>
            </a:r>
            <a:r>
              <a:rPr lang="en-US" altLang="ja-JP" sz="1400" dirty="0" err="1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jupyterlab</a:t>
            </a: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C0C0C0"/>
              </a:highlight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14CBF79-CA53-FA55-C050-1D191B5AC1BA}"/>
              </a:ext>
            </a:extLst>
          </p:cNvPr>
          <p:cNvSpPr/>
          <p:nvPr/>
        </p:nvSpPr>
        <p:spPr>
          <a:xfrm>
            <a:off x="344720" y="1282526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Jupyter</a:t>
            </a: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Lab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のインストール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FAD35F-7CAC-8792-6754-72BACA6B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6" y="3194194"/>
            <a:ext cx="6408714" cy="16558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lvl="0">
              <a:spcBef>
                <a:spcPts val="200"/>
              </a:spcBef>
              <a:defRPr/>
            </a:pP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ターミナル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(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仮想環境有効状態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)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で以下を実行してください。</a:t>
            </a: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Windows, macOS, Linux:</a:t>
            </a:r>
          </a:p>
          <a:p>
            <a:pPr lvl="0">
              <a:spcBef>
                <a:spcPts val="200"/>
              </a:spcBef>
              <a:defRPr/>
            </a:pP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	</a:t>
            </a:r>
            <a:r>
              <a:rPr lang="en-US" altLang="ja-JP" sz="1400" dirty="0" err="1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jupyter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 </a:t>
            </a: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lab</a:t>
            </a:r>
          </a:p>
          <a:p>
            <a:pPr lvl="0">
              <a:spcBef>
                <a:spcPts val="200"/>
              </a:spcBef>
              <a:defRPr/>
            </a:pP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highlight>
                <a:srgbClr val="C0C0C0"/>
              </a:highlight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>
              <a:spcBef>
                <a:spcPts val="200"/>
              </a:spcBef>
              <a:defRPr/>
            </a:pP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ブラウザが自動で開き、右図のような</a:t>
            </a:r>
            <a:r>
              <a:rPr lang="en-US" altLang="ja-JP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JupyteLab</a:t>
            </a:r>
            <a:r>
              <a:rPr lang="ja-JP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のウィンドウが現れます。</a:t>
            </a:r>
            <a:endParaRPr lang="en-US" altLang="ja-JP" sz="1400" dirty="0">
              <a:solidFill>
                <a:srgbClr val="000000">
                  <a:lumMod val="85000"/>
                  <a:lumOff val="15000"/>
                </a:srgbClr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DA0B470-70DC-9BED-E044-3E3E007780A0}"/>
              </a:ext>
            </a:extLst>
          </p:cNvPr>
          <p:cNvSpPr/>
          <p:nvPr/>
        </p:nvSpPr>
        <p:spPr>
          <a:xfrm>
            <a:off x="344720" y="2788879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Jupyter</a:t>
            </a: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Lab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の起動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D4E12EC-F4F7-2F4A-66D7-0F14E03A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151" y="2990230"/>
            <a:ext cx="4683591" cy="30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53065-FF34-FE73-3B77-1F66A839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ySPEDAS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A9EA3-51C8-DBE9-D261-6AC7032D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E76E62-A097-15A9-4F87-69BE9EA8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57276A-C2D1-A4FD-04AA-0BCF0551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490DB6-4B4B-C05D-2077-85BB974901AA}"/>
              </a:ext>
            </a:extLst>
          </p:cNvPr>
          <p:cNvSpPr/>
          <p:nvPr/>
        </p:nvSpPr>
        <p:spPr>
          <a:xfrm>
            <a:off x="333337" y="1268760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pySPEDAS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のインストール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EBB9B5-015C-D8B2-EDB6-79A0D405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03" y="1682026"/>
            <a:ext cx="8496000" cy="16749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marL="342900" lvl="0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altLang="ja-JP" sz="1400" dirty="0"/>
              <a:t>Launcher</a:t>
            </a:r>
            <a:r>
              <a:rPr lang="ja-JP" altLang="en-US" sz="1400" dirty="0"/>
              <a:t> </a:t>
            </a:r>
            <a:r>
              <a:rPr lang="en-US" altLang="ja-JP" sz="1400" dirty="0"/>
              <a:t>&gt;</a:t>
            </a:r>
            <a:r>
              <a:rPr lang="ja-JP" altLang="en-US" sz="1400" dirty="0"/>
              <a:t> </a:t>
            </a:r>
            <a:r>
              <a:rPr lang="en-US" altLang="ja-JP" sz="1400" dirty="0"/>
              <a:t>Others</a:t>
            </a:r>
            <a:r>
              <a:rPr lang="ja-JP" altLang="ja-JP" sz="1400" dirty="0"/>
              <a:t>の「</a:t>
            </a:r>
            <a:r>
              <a:rPr lang="en-US" altLang="ja-JP" sz="1400" dirty="0"/>
              <a:t>Terminal</a:t>
            </a:r>
            <a:r>
              <a:rPr lang="ja-JP" altLang="ja-JP" sz="1400" dirty="0"/>
              <a:t>」を</a:t>
            </a:r>
            <a:r>
              <a:rPr lang="ja-JP" altLang="en-US" sz="1400" dirty="0"/>
              <a:t>クリックします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。</a:t>
            </a:r>
            <a:endParaRPr kumimoji="1" lang="ja-JP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ja-JP" altLang="en-US" sz="1400" dirty="0"/>
              <a:t>新しいタブでターミナルが開くので</a:t>
            </a:r>
            <a:r>
              <a:rPr lang="ja-JP" altLang="ja-JP" sz="1400" dirty="0"/>
              <a:t>、以下を実行</a:t>
            </a:r>
            <a:r>
              <a:rPr lang="ja-JP" altLang="en-US" sz="1400" dirty="0"/>
              <a:t>します</a:t>
            </a:r>
            <a:r>
              <a:rPr lang="ja-JP" altLang="ja-JP" sz="1400" dirty="0"/>
              <a:t>。</a:t>
            </a:r>
            <a:endParaRPr lang="en-US" altLang="ja-JP" sz="1400" dirty="0"/>
          </a:p>
          <a:p>
            <a:pPr lvl="0">
              <a:defRPr/>
            </a:pPr>
            <a:r>
              <a:rPr lang="en-US" altLang="ja-JP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	</a:t>
            </a: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highlight>
                  <a:srgbClr val="C0C0C0"/>
                </a:highlight>
                <a:latin typeface="Swis721 BT" panose="020B0504020202020204" pitchFamily="34" charset="0"/>
                <a:ea typeface="ＭＳ Ｐゴシック" panose="020B0600070205080204" pitchFamily="50" charset="-128"/>
              </a:rPr>
              <a:t>p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highlight>
                  <a:srgbClr val="C0C0C0"/>
                </a:highlight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ython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highlight>
                  <a:srgbClr val="C0C0C0"/>
                </a:highlight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 -m pip install </a:t>
            </a:r>
            <a:r>
              <a:rPr kumimoji="1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highlight>
                  <a:srgbClr val="C0C0C0"/>
                </a:highlight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pyspedas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highlight>
                <a:srgbClr val="C0C0C0"/>
              </a:highlight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marL="342900" lvl="0" indent="-342900">
              <a:spcBef>
                <a:spcPts val="200"/>
              </a:spcBef>
              <a:buFont typeface="+mj-lt"/>
              <a:buAutoNum type="arabicPeriod" startAt="3"/>
              <a:defRPr/>
            </a:pPr>
            <a:r>
              <a:rPr lang="ja-JP" altLang="en-US" sz="1400" dirty="0"/>
              <a:t>タブの</a:t>
            </a:r>
            <a:r>
              <a:rPr lang="en-US" altLang="ja-JP" sz="1400" dirty="0"/>
              <a:t>×</a:t>
            </a:r>
            <a:r>
              <a:rPr lang="ja-JP" altLang="en-US" sz="1400" dirty="0"/>
              <a:t>ボタンを押して、ターミナルを閉じます。</a:t>
            </a:r>
            <a:endParaRPr lang="en-US" altLang="ja-JP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EA9FE00-AFA4-A953-F094-4D6C3FC6F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2" t="6425" b="18524"/>
          <a:stretch/>
        </p:blipFill>
        <p:spPr>
          <a:xfrm>
            <a:off x="1917033" y="3014175"/>
            <a:ext cx="3769577" cy="2479098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F9209D4A-A941-3782-674E-D7C3A1684FCA}"/>
              </a:ext>
            </a:extLst>
          </p:cNvPr>
          <p:cNvSpPr/>
          <p:nvPr/>
        </p:nvSpPr>
        <p:spPr bwMode="auto">
          <a:xfrm>
            <a:off x="2199325" y="4645695"/>
            <a:ext cx="504056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DBA26EF-CFB5-DFF5-15AE-86C6405D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654" y="3097104"/>
            <a:ext cx="3717225" cy="2396169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145ADA32-73F8-6F5C-F71E-22DCA74847F7}"/>
              </a:ext>
            </a:extLst>
          </p:cNvPr>
          <p:cNvSpPr/>
          <p:nvPr/>
        </p:nvSpPr>
        <p:spPr bwMode="auto">
          <a:xfrm>
            <a:off x="7721292" y="3537284"/>
            <a:ext cx="648072" cy="1440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76EF23F1-A45C-A2AB-AF73-6E57E4801383}"/>
              </a:ext>
            </a:extLst>
          </p:cNvPr>
          <p:cNvSpPr/>
          <p:nvPr/>
        </p:nvSpPr>
        <p:spPr bwMode="auto">
          <a:xfrm>
            <a:off x="5935050" y="4105217"/>
            <a:ext cx="412843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2E75498-59E7-C504-B0D8-18DFFA2F5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7" r="24296" b="26178"/>
          <a:stretch/>
        </p:blipFill>
        <p:spPr>
          <a:xfrm>
            <a:off x="6610896" y="4464517"/>
            <a:ext cx="3877592" cy="1196731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61E1224-393A-0039-A54C-176C5293A1EB}"/>
              </a:ext>
            </a:extLst>
          </p:cNvPr>
          <p:cNvCxnSpPr/>
          <p:nvPr/>
        </p:nvCxnSpPr>
        <p:spPr bwMode="auto">
          <a:xfrm>
            <a:off x="7475643" y="5300345"/>
            <a:ext cx="12961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4B928E-1455-AE7E-370A-3335F28FD5AD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6610896" y="3609292"/>
            <a:ext cx="1110396" cy="9375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B6D7F29-D0DE-ACC9-54C6-2A590B4451B7}"/>
              </a:ext>
            </a:extLst>
          </p:cNvPr>
          <p:cNvCxnSpPr/>
          <p:nvPr/>
        </p:nvCxnSpPr>
        <p:spPr bwMode="auto">
          <a:xfrm>
            <a:off x="8369364" y="3609292"/>
            <a:ext cx="2119124" cy="907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2397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D0E74-7216-0A11-70BB-F90044EB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Installation of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ySPEDAS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7B259B-CF91-6A6B-B3ED-F030DADD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BCCFFF-506C-4F32-FD6D-1BEA8F51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4C4A8E-CEFE-AF66-13AE-3E014EED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D38FF4-4D54-A419-8AAE-202AD86B2477}"/>
              </a:ext>
            </a:extLst>
          </p:cNvPr>
          <p:cNvSpPr/>
          <p:nvPr/>
        </p:nvSpPr>
        <p:spPr>
          <a:xfrm>
            <a:off x="335360" y="1282026"/>
            <a:ext cx="8640000" cy="338554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no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Notebook</a:t>
            </a:r>
            <a:r>
              <a:rPr lang="ja-JP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の起動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76AA07-6AD9-0C48-682A-EF76C1E6E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26" y="1695292"/>
            <a:ext cx="8496000" cy="4381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ja-JP" sz="1400" dirty="0">
                <a:solidFill>
                  <a:srgbClr val="000000"/>
                </a:solidFill>
              </a:rPr>
              <a:t>Launcher&gt;</a:t>
            </a:r>
            <a:r>
              <a:rPr lang="en-US" altLang="ja-JP" sz="1400" dirty="0" err="1">
                <a:solidFill>
                  <a:srgbClr val="000000"/>
                </a:solidFill>
              </a:rPr>
              <a:t>NoteBook</a:t>
            </a:r>
            <a:r>
              <a:rPr kumimoji="1" lang="ja-JP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の「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Python3(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ipykernel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)</a:t>
            </a:r>
            <a:r>
              <a:rPr kumimoji="1" lang="ja-JP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」を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ゴシック" panose="020B0609070205080204" pitchFamily="49" charset="-128"/>
              </a:rPr>
              <a:t>クリック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s721 BT" panose="020B0504020202020204" pitchFamily="34" charset="0"/>
                <a:ea typeface="ＭＳ Ｐゴシック" panose="020B0600070205080204" pitchFamily="50" charset="-128"/>
              </a:rPr>
              <a:t>します。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5321BB-0F08-740E-6813-570F26B57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88" y="4509120"/>
            <a:ext cx="8496000" cy="3344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ゴシック" panose="020B0609070205080204" pitchFamily="49" charset="-128"/>
              </a:defRPr>
            </a:lvl9pPr>
          </a:lstStyle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ja-JP" altLang="en-US" sz="1400" dirty="0">
                <a:solidFill>
                  <a:srgbClr val="0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以下のようなウィンドウが開けば、準備</a:t>
            </a:r>
            <a:r>
              <a:rPr lang="en-US" altLang="ja-JP" sz="1400" dirty="0">
                <a:solidFill>
                  <a:srgbClr val="0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OK</a:t>
            </a:r>
            <a:r>
              <a:rPr lang="ja-JP" altLang="en-US" sz="1400" dirty="0">
                <a:solidFill>
                  <a:srgbClr val="0000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です。</a:t>
            </a:r>
            <a:endParaRPr kumimoji="1" lang="ja-JP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57F8C25-F238-936F-4123-23FDAA6C9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"/>
          <a:stretch/>
        </p:blipFill>
        <p:spPr>
          <a:xfrm>
            <a:off x="1332666" y="2060848"/>
            <a:ext cx="6651006" cy="236787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A5F1F95-4C32-9455-6193-15A95A90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29" y="4923937"/>
            <a:ext cx="7895497" cy="1322725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ED42B32C-F05C-D2CB-81FF-E97153E6E007}"/>
              </a:ext>
            </a:extLst>
          </p:cNvPr>
          <p:cNvSpPr/>
          <p:nvPr/>
        </p:nvSpPr>
        <p:spPr bwMode="auto">
          <a:xfrm>
            <a:off x="1935563" y="2743436"/>
            <a:ext cx="864096" cy="86409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ヒラギノ角ゴ Pro W6" charset="-128"/>
              <a:ea typeface="ヒラギノ角ゴ Pro W6" charset="-128"/>
              <a:cs typeface="ヒラギノ角ゴ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065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446AA-D928-5178-2A1A-448F30D3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PySPEDAS</a:t>
            </a:r>
            <a:r>
              <a:rPr kumimoji="1" lang="en-US" altLang="ja-JP" dirty="0"/>
              <a:t> features and capabilities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60514E-4733-D40F-74BE-4E87D3B3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31D5DE-EB29-6E85-4BEC-92741338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  <a:endParaRPr kumimoji="0"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34928-9898-AF68-7F4F-06CD31F5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4A95CC-D08A-9CE3-7A5A-BDA28FDC02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ja-JP" altLang="en-US" sz="2800" dirty="0"/>
              <a:t>（</a:t>
            </a:r>
            <a:r>
              <a:rPr kumimoji="1" lang="en-US" altLang="ja-JP" sz="2800" dirty="0">
                <a:hlinkClick r:id="rId2"/>
              </a:rPr>
              <a:t>https://drive.google.com/drive/u/0/folders/1RZgRtVowhdcMUHuDd1Mv9w3fWCEwYVWH</a:t>
            </a:r>
            <a:r>
              <a:rPr kumimoji="1" lang="ja-JP" altLang="en-US" sz="2800" dirty="0"/>
              <a:t>から抜粋）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2900" dirty="0"/>
              <a:t>• </a:t>
            </a:r>
            <a:r>
              <a:rPr kumimoji="1" lang="en-US" altLang="ja-JP" sz="2900" dirty="0">
                <a:solidFill>
                  <a:srgbClr val="006600"/>
                </a:solidFill>
              </a:rPr>
              <a:t>Load data from many different providers and formats into a common environment</a:t>
            </a:r>
          </a:p>
          <a:p>
            <a:pPr marL="0" indent="0">
              <a:buNone/>
            </a:pPr>
            <a:r>
              <a:rPr kumimoji="1" lang="en-US" altLang="ja-JP" dirty="0"/>
              <a:t>   • Support for directly loading data from 30+ missions (including THEMIS, MMS, ERG/Arase,</a:t>
            </a:r>
          </a:p>
          <a:p>
            <a:pPr marL="357188" indent="-357188">
              <a:buNone/>
            </a:pPr>
            <a:r>
              <a:rPr kumimoji="1" lang="en-US" altLang="ja-JP" dirty="0"/>
              <a:t>      RBSP/Van Allen probes, Parker Solar Probe, FAST, WIND, many others)</a:t>
            </a:r>
          </a:p>
          <a:p>
            <a:pPr marL="0" indent="0">
              <a:buNone/>
            </a:pPr>
            <a:r>
              <a:rPr kumimoji="1" lang="en-US" altLang="ja-JP" dirty="0"/>
              <a:t>   • Load via CDAWeb web service</a:t>
            </a:r>
          </a:p>
          <a:p>
            <a:pPr marL="0" indent="0">
              <a:buNone/>
            </a:pPr>
            <a:r>
              <a:rPr kumimoji="1" lang="en-US" altLang="ja-JP" dirty="0"/>
              <a:t>   • Load via HAPI</a:t>
            </a:r>
          </a:p>
          <a:p>
            <a:pPr marL="0" indent="0">
              <a:buNone/>
            </a:pPr>
            <a:r>
              <a:rPr kumimoji="1" lang="en-US" altLang="ja-JP" sz="2900" dirty="0"/>
              <a:t>• </a:t>
            </a:r>
            <a:r>
              <a:rPr kumimoji="1" lang="en-US" altLang="ja-JP" sz="2900" dirty="0">
                <a:solidFill>
                  <a:srgbClr val="006600"/>
                </a:solidFill>
              </a:rPr>
              <a:t>Analysis and Modeling tools</a:t>
            </a:r>
          </a:p>
          <a:p>
            <a:pPr marL="0" indent="0">
              <a:buNone/>
            </a:pPr>
            <a:r>
              <a:rPr kumimoji="1" lang="en-US" altLang="ja-JP" dirty="0"/>
              <a:t>   • Interface to native Python </a:t>
            </a:r>
            <a:r>
              <a:rPr kumimoji="1" lang="en-US" altLang="ja-JP" dirty="0" err="1"/>
              <a:t>geopack</a:t>
            </a:r>
            <a:r>
              <a:rPr kumimoji="1" lang="en-US" altLang="ja-JP" dirty="0"/>
              <a:t> package</a:t>
            </a:r>
          </a:p>
          <a:p>
            <a:pPr marL="0" indent="0">
              <a:buNone/>
            </a:pPr>
            <a:r>
              <a:rPr kumimoji="1" lang="en-US" altLang="ja-JP" dirty="0"/>
              <a:t>   • </a:t>
            </a:r>
            <a:r>
              <a:rPr kumimoji="1" lang="en-US" altLang="ja-JP" dirty="0" err="1"/>
              <a:t>avg_data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deriv_data</a:t>
            </a:r>
            <a:r>
              <a:rPr kumimoji="1" lang="en-US" altLang="ja-JP" dirty="0"/>
              <a:t>, FFT, wavelet</a:t>
            </a:r>
          </a:p>
          <a:p>
            <a:pPr marL="0" indent="0">
              <a:buNone/>
            </a:pPr>
            <a:r>
              <a:rPr kumimoji="1" lang="en-US" altLang="ja-JP" dirty="0"/>
              <a:t>   • Field-aligned coordinates, minimum variance analysis, wave polarization, </a:t>
            </a:r>
            <a:r>
              <a:rPr kumimoji="1" lang="en-US" altLang="ja-JP" dirty="0" err="1"/>
              <a:t>etc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2900" dirty="0"/>
              <a:t>• </a:t>
            </a:r>
            <a:r>
              <a:rPr kumimoji="1" lang="en-US" altLang="ja-JP" sz="2900" dirty="0">
                <a:solidFill>
                  <a:srgbClr val="006600"/>
                </a:solidFill>
              </a:rPr>
              <a:t>Plotting tools</a:t>
            </a:r>
          </a:p>
          <a:p>
            <a:pPr marL="0" indent="0">
              <a:buNone/>
            </a:pPr>
            <a:r>
              <a:rPr kumimoji="1" lang="en-US" altLang="ja-JP" dirty="0"/>
              <a:t>   • Line plots</a:t>
            </a:r>
          </a:p>
          <a:p>
            <a:pPr marL="0" indent="0">
              <a:buNone/>
            </a:pPr>
            <a:r>
              <a:rPr kumimoji="1" lang="en-US" altLang="ja-JP" dirty="0"/>
              <a:t>   • Spectrograms</a:t>
            </a:r>
          </a:p>
          <a:p>
            <a:pPr marL="269875" indent="-269875">
              <a:buNone/>
            </a:pPr>
            <a:r>
              <a:rPr kumimoji="1" lang="en-US" altLang="ja-JP" dirty="0"/>
              <a:t>   • Being worked on: interactive plots</a:t>
            </a:r>
          </a:p>
          <a:p>
            <a:pPr marL="269875" indent="-269875">
              <a:buNone/>
            </a:pPr>
            <a:r>
              <a:rPr lang="en-US" altLang="ja-JP" dirty="0"/>
              <a:t>                                      </a:t>
            </a:r>
            <a:r>
              <a:rPr kumimoji="1" lang="en-US" altLang="ja-JP" dirty="0"/>
              <a:t>(zoom in on specific time ranges, see time/data values at</a:t>
            </a:r>
            <a:r>
              <a:rPr lang="ja-JP" altLang="en-US" dirty="0"/>
              <a:t> </a:t>
            </a:r>
            <a:r>
              <a:rPr kumimoji="1" lang="en-US" altLang="ja-JP" dirty="0"/>
              <a:t>cursor,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en-US" altLang="ja-JP" dirty="0"/>
              <a:t>   • Also coming soon: 3-D particle distribution interactive visualization tool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168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9BBD7-6DE1-655F-51DC-A9998924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</a:t>
            </a:r>
            <a:r>
              <a:rPr lang="en-US" altLang="ja-JP" sz="3200" dirty="0" err="1">
                <a:effectLst/>
              </a:rPr>
              <a:t>ySPEDAS</a:t>
            </a:r>
            <a:r>
              <a:rPr lang="ja-JP" altLang="en-US" sz="3200" dirty="0">
                <a:effectLst/>
              </a:rPr>
              <a:t>の最近の状況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D56CEB-D178-A74F-417C-9A303EB0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51E001-C34E-92A0-396A-D254B5AA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087808-C92F-9DC0-57BF-26186C4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374F82-91F0-1FC9-B64C-DE8AE88FB6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000" dirty="0"/>
              <a:t>多くの衛星観測データが利用できるようになってきている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• </a:t>
            </a:r>
            <a:r>
              <a:rPr kumimoji="1" lang="ja-JP" altLang="en-US" sz="2000" dirty="0"/>
              <a:t>現在では、</a:t>
            </a:r>
            <a:r>
              <a:rPr kumimoji="1" lang="en-US" altLang="ja-JP" sz="2000" dirty="0"/>
              <a:t>30</a:t>
            </a:r>
            <a:r>
              <a:rPr kumimoji="1" lang="ja-JP" altLang="en-US" sz="2000" dirty="0"/>
              <a:t>以上の衛星ミッションのデータをサポート</a:t>
            </a:r>
            <a:r>
              <a:rPr kumimoji="1" lang="en-US" altLang="ja-JP" sz="2000" dirty="0"/>
              <a:t>(THEMIS, MMS, ERG/Arase</a:t>
            </a:r>
            <a:r>
              <a:rPr kumimoji="1" lang="ja-JP" altLang="en-US" sz="2000" dirty="0"/>
              <a:t>など</a:t>
            </a:r>
            <a:r>
              <a:rPr kumimoji="1" lang="en-US" altLang="ja-JP" sz="2000" dirty="0"/>
              <a:t>)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• </a:t>
            </a:r>
            <a:r>
              <a:rPr kumimoji="1" lang="ja-JP" altLang="en-US" sz="2000" dirty="0"/>
              <a:t>詳細は、</a:t>
            </a:r>
            <a:r>
              <a:rPr kumimoji="1" lang="en-US" altLang="ja-JP" sz="2000" dirty="0">
                <a:hlinkClick r:id="rId2"/>
              </a:rPr>
              <a:t>https://github.com/spedas/pyspedas/tree/master/pyspedas</a:t>
            </a:r>
            <a:r>
              <a:rPr kumimoji="1" lang="ja-JP" altLang="en-US" sz="2000" dirty="0"/>
              <a:t>を参照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    • </a:t>
            </a:r>
            <a:r>
              <a:rPr kumimoji="1" lang="ja-JP" altLang="en-US" sz="2000" dirty="0"/>
              <a:t>各衛星データなどをロードする仕方は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  </a:t>
            </a:r>
            <a:r>
              <a:rPr kumimoji="1" lang="en-US" altLang="ja-JP" sz="2000" dirty="0">
                <a:hlinkClick r:id="rId3"/>
              </a:rPr>
              <a:t>https://github.com/spedas/pyspedas/tree/master/docs/source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   を参照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    • IDL/SPEDAS 6.0</a:t>
            </a:r>
            <a:r>
              <a:rPr kumimoji="1" lang="ja-JP" altLang="en-US" sz="2000" dirty="0"/>
              <a:t>がリリースされているが、これとは</a:t>
            </a:r>
            <a:r>
              <a:rPr kumimoji="1" lang="en-US" altLang="ja-JP" sz="2000" dirty="0" err="1"/>
              <a:t>pySPEDAS</a:t>
            </a:r>
            <a:r>
              <a:rPr kumimoji="1" lang="ja-JP" altLang="en-US" sz="2000" dirty="0"/>
              <a:t>は同期していない</a:t>
            </a:r>
            <a:endParaRPr lang="en-US" altLang="ja-JP" sz="2000" dirty="0"/>
          </a:p>
          <a:p>
            <a:r>
              <a:rPr kumimoji="1" lang="ja-JP" altLang="en-US" sz="2000" dirty="0"/>
              <a:t>今後の開発プラン（</a:t>
            </a:r>
            <a:r>
              <a:rPr kumimoji="1" lang="en-US" altLang="ja-JP" sz="2000" dirty="0">
                <a:hlinkClick r:id="rId4"/>
              </a:rPr>
              <a:t>https://drive.google.com/drive/u/0/folders/1RZgRtVowhdcMUHuDd1Mv9w3fWCEwYVWH</a:t>
            </a:r>
            <a:r>
              <a:rPr kumimoji="1" lang="ja-JP" altLang="en-US" sz="2000" dirty="0"/>
              <a:t>から抜粋）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kumimoji="1" lang="en-US" altLang="ja-JP" sz="2000" dirty="0"/>
              <a:t>• More missions and datasets</a:t>
            </a:r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en-US" altLang="ja-JP" sz="2000" dirty="0"/>
              <a:t>• Improved modeling tools (e.g. additional GEOPACK models, field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line tracing)</a:t>
            </a:r>
          </a:p>
          <a:p>
            <a:pPr marL="0" indent="0">
              <a:buNone/>
            </a:pPr>
            <a:r>
              <a:rPr kumimoji="1" lang="en-US" altLang="ja-JP" sz="2000" dirty="0"/>
              <a:t>    • More interactivity with plots (e.g. mousing over to get times and data values)</a:t>
            </a:r>
          </a:p>
          <a:p>
            <a:pPr marL="0" indent="0">
              <a:buNone/>
            </a:pPr>
            <a:r>
              <a:rPr kumimoji="1" lang="en-US" altLang="ja-JP" sz="2000" dirty="0"/>
              <a:t>    • More wrappers for working with particle datasets for additional missions (e.g. THEMIS)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141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64A5F-1C5D-6677-8F4A-25242505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effectLst/>
              </a:rPr>
              <a:t>地上観測データとの比較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3BB619-3406-F7D0-D1AC-5F42234B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Sep. 12, 2024</a:t>
            </a:r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743727-F4E1-2E3B-D447-158FD2C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Shinbori, PySPEDAS Training Course, ERG science meeting 2024 @Sagamihara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6D2651-60DE-E5C8-614B-977A9D18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48C275-2BFF-4614-8B3C-E7BC899C7F73}"/>
              </a:ext>
            </a:extLst>
          </p:cNvPr>
          <p:cNvSpPr/>
          <p:nvPr/>
        </p:nvSpPr>
        <p:spPr>
          <a:xfrm>
            <a:off x="335360" y="1268760"/>
            <a:ext cx="1152128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defRPr/>
            </a:pPr>
            <a:r>
              <a:rPr lang="en-US" altLang="ja-JP" dirty="0" err="1">
                <a:latin typeface="Swis721 BT" panose="020B0504020202020204" pitchFamily="34" charset="0"/>
                <a:ea typeface="ＭＳ Ｐゴシック" panose="020B0600070205080204" pitchFamily="50" charset="-128"/>
              </a:rPr>
              <a:t>PySPEDAS</a:t>
            </a:r>
            <a:r>
              <a:rPr lang="ja-JP" altLang="en-US" dirty="0">
                <a:latin typeface="Swis721 BT" panose="020B0504020202020204" pitchFamily="34" charset="0"/>
                <a:ea typeface="ＭＳ Ｐゴシック" panose="020B0600070205080204" pitchFamily="50" charset="-128"/>
              </a:rPr>
              <a:t>には、太陽圏サイエンスセンターが開発しているいくつかの地上観測データをロードするモジュールが含まれているので、以下の地上観測データも利用可能です。</a:t>
            </a:r>
            <a:endParaRPr lang="en-US" altLang="ja-JP" dirty="0">
              <a:latin typeface="Swis721 BT" panose="020B0504020202020204" pitchFamily="34" charset="0"/>
              <a:ea typeface="ＭＳ Ｐゴシック" panose="020B0600070205080204" pitchFamily="50" charset="-128"/>
            </a:endParaRPr>
          </a:p>
          <a:p>
            <a:pPr lvl="0" eaLnBrk="0" hangingPunct="0">
              <a:spcBef>
                <a:spcPts val="600"/>
              </a:spcBef>
              <a:defRPr/>
            </a:pP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名大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ISEE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リオメーター、名大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ISEE OMTI</a:t>
            </a:r>
            <a:r>
              <a:rPr lang="ja-JP" altLang="en-US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カメラ、名大</a:t>
            </a:r>
            <a:r>
              <a:rPr lang="en-US" altLang="ja-JP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ISEE VLF</a:t>
            </a:r>
            <a:r>
              <a:rPr lang="ja-JP" altLang="en-US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アンテナ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、名大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ISEE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・フラックスゲート磁力計</a:t>
            </a:r>
            <a:r>
              <a:rPr lang="ja-JP" altLang="en-US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、</a:t>
            </a:r>
            <a:br>
              <a:rPr lang="en-US" altLang="ja-JP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</a:b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名大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ISEE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・誘導磁力計、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MAGDAS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磁力計ネットワーク、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210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度磁気子午線磁力計ネットワーク、</a:t>
            </a:r>
            <a:r>
              <a:rPr kumimoji="1" lang="en-US" altLang="ja-JP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SuperDARN</a:t>
            </a:r>
            <a:r>
              <a:rPr kumimoji="1" lang="ja-JP" altLang="en-US" b="0" dirty="0">
                <a:solidFill>
                  <a:srgbClr val="006600"/>
                </a:solidFill>
                <a:latin typeface="Swis721 BT" panose="020B0504020202020204" pitchFamily="34" charset="0"/>
                <a:ea typeface="ＭＳ Ｐゴシック" panose="020B0600070205080204" pitchFamily="50" charset="-128"/>
              </a:rPr>
              <a:t>レーダー</a:t>
            </a:r>
            <a:endParaRPr kumimoji="1" lang="en-US" altLang="ja-JP" b="0" dirty="0">
              <a:solidFill>
                <a:srgbClr val="006600"/>
              </a:solidFill>
              <a:latin typeface="Swis721 BT" panose="020B05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014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_with_comic_sans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pica Neue P set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ri_SD-Arase_etc_20230224.pptx" id="{BC989BCA-C49E-1347-A745-42B38DDBD51F}" vid="{AEA7447E-C2C1-0740-9593-F2B57A9194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5498</TotalTime>
  <Words>2301</Words>
  <Application>Microsoft Office PowerPoint</Application>
  <PresentationFormat>ワイド画面</PresentationFormat>
  <Paragraphs>382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8" baseType="lpstr">
      <vt:lpstr>Hiragino Kaku Gothic ProN W3</vt:lpstr>
      <vt:lpstr>Monaco</vt:lpstr>
      <vt:lpstr>Spica Neue P</vt:lpstr>
      <vt:lpstr>Spica Neue P Light</vt:lpstr>
      <vt:lpstr>ヒラギノ角ゴ Pro W6</vt:lpstr>
      <vt:lpstr>Arial</vt:lpstr>
      <vt:lpstr>Calibri</vt:lpstr>
      <vt:lpstr>Comic Sans MS</vt:lpstr>
      <vt:lpstr>Courier New</vt:lpstr>
      <vt:lpstr>Swis721 BT</vt:lpstr>
      <vt:lpstr>Wingdings</vt:lpstr>
      <vt:lpstr>Wingdings 3</vt:lpstr>
      <vt:lpstr>アース_with_comic_sans</vt:lpstr>
      <vt:lpstr>太陽圏サイエンスセンターデータ解析講習会 (PySPEDASコース) 事前配布資料(pySPEDASのインストール方法など)</vt:lpstr>
      <vt:lpstr>Installation of PySPEDAS</vt:lpstr>
      <vt:lpstr>Installation of PySPEDAS</vt:lpstr>
      <vt:lpstr>Installation of PySPEDAS</vt:lpstr>
      <vt:lpstr>Installation of PySPEDAS</vt:lpstr>
      <vt:lpstr>Installation of PySPEDAS</vt:lpstr>
      <vt:lpstr>PySPEDAS features and capabilities</vt:lpstr>
      <vt:lpstr>PySPEDASの最近の状況</vt:lpstr>
      <vt:lpstr>地上観測データとの比較</vt:lpstr>
      <vt:lpstr>地上観測・シミュレーションデータとの比較</vt:lpstr>
      <vt:lpstr>地上観測・シミュレーションデータとの比較</vt:lpstr>
      <vt:lpstr>IDLとPythonの連携</vt:lpstr>
      <vt:lpstr>IDLとPythonの連携</vt:lpstr>
      <vt:lpstr>そのほか</vt:lpstr>
      <vt:lpstr>Python言語のニーズと有効性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SuperDARN-Arase collaboration and related topics</dc:title>
  <dc:creator>TH</dc:creator>
  <cp:lastModifiedBy>atsuki shinbori</cp:lastModifiedBy>
  <cp:revision>98</cp:revision>
  <dcterms:created xsi:type="dcterms:W3CDTF">2021-03-31T01:51:21Z</dcterms:created>
  <dcterms:modified xsi:type="dcterms:W3CDTF">2024-09-05T11:53:21Z</dcterms:modified>
</cp:coreProperties>
</file>