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49688-4CE4-4B13-8088-2B5C58FFBC88}" type="datetimeFigureOut">
              <a:rPr lang="tr-TR" smtClean="0"/>
              <a:t>25.09.2024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5A38E-12FC-4B96-BDEF-6B32950810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799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tr-TR" sz="1200" dirty="0">
                <a:latin typeface="Hind-Regular"/>
              </a:rPr>
              <a:t>Sabah okula gitmek için bindiğiniz otobüsün arıza yapması, teslim tarihi gelmiş olan ödevinizi evde unutmanız,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5A38E-12FC-4B96-BDEF-6B329508108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256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405658C-05FE-404F-8708-EB297AFC3AD0}" type="datetimeFigureOut">
              <a:rPr lang="tr-TR" smtClean="0"/>
              <a:t>25.09.2024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4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25.09.2024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44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25.09.2024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69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25.09.2024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18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25.09.2024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1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25.09.2024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39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25.09.2024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853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25.09.2024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725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25.09.2024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299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25.09.2024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48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25.09.2024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0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05658C-05FE-404F-8708-EB297AFC3AD0}" type="datetimeFigureOut">
              <a:rPr lang="tr-TR" smtClean="0"/>
              <a:t>25.09.2024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E344D1-96C6-4CBD-927A-44A9C34F4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PROGRAMLAMA TEMELLERİ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B313AEE-F678-4646-B74A-259E30426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>
                <a:solidFill>
                  <a:srgbClr val="1482AC"/>
                </a:solidFill>
              </a:rPr>
              <a:t>Öğr. Gör. Erhan AKAGÜNDÜZ</a:t>
            </a:r>
          </a:p>
        </p:txBody>
      </p:sp>
    </p:spTree>
    <p:extLst>
      <p:ext uri="{BB962C8B-B14F-4D97-AF65-F5344CB8AC3E}">
        <p14:creationId xmlns:p14="http://schemas.microsoft.com/office/powerpoint/2010/main" val="423496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Problem Çözme Süreci İşlem Adımları</a:t>
            </a:r>
            <a:endParaRPr lang="tr-TR" sz="4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6636" lvl="1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4"/>
            </a:pPr>
            <a:r>
              <a:rPr lang="tr-TR" b="1" i="0" u="none" strike="noStrike" baseline="0" dirty="0">
                <a:solidFill>
                  <a:srgbClr val="FF0000"/>
                </a:solidFill>
                <a:latin typeface="Hind-Regular"/>
              </a:rPr>
              <a:t>En uygun çözümü seçme: </a:t>
            </a:r>
            <a:r>
              <a:rPr lang="tr-TR" b="0" i="0" u="none" strike="noStrike" baseline="0" dirty="0">
                <a:latin typeface="Hind-Regular"/>
              </a:rPr>
              <a:t>Bir önceki adımda belirlenen alternatifler arasından en uygun olanının seçilmesi gerekir. </a:t>
            </a:r>
          </a:p>
          <a:p>
            <a:pPr marL="862920" lvl="3" indent="-3600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Bunun için alternatiflerin artıları ve eksileri yazılabilir. </a:t>
            </a:r>
          </a:p>
          <a:p>
            <a:pPr marL="862920" lvl="3" indent="-3600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Çoğu zaman çözüme en hızlı ulaştıran alternatif doğru çözüm olarak görünse de bu durum her zaman geçerli değildir. </a:t>
            </a:r>
          </a:p>
          <a:p>
            <a:pPr marL="862920" lvl="3" indent="-3600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En hızlı çözümün güvenli olmadığı, maliyet açısından kabul edilebilir olmadığı ya da uzun ömürlü olmadığı durumlar ortaya çıkabilir. </a:t>
            </a:r>
          </a:p>
          <a:p>
            <a:pPr marL="862920" lvl="3" indent="-3600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Böyle durumlarda tüm faktörler göz önünde bulundurularak en uygun çözüm seçilmelidir.</a:t>
            </a:r>
          </a:p>
        </p:txBody>
      </p:sp>
    </p:spTree>
    <p:extLst>
      <p:ext uri="{BB962C8B-B14F-4D97-AF65-F5344CB8AC3E}">
        <p14:creationId xmlns:p14="http://schemas.microsoft.com/office/powerpoint/2010/main" val="1240169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Problem Çözme Süreci İşlem Adımları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6636" lvl="1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5"/>
            </a:pPr>
            <a:r>
              <a:rPr lang="tr-TR" b="1" i="0" u="none" strike="noStrike" baseline="0" dirty="0">
                <a:solidFill>
                  <a:srgbClr val="FF0000"/>
                </a:solidFill>
                <a:latin typeface="Hind-Regular"/>
              </a:rPr>
              <a:t>Çözümü uygulama: </a:t>
            </a:r>
            <a:r>
              <a:rPr lang="tr-TR" b="0" i="0" u="none" strike="noStrike" baseline="0" dirty="0">
                <a:latin typeface="Hind-Regular"/>
              </a:rPr>
              <a:t>Bir önceki adımda belirlenen çözüm yöntemi kullanılarak problemi çözme işi gerçekleştirilir. Çözüm adımlarının kafa karışıklığına yol açmayacak bir şekilde ortaya konulması gerekir.</a:t>
            </a:r>
          </a:p>
          <a:p>
            <a:pPr marL="516636" lvl="1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5"/>
            </a:pPr>
            <a:r>
              <a:rPr lang="tr-TR" b="1" i="0" u="none" strike="noStrike" baseline="0" dirty="0">
                <a:solidFill>
                  <a:srgbClr val="FF0000"/>
                </a:solidFill>
                <a:latin typeface="Hind-Regular"/>
              </a:rPr>
              <a:t>Çözümü test etme: </a:t>
            </a:r>
            <a:r>
              <a:rPr lang="tr-TR" b="0" i="0" u="none" strike="noStrike" baseline="0" dirty="0">
                <a:latin typeface="Hind-Regular"/>
              </a:rPr>
              <a:t>Uygulanan çözümün beklentileri yerine getirip getirmediği test edilmelidir. Uygulanan çözümün hataları varsa bunları gidermek için önceki işlem basamaklarına dönülmesi gerekebilir.</a:t>
            </a:r>
          </a:p>
        </p:txBody>
      </p:sp>
    </p:spTree>
    <p:extLst>
      <p:ext uri="{BB962C8B-B14F-4D97-AF65-F5344CB8AC3E}">
        <p14:creationId xmlns:p14="http://schemas.microsoft.com/office/powerpoint/2010/main" val="2926505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600" b="1" i="0" u="none" strike="noStrike" baseline="0" dirty="0">
                <a:solidFill>
                  <a:srgbClr val="FF0000"/>
                </a:solidFill>
                <a:latin typeface="Hind-Bold"/>
              </a:rPr>
              <a:t>Problem Çözmede Temel İşlemler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chemeClr val="accent2"/>
                </a:solidFill>
                <a:latin typeface="Hind-Regular"/>
              </a:rPr>
              <a:t>Bilgisayarlar</a:t>
            </a:r>
            <a:r>
              <a:rPr lang="tr-TR" sz="1800" dirty="0">
                <a:latin typeface="Hind-Regular"/>
              </a:rPr>
              <a:t>, tüm işlemleri matematiksel hesaplamalar yaparak gerçekleştirir. </a:t>
            </a:r>
          </a:p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Bu nedenle problem çözmede kullanılabilecek temel matematiksel işlem ve kavramları bilmek gerekir. </a:t>
            </a:r>
          </a:p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Bunlar </a:t>
            </a:r>
            <a:r>
              <a:rPr lang="tr-TR" sz="1800" b="1" dirty="0">
                <a:solidFill>
                  <a:schemeClr val="accent3">
                    <a:lumMod val="75000"/>
                  </a:schemeClr>
                </a:solidFill>
                <a:latin typeface="Hind-Regular"/>
              </a:rPr>
              <a:t>aritmetiksel</a:t>
            </a:r>
            <a:r>
              <a:rPr lang="tr-TR" sz="1800" dirty="0">
                <a:latin typeface="Hind-Regular"/>
              </a:rPr>
              <a:t>, </a:t>
            </a:r>
            <a:r>
              <a:rPr lang="tr-TR" sz="1800" b="1" dirty="0">
                <a:solidFill>
                  <a:schemeClr val="accent3">
                    <a:lumMod val="75000"/>
                  </a:schemeClr>
                </a:solidFill>
                <a:latin typeface="Hind-Regular"/>
              </a:rPr>
              <a:t>mantıksal</a:t>
            </a:r>
            <a:r>
              <a:rPr lang="tr-TR" sz="1800" dirty="0">
                <a:latin typeface="Hind-Regular"/>
              </a:rPr>
              <a:t> ve </a:t>
            </a:r>
            <a:r>
              <a:rPr lang="tr-TR" sz="1800" b="1" dirty="0">
                <a:solidFill>
                  <a:schemeClr val="accent3">
                    <a:lumMod val="75000"/>
                  </a:schemeClr>
                </a:solidFill>
                <a:latin typeface="Hind-Regular"/>
              </a:rPr>
              <a:t>karşılaştırma</a:t>
            </a:r>
            <a:r>
              <a:rPr lang="tr-TR" sz="1800" dirty="0">
                <a:latin typeface="Hind-Regular"/>
              </a:rPr>
              <a:t> operatörleridir.</a:t>
            </a:r>
          </a:p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Operatörler</a:t>
            </a:r>
            <a:r>
              <a:rPr lang="tr-TR" sz="1800" dirty="0">
                <a:latin typeface="Hind-Regular"/>
              </a:rPr>
              <a:t>; önceden tanımlanmış birtakım matematiksel ya da mantıksal işlemleri yapmak için kullanılan özel karakter ya da karakterler topluluğudur (Algan, 2008).</a:t>
            </a:r>
          </a:p>
        </p:txBody>
      </p:sp>
    </p:spTree>
    <p:extLst>
      <p:ext uri="{BB962C8B-B14F-4D97-AF65-F5344CB8AC3E}">
        <p14:creationId xmlns:p14="http://schemas.microsoft.com/office/powerpoint/2010/main" val="155891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Aritmetiksel Operatörler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143000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Toplama, çıkarma, çarpma, bölme, üs alma ve mod alma gibi matematik işlemlerinin yapıldığı operatörlerdir.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34C6195-EDC8-4F09-AA6B-D12AE6CB4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24333"/>
              </p:ext>
            </p:extLst>
          </p:nvPr>
        </p:nvGraphicFramePr>
        <p:xfrm>
          <a:off x="1024128" y="3713480"/>
          <a:ext cx="611962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997">
                  <a:extLst>
                    <a:ext uri="{9D8B030D-6E8A-4147-A177-3AD203B41FA5}">
                      <a16:colId xmlns:a16="http://schemas.microsoft.com/office/drawing/2014/main" val="386809207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155214860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05151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Operatörün Adı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Sembolü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Örnek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3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b="1" dirty="0"/>
                        <a:t>Toplama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4 + 5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61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b="1" dirty="0"/>
                        <a:t>Çıkarma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10 - 2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17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b="1" dirty="0"/>
                        <a:t>Çarpma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*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4 *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944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b="1" dirty="0"/>
                        <a:t>Bölme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4 /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85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b="1" dirty="0"/>
                        <a:t>Üs Alma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7 **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7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b="1" dirty="0"/>
                        <a:t>Mod Alma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6 %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83154"/>
                  </a:ext>
                </a:extLst>
              </a:tr>
            </a:tbl>
          </a:graphicData>
        </a:graphic>
      </p:graphicFrame>
      <p:grpSp>
        <p:nvGrpSpPr>
          <p:cNvPr id="9" name="Grup 8">
            <a:extLst>
              <a:ext uri="{FF2B5EF4-FFF2-40B4-BE49-F238E27FC236}">
                <a16:creationId xmlns:a16="http://schemas.microsoft.com/office/drawing/2014/main" id="{FFA01FBD-5152-46BE-B212-66B39230CC72}"/>
              </a:ext>
            </a:extLst>
          </p:cNvPr>
          <p:cNvGrpSpPr/>
          <p:nvPr/>
        </p:nvGrpSpPr>
        <p:grpSpPr>
          <a:xfrm>
            <a:off x="7947817" y="3622064"/>
            <a:ext cx="3563937" cy="2888464"/>
            <a:chOff x="7947817" y="3622064"/>
            <a:chExt cx="3563937" cy="2888464"/>
          </a:xfrm>
        </p:grpSpPr>
        <p:sp>
          <p:nvSpPr>
            <p:cNvPr id="7" name="Grafik 5" descr="Monitör düz dolguyla">
              <a:extLst>
                <a:ext uri="{FF2B5EF4-FFF2-40B4-BE49-F238E27FC236}">
                  <a16:creationId xmlns:a16="http://schemas.microsoft.com/office/drawing/2014/main" id="{6AA1FC04-2475-4F96-875D-715500199A43}"/>
                </a:ext>
              </a:extLst>
            </p:cNvPr>
            <p:cNvSpPr/>
            <p:nvPr/>
          </p:nvSpPr>
          <p:spPr>
            <a:xfrm>
              <a:off x="7947817" y="3622064"/>
              <a:ext cx="3563937" cy="2888464"/>
            </a:xfrm>
            <a:custGeom>
              <a:avLst/>
              <a:gdLst>
                <a:gd name="connsiteX0" fmla="*/ 3296642 w 3563937"/>
                <a:gd name="connsiteY0" fmla="*/ 1705967 h 2320114"/>
                <a:gd name="connsiteX1" fmla="*/ 267295 w 3563937"/>
                <a:gd name="connsiteY1" fmla="*/ 1705967 h 2320114"/>
                <a:gd name="connsiteX2" fmla="*/ 267295 w 3563937"/>
                <a:gd name="connsiteY2" fmla="*/ 204716 h 2320114"/>
                <a:gd name="connsiteX3" fmla="*/ 3296642 w 3563937"/>
                <a:gd name="connsiteY3" fmla="*/ 204716 h 2320114"/>
                <a:gd name="connsiteX4" fmla="*/ 3296642 w 3563937"/>
                <a:gd name="connsiteY4" fmla="*/ 1705967 h 2320114"/>
                <a:gd name="connsiteX5" fmla="*/ 3385741 w 3563937"/>
                <a:gd name="connsiteY5" fmla="*/ 0 h 2320114"/>
                <a:gd name="connsiteX6" fmla="*/ 178197 w 3563937"/>
                <a:gd name="connsiteY6" fmla="*/ 0 h 2320114"/>
                <a:gd name="connsiteX7" fmla="*/ 0 w 3563937"/>
                <a:gd name="connsiteY7" fmla="*/ 136477 h 2320114"/>
                <a:gd name="connsiteX8" fmla="*/ 0 w 3563937"/>
                <a:gd name="connsiteY8" fmla="*/ 1774205 h 2320114"/>
                <a:gd name="connsiteX9" fmla="*/ 178197 w 3563937"/>
                <a:gd name="connsiteY9" fmla="*/ 1910683 h 2320114"/>
                <a:gd name="connsiteX10" fmla="*/ 1425575 w 3563937"/>
                <a:gd name="connsiteY10" fmla="*/ 1910683 h 2320114"/>
                <a:gd name="connsiteX11" fmla="*/ 1425575 w 3563937"/>
                <a:gd name="connsiteY11" fmla="*/ 2115399 h 2320114"/>
                <a:gd name="connsiteX12" fmla="*/ 980083 w 3563937"/>
                <a:gd name="connsiteY12" fmla="*/ 2115399 h 2320114"/>
                <a:gd name="connsiteX13" fmla="*/ 980083 w 3563937"/>
                <a:gd name="connsiteY13" fmla="*/ 2320115 h 2320114"/>
                <a:gd name="connsiteX14" fmla="*/ 2583855 w 3563937"/>
                <a:gd name="connsiteY14" fmla="*/ 2320115 h 2320114"/>
                <a:gd name="connsiteX15" fmla="*/ 2583855 w 3563937"/>
                <a:gd name="connsiteY15" fmla="*/ 2115399 h 2320114"/>
                <a:gd name="connsiteX16" fmla="*/ 2138363 w 3563937"/>
                <a:gd name="connsiteY16" fmla="*/ 2115399 h 2320114"/>
                <a:gd name="connsiteX17" fmla="*/ 2138363 w 3563937"/>
                <a:gd name="connsiteY17" fmla="*/ 1910683 h 2320114"/>
                <a:gd name="connsiteX18" fmla="*/ 3385741 w 3563937"/>
                <a:gd name="connsiteY18" fmla="*/ 1910683 h 2320114"/>
                <a:gd name="connsiteX19" fmla="*/ 3563938 w 3563937"/>
                <a:gd name="connsiteY19" fmla="*/ 1774205 h 2320114"/>
                <a:gd name="connsiteX20" fmla="*/ 3563938 w 3563937"/>
                <a:gd name="connsiteY20" fmla="*/ 136477 h 2320114"/>
                <a:gd name="connsiteX21" fmla="*/ 3385741 w 3563937"/>
                <a:gd name="connsiteY21" fmla="*/ 0 h 232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63937" h="2320114">
                  <a:moveTo>
                    <a:pt x="3296642" y="1705967"/>
                  </a:moveTo>
                  <a:lnTo>
                    <a:pt x="267295" y="1705967"/>
                  </a:lnTo>
                  <a:lnTo>
                    <a:pt x="267295" y="204716"/>
                  </a:lnTo>
                  <a:lnTo>
                    <a:pt x="3296642" y="204716"/>
                  </a:lnTo>
                  <a:lnTo>
                    <a:pt x="3296642" y="1705967"/>
                  </a:lnTo>
                  <a:close/>
                  <a:moveTo>
                    <a:pt x="3385741" y="0"/>
                  </a:moveTo>
                  <a:lnTo>
                    <a:pt x="178197" y="0"/>
                  </a:lnTo>
                  <a:cubicBezTo>
                    <a:pt x="80189" y="0"/>
                    <a:pt x="0" y="61415"/>
                    <a:pt x="0" y="136477"/>
                  </a:cubicBezTo>
                  <a:lnTo>
                    <a:pt x="0" y="1774205"/>
                  </a:lnTo>
                  <a:cubicBezTo>
                    <a:pt x="0" y="1849268"/>
                    <a:pt x="80189" y="1910683"/>
                    <a:pt x="178197" y="1910683"/>
                  </a:cubicBezTo>
                  <a:lnTo>
                    <a:pt x="1425575" y="1910683"/>
                  </a:lnTo>
                  <a:lnTo>
                    <a:pt x="1425575" y="2115399"/>
                  </a:lnTo>
                  <a:lnTo>
                    <a:pt x="980083" y="2115399"/>
                  </a:lnTo>
                  <a:lnTo>
                    <a:pt x="980083" y="2320115"/>
                  </a:lnTo>
                  <a:lnTo>
                    <a:pt x="2583855" y="2320115"/>
                  </a:lnTo>
                  <a:lnTo>
                    <a:pt x="2583855" y="2115399"/>
                  </a:lnTo>
                  <a:lnTo>
                    <a:pt x="2138363" y="2115399"/>
                  </a:lnTo>
                  <a:lnTo>
                    <a:pt x="2138363" y="1910683"/>
                  </a:lnTo>
                  <a:lnTo>
                    <a:pt x="3385741" y="1910683"/>
                  </a:lnTo>
                  <a:cubicBezTo>
                    <a:pt x="3483749" y="1910683"/>
                    <a:pt x="3563938" y="1849268"/>
                    <a:pt x="3563938" y="1774205"/>
                  </a:cubicBezTo>
                  <a:lnTo>
                    <a:pt x="3563938" y="136477"/>
                  </a:lnTo>
                  <a:cubicBezTo>
                    <a:pt x="3563938" y="61415"/>
                    <a:pt x="3483749" y="0"/>
                    <a:pt x="3385741" y="0"/>
                  </a:cubicBezTo>
                  <a:close/>
                </a:path>
              </a:pathLst>
            </a:custGeom>
            <a:solidFill>
              <a:schemeClr val="lt1"/>
            </a:solidFill>
            <a:ln w="16673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tr-TR"/>
            </a:p>
          </p:txBody>
        </p:sp>
        <p:sp>
          <p:nvSpPr>
            <p:cNvPr id="8" name="Dikdörtgen 7">
              <a:extLst>
                <a:ext uri="{FF2B5EF4-FFF2-40B4-BE49-F238E27FC236}">
                  <a16:creationId xmlns:a16="http://schemas.microsoft.com/office/drawing/2014/main" id="{FE8EA563-A0E2-4C68-AFEE-7AE957FFADCC}"/>
                </a:ext>
              </a:extLst>
            </p:cNvPr>
            <p:cNvSpPr/>
            <p:nvPr/>
          </p:nvSpPr>
          <p:spPr>
            <a:xfrm>
              <a:off x="8316312" y="3886199"/>
              <a:ext cx="2823972" cy="1819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600" b="1" i="0" u="none" strike="noStrike" baseline="0" dirty="0">
                  <a:solidFill>
                    <a:srgbClr val="FF0000"/>
                  </a:solidFill>
                  <a:latin typeface="Hind-Regular"/>
                </a:rPr>
                <a:t>Mod alma</a:t>
              </a:r>
            </a:p>
            <a:p>
              <a:pPr algn="l"/>
              <a:r>
                <a:rPr lang="tr-TR" sz="1600" b="0" i="0" u="none" strike="noStrike" baseline="0" dirty="0">
                  <a:solidFill>
                    <a:schemeClr val="tx1"/>
                  </a:solidFill>
                  <a:latin typeface="Hind-Regular"/>
                </a:rPr>
                <a:t>Bir sayının başka bir sayıya bölümünden kalan sayıdır.</a:t>
              </a:r>
            </a:p>
            <a:p>
              <a:pPr algn="l"/>
              <a:r>
                <a:rPr lang="tr-TR" sz="1600" b="1" i="0" u="none" strike="noStrike" baseline="0" dirty="0">
                  <a:solidFill>
                    <a:schemeClr val="tx1"/>
                  </a:solidFill>
                  <a:latin typeface="Hind-Regular"/>
                </a:rPr>
                <a:t>Örneğin; </a:t>
              </a:r>
            </a:p>
            <a:p>
              <a:pPr algn="l"/>
              <a:r>
                <a:rPr lang="tr-TR" sz="1600" b="0" i="0" u="none" strike="noStrike" baseline="0" dirty="0">
                  <a:solidFill>
                    <a:schemeClr val="tx1"/>
                  </a:solidFill>
                  <a:latin typeface="Hind-Regular"/>
                </a:rPr>
                <a:t>6%3=0 iken</a:t>
              </a:r>
            </a:p>
            <a:p>
              <a:pPr algn="l"/>
              <a:r>
                <a:rPr lang="tr-TR" sz="1600" b="0" i="0" u="none" strike="noStrike" baseline="0" dirty="0">
                  <a:solidFill>
                    <a:schemeClr val="tx1"/>
                  </a:solidFill>
                  <a:latin typeface="Hind-Regular"/>
                </a:rPr>
                <a:t>5%3=2 sonucunu verir.</a:t>
              </a:r>
              <a:endParaRPr lang="tr-TR" sz="1600" dirty="0">
                <a:solidFill>
                  <a:schemeClr val="tx1"/>
                </a:solidFill>
                <a:latin typeface="Hind-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986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Karşılaştırma Operatörleri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609725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Karşılaştırma işlemi yapılması gereken durumlarda kullanılan operatörlerdir.</a:t>
            </a:r>
          </a:p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Bu operatörler, karşılaştırma sonunda </a:t>
            </a: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true (doğru) </a:t>
            </a:r>
            <a:r>
              <a:rPr lang="tr-TR" sz="1800" dirty="0">
                <a:latin typeface="Hind-Regular"/>
              </a:rPr>
              <a:t>veya </a:t>
            </a: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false (yanlış) </a:t>
            </a:r>
            <a:r>
              <a:rPr lang="tr-TR" sz="1800" dirty="0">
                <a:latin typeface="Hind-Regular"/>
              </a:rPr>
              <a:t>değeri döndürür.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EF99404F-1429-4BA0-882B-844593E43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575856"/>
              </p:ext>
            </p:extLst>
          </p:nvPr>
        </p:nvGraphicFramePr>
        <p:xfrm>
          <a:off x="1820164" y="4096893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756773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164620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7531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Operatörün Adı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Sembolü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Örnek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9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Eşittir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isim </a:t>
                      </a:r>
                      <a:r>
                        <a:rPr lang="tr-TR" dirty="0"/>
                        <a:t>==</a:t>
                      </a: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‘‘furkan’’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72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Eşit Değildir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isim </a:t>
                      </a:r>
                      <a:r>
                        <a:rPr lang="tr-TR" dirty="0"/>
                        <a:t>!=</a:t>
                      </a: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‘‘furkan’’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0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Büyüktür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sayi &gt;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18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Küçüktür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18 &lt; sayi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74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Büyük Eşittir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 &gt;= yas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26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Küçük Eşittir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yas &lt;=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87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835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mantıksal Operatörler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“</a:t>
            </a:r>
            <a:r>
              <a:rPr lang="tr-TR" sz="1800" b="1" dirty="0">
                <a:latin typeface="Hind-Regular"/>
              </a:rPr>
              <a:t>ve</a:t>
            </a:r>
            <a:r>
              <a:rPr lang="tr-TR" sz="1800" dirty="0">
                <a:latin typeface="Hind-Regular"/>
              </a:rPr>
              <a:t>”, “</a:t>
            </a:r>
            <a:r>
              <a:rPr lang="tr-TR" sz="1800" b="1" dirty="0">
                <a:latin typeface="Hind-Regular"/>
              </a:rPr>
              <a:t>veya</a:t>
            </a:r>
            <a:r>
              <a:rPr lang="tr-TR" sz="1800" dirty="0">
                <a:latin typeface="Hind-Regular"/>
              </a:rPr>
              <a:t>”, “</a:t>
            </a:r>
            <a:r>
              <a:rPr lang="tr-TR" sz="1800" b="1" dirty="0">
                <a:latin typeface="Hind-Regular"/>
              </a:rPr>
              <a:t>değil</a:t>
            </a:r>
            <a:r>
              <a:rPr lang="tr-TR" sz="1800" dirty="0">
                <a:latin typeface="Hind-Regular"/>
              </a:rPr>
              <a:t>” gibi mantıksal işlemleri yapan operatörlerdir.</a:t>
            </a:r>
          </a:p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“ve” </a:t>
            </a:r>
            <a:r>
              <a:rPr lang="tr-TR" sz="1800" dirty="0">
                <a:latin typeface="Hind-Regular"/>
              </a:rPr>
              <a:t>operatörü; iki veya daha fazla koşulun tümünün doğru olduğu durumlarda </a:t>
            </a:r>
            <a:r>
              <a:rPr lang="tr-TR" sz="1800" b="1" dirty="0">
                <a:solidFill>
                  <a:srgbClr val="00B0F0"/>
                </a:solidFill>
                <a:latin typeface="Hind-Regular"/>
              </a:rPr>
              <a:t>“doğru” </a:t>
            </a:r>
            <a:r>
              <a:rPr lang="tr-TR" sz="1800" dirty="0">
                <a:latin typeface="Hind-Regular"/>
              </a:rPr>
              <a:t>sonucunu veren operatördür. Günlük hayattaki kullanımıyla aynıdır.</a:t>
            </a:r>
          </a:p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Örneğin; makarna yapmak için su, tuz, yağ ve makarna gerekir. Bunlardan herhangi biri olmadan makarna yapılamaz.</a:t>
            </a:r>
          </a:p>
        </p:txBody>
      </p:sp>
    </p:spTree>
    <p:extLst>
      <p:ext uri="{BB962C8B-B14F-4D97-AF65-F5344CB8AC3E}">
        <p14:creationId xmlns:p14="http://schemas.microsoft.com/office/powerpoint/2010/main" val="1724288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mantıksal Operatörler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“veya” </a:t>
            </a:r>
            <a:r>
              <a:rPr lang="tr-TR" sz="1800" dirty="0">
                <a:latin typeface="Hind-Regular"/>
              </a:rPr>
              <a:t>operatöründe; iki veya daha fazla koşuldan </a:t>
            </a:r>
            <a:r>
              <a:rPr lang="tr-TR" sz="1800" b="1" u="sng" dirty="0">
                <a:latin typeface="Hind-Regular"/>
              </a:rPr>
              <a:t>en az birinin doğru olması </a:t>
            </a:r>
            <a:r>
              <a:rPr lang="tr-TR" sz="1800" dirty="0">
                <a:latin typeface="Hind-Regular"/>
              </a:rPr>
              <a:t>durumunda sonuç </a:t>
            </a:r>
            <a:r>
              <a:rPr lang="tr-TR" sz="1800" b="1" dirty="0">
                <a:solidFill>
                  <a:schemeClr val="accent1"/>
                </a:solidFill>
                <a:latin typeface="Hind-Regular"/>
              </a:rPr>
              <a:t>“doğru” </a:t>
            </a:r>
            <a:r>
              <a:rPr lang="tr-TR" sz="1800" dirty="0">
                <a:latin typeface="Hind-Regular"/>
              </a:rPr>
              <a:t>olur. Bu da günlük hayatta kullandığımız gibidir.</a:t>
            </a:r>
          </a:p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Örneğin bir havuzu boşaltmak için kırmızı, yeşil ve mavi renkte üç farklı musluğumuz olsun. </a:t>
            </a:r>
          </a:p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Havuzun boşalması için kırmızı musluğu veya yeşil musluğu veya mavi musluğu açmamız yeterli olacaktır. </a:t>
            </a:r>
          </a:p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Dilersek iki ya da üç musluğu aynı anda açarak da havuzu boşaltabiliriz.</a:t>
            </a:r>
          </a:p>
        </p:txBody>
      </p:sp>
    </p:spTree>
    <p:extLst>
      <p:ext uri="{BB962C8B-B14F-4D97-AF65-F5344CB8AC3E}">
        <p14:creationId xmlns:p14="http://schemas.microsoft.com/office/powerpoint/2010/main" val="199081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mantıksal Operatörler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“değil” </a:t>
            </a:r>
            <a:r>
              <a:rPr lang="tr-TR" sz="1800" dirty="0">
                <a:latin typeface="Hind-Regular"/>
              </a:rPr>
              <a:t>operatörü ise mantıksal bir durumu tersine çevirir. </a:t>
            </a:r>
          </a:p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Sonucu </a:t>
            </a:r>
            <a:r>
              <a:rPr lang="tr-TR" sz="1800" b="1" dirty="0">
                <a:latin typeface="Hind-Regular"/>
              </a:rPr>
              <a:t>“doğru” </a:t>
            </a:r>
            <a:r>
              <a:rPr lang="tr-TR" sz="1800" dirty="0">
                <a:latin typeface="Hind-Regular"/>
              </a:rPr>
              <a:t>olan bir mantıksal sınamayı </a:t>
            </a:r>
            <a:r>
              <a:rPr lang="tr-TR" sz="1800" b="1" dirty="0">
                <a:solidFill>
                  <a:schemeClr val="accent1"/>
                </a:solidFill>
                <a:latin typeface="Hind-Regular"/>
              </a:rPr>
              <a:t>“yanlış”</a:t>
            </a:r>
            <a:r>
              <a:rPr lang="tr-TR" sz="1800" dirty="0">
                <a:latin typeface="Hind-Regular"/>
              </a:rPr>
              <a:t>a, </a:t>
            </a:r>
          </a:p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Sonucu </a:t>
            </a:r>
            <a:r>
              <a:rPr lang="tr-TR" sz="1800" b="1" dirty="0">
                <a:latin typeface="Hind-Regular"/>
              </a:rPr>
              <a:t>“yanlış” </a:t>
            </a:r>
            <a:r>
              <a:rPr lang="tr-TR" sz="1800" dirty="0">
                <a:latin typeface="Hind-Regular"/>
              </a:rPr>
              <a:t>olan bir mantıksal sınamayı ise </a:t>
            </a:r>
            <a:r>
              <a:rPr lang="tr-TR" sz="1800" b="1" dirty="0">
                <a:solidFill>
                  <a:schemeClr val="accent1"/>
                </a:solidFill>
                <a:latin typeface="Hind-Regular"/>
              </a:rPr>
              <a:t>“doğru”</a:t>
            </a:r>
            <a:r>
              <a:rPr lang="tr-TR" sz="1800" dirty="0">
                <a:latin typeface="Hind-Regular"/>
              </a:rPr>
              <a:t>ya çevirir. Günlük hayattaki olumsuzluk ifadelerine karşılık gelir.</a:t>
            </a:r>
          </a:p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Örneğin; meyve alırken pazarcıya “Sağlamlarından ver.” diyebiliriz. “</a:t>
            </a:r>
            <a:r>
              <a:rPr lang="tr-TR" sz="1800" b="1" dirty="0">
                <a:solidFill>
                  <a:srgbClr val="FF0000"/>
                </a:solidFill>
                <a:highlight>
                  <a:srgbClr val="FFFF00"/>
                </a:highlight>
                <a:latin typeface="Hind-Regular"/>
              </a:rPr>
              <a:t>Çürüklerinden</a:t>
            </a:r>
            <a:r>
              <a:rPr lang="tr-TR" sz="1800" dirty="0">
                <a:latin typeface="Hind-Regular"/>
              </a:rPr>
              <a:t> </a:t>
            </a:r>
            <a:r>
              <a:rPr lang="tr-TR" sz="1800" b="1" dirty="0">
                <a:solidFill>
                  <a:srgbClr val="FF0000"/>
                </a:solidFill>
                <a:highlight>
                  <a:srgbClr val="FFFF00"/>
                </a:highlight>
                <a:latin typeface="Hind-Regular"/>
              </a:rPr>
              <a:t>verme</a:t>
            </a:r>
            <a:r>
              <a:rPr lang="tr-TR" sz="1800" dirty="0">
                <a:latin typeface="Hind-Regular"/>
              </a:rPr>
              <a:t>.” deseler de pazarcı yine aynı şeyi anlayacaktır. </a:t>
            </a:r>
          </a:p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Çünkü bir meyve ya çürük ya da sağlam olur. </a:t>
            </a:r>
          </a:p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İkinci ifadede kullanılan olumsuzluk ekinin koşulu tersine çevirdiğine dikkat ediniz.</a:t>
            </a:r>
          </a:p>
        </p:txBody>
      </p:sp>
    </p:spTree>
    <p:extLst>
      <p:ext uri="{BB962C8B-B14F-4D97-AF65-F5344CB8AC3E}">
        <p14:creationId xmlns:p14="http://schemas.microsoft.com/office/powerpoint/2010/main" val="80983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mantıksal Operatörler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DF84A5CC-6F26-411C-A623-11F70B563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123857"/>
              </p:ext>
            </p:extLst>
          </p:nvPr>
        </p:nvGraphicFramePr>
        <p:xfrm>
          <a:off x="1023939" y="2886075"/>
          <a:ext cx="9720261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7">
                  <a:extLst>
                    <a:ext uri="{9D8B030D-6E8A-4147-A177-3AD203B41FA5}">
                      <a16:colId xmlns:a16="http://schemas.microsoft.com/office/drawing/2014/main" val="3774411266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3402581920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3645635201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r>
                        <a:rPr lang="tr-TR" sz="2000" b="1" dirty="0"/>
                        <a:t>Operatör Adı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b="1" dirty="0"/>
                        <a:t>Sembolü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b="1" dirty="0"/>
                        <a:t>Örnek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9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b="1" dirty="0"/>
                        <a:t>ve (and)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b="1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b="1" dirty="0"/>
                        <a:t>a&lt;4 and a&gt;8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26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b="1" dirty="0"/>
                        <a:t>veya (or)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b="1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b="1" dirty="0"/>
                        <a:t>a&lt;4 or a&lt;3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413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b="1" dirty="0"/>
                        <a:t>değil (not)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b="1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b="1" dirty="0"/>
                        <a:t>not(a==b)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1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725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mantıksal Operatörler</a:t>
            </a:r>
            <a:endParaRPr lang="tr-TR" sz="36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6" name="Tablo 6">
            <a:extLst>
              <a:ext uri="{FF2B5EF4-FFF2-40B4-BE49-F238E27FC236}">
                <a16:creationId xmlns:a16="http://schemas.microsoft.com/office/drawing/2014/main" id="{5026FB6D-FFF1-4602-B5CF-D4422E4D3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214535"/>
              </p:ext>
            </p:extLst>
          </p:nvPr>
        </p:nvGraphicFramePr>
        <p:xfrm>
          <a:off x="1286256" y="3232468"/>
          <a:ext cx="2281235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16">
                  <a:extLst>
                    <a:ext uri="{9D8B030D-6E8A-4147-A177-3AD203B41FA5}">
                      <a16:colId xmlns:a16="http://schemas.microsoft.com/office/drawing/2014/main" val="2529427129"/>
                    </a:ext>
                  </a:extLst>
                </a:gridCol>
                <a:gridCol w="673400">
                  <a:extLst>
                    <a:ext uri="{9D8B030D-6E8A-4147-A177-3AD203B41FA5}">
                      <a16:colId xmlns:a16="http://schemas.microsoft.com/office/drawing/2014/main" val="2848851105"/>
                    </a:ext>
                  </a:extLst>
                </a:gridCol>
                <a:gridCol w="938219">
                  <a:extLst>
                    <a:ext uri="{9D8B030D-6E8A-4147-A177-3AD203B41FA5}">
                      <a16:colId xmlns:a16="http://schemas.microsoft.com/office/drawing/2014/main" val="94034523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ve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08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1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75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3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43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29049"/>
                  </a:ext>
                </a:extLst>
              </a:tr>
            </a:tbl>
          </a:graphicData>
        </a:graphic>
      </p:graphicFrame>
      <p:graphicFrame>
        <p:nvGraphicFramePr>
          <p:cNvPr id="7" name="Tablo 6">
            <a:extLst>
              <a:ext uri="{FF2B5EF4-FFF2-40B4-BE49-F238E27FC236}">
                <a16:creationId xmlns:a16="http://schemas.microsoft.com/office/drawing/2014/main" id="{6568C327-4210-49AF-BCCC-2101F86D80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864548"/>
              </p:ext>
            </p:extLst>
          </p:nvPr>
        </p:nvGraphicFramePr>
        <p:xfrm>
          <a:off x="4905756" y="3232468"/>
          <a:ext cx="2281235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16">
                  <a:extLst>
                    <a:ext uri="{9D8B030D-6E8A-4147-A177-3AD203B41FA5}">
                      <a16:colId xmlns:a16="http://schemas.microsoft.com/office/drawing/2014/main" val="2529427129"/>
                    </a:ext>
                  </a:extLst>
                </a:gridCol>
                <a:gridCol w="673400">
                  <a:extLst>
                    <a:ext uri="{9D8B030D-6E8A-4147-A177-3AD203B41FA5}">
                      <a16:colId xmlns:a16="http://schemas.microsoft.com/office/drawing/2014/main" val="2848851105"/>
                    </a:ext>
                  </a:extLst>
                </a:gridCol>
                <a:gridCol w="938219">
                  <a:extLst>
                    <a:ext uri="{9D8B030D-6E8A-4147-A177-3AD203B41FA5}">
                      <a16:colId xmlns:a16="http://schemas.microsoft.com/office/drawing/2014/main" val="94034523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veya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08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1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75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3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43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29049"/>
                  </a:ext>
                </a:extLst>
              </a:tr>
            </a:tbl>
          </a:graphicData>
        </a:graphic>
      </p:graphicFrame>
      <p:graphicFrame>
        <p:nvGraphicFramePr>
          <p:cNvPr id="8" name="Tablo 7">
            <a:extLst>
              <a:ext uri="{FF2B5EF4-FFF2-40B4-BE49-F238E27FC236}">
                <a16:creationId xmlns:a16="http://schemas.microsoft.com/office/drawing/2014/main" id="{AB00CF34-3BE7-4C64-8BA2-EAFA492B94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2868463"/>
              </p:ext>
            </p:extLst>
          </p:nvPr>
        </p:nvGraphicFramePr>
        <p:xfrm>
          <a:off x="8525256" y="3232468"/>
          <a:ext cx="1747647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361">
                  <a:extLst>
                    <a:ext uri="{9D8B030D-6E8A-4147-A177-3AD203B41FA5}">
                      <a16:colId xmlns:a16="http://schemas.microsoft.com/office/drawing/2014/main" val="2529427129"/>
                    </a:ext>
                  </a:extLst>
                </a:gridCol>
                <a:gridCol w="876286">
                  <a:extLst>
                    <a:ext uri="{9D8B030D-6E8A-4147-A177-3AD203B41FA5}">
                      <a16:colId xmlns:a16="http://schemas.microsoft.com/office/drawing/2014/main" val="28488511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değil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08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1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75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39005"/>
                  </a:ext>
                </a:extLst>
              </a:tr>
            </a:tbl>
          </a:graphicData>
        </a:graphic>
      </p:graphicFrame>
      <p:sp>
        <p:nvSpPr>
          <p:cNvPr id="9" name="Dikdörtgen 8">
            <a:extLst>
              <a:ext uri="{FF2B5EF4-FFF2-40B4-BE49-F238E27FC236}">
                <a16:creationId xmlns:a16="http://schemas.microsoft.com/office/drawing/2014/main" id="{226F5E3A-0D73-4FFA-9839-221CB2DBF1C4}"/>
              </a:ext>
            </a:extLst>
          </p:cNvPr>
          <p:cNvSpPr/>
          <p:nvPr/>
        </p:nvSpPr>
        <p:spPr>
          <a:xfrm>
            <a:off x="1024128" y="3622993"/>
            <a:ext cx="2981325" cy="3429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tr-T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D81411E8-8FFA-4F7F-9F1F-C37328CF9934}"/>
              </a:ext>
            </a:extLst>
          </p:cNvPr>
          <p:cNvSpPr/>
          <p:nvPr/>
        </p:nvSpPr>
        <p:spPr>
          <a:xfrm>
            <a:off x="4555710" y="3653473"/>
            <a:ext cx="2981325" cy="3429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tr-T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3BB8514A-95F8-4851-9532-1CFA867FA5EA}"/>
              </a:ext>
            </a:extLst>
          </p:cNvPr>
          <p:cNvSpPr/>
          <p:nvPr/>
        </p:nvSpPr>
        <p:spPr>
          <a:xfrm>
            <a:off x="8329804" y="3653473"/>
            <a:ext cx="2114550" cy="3429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tr-T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E7DFB9A8-62F5-4684-B86D-A0BF5880AD70}"/>
              </a:ext>
            </a:extLst>
          </p:cNvPr>
          <p:cNvSpPr txBox="1"/>
          <p:nvPr/>
        </p:nvSpPr>
        <p:spPr>
          <a:xfrm>
            <a:off x="957453" y="2194363"/>
            <a:ext cx="82913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 i="0" u="none" strike="noStrike" baseline="0" dirty="0">
                <a:solidFill>
                  <a:srgbClr val="FF0000"/>
                </a:solidFill>
                <a:latin typeface="Hind-Bold"/>
              </a:rPr>
              <a:t>Mantıksal Operatörlerin Doğruluk Tablosunda Gösterilişi</a:t>
            </a:r>
            <a:endParaRPr lang="tr-T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32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Problem çözme ve temel kavramlar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91025"/>
          </a:xfrm>
        </p:spPr>
        <p:txBody>
          <a:bodyPr>
            <a:normAutofit/>
          </a:bodyPr>
          <a:lstStyle/>
          <a:p>
            <a:pPr marL="360000" indent="-360000" algn="l">
              <a:lnSpc>
                <a:spcPct val="15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İnsanlık, varoluşundan beri çeşitli problemlerle karşılaşmış ve bu problemlere çözüm üretmeye çalışmıştır.</a:t>
            </a:r>
          </a:p>
          <a:p>
            <a:pPr marL="360000" indent="-360000" algn="l">
              <a:lnSpc>
                <a:spcPct val="15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Örneğin; bilgiyi kalıcı hâle getirmek için yazı bulunmuştur. </a:t>
            </a:r>
          </a:p>
          <a:p>
            <a:pPr marL="360000" indent="-360000" algn="l">
              <a:lnSpc>
                <a:spcPct val="15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Mağara duvarlarına ya da kil tabletlere yazılan çivi yazıları bilginin kalıcılığını sağlamış ancak taşıma güçlüğü ortaya çıkmıştır. </a:t>
            </a:r>
          </a:p>
          <a:p>
            <a:pPr marL="360000" indent="-360000" algn="l">
              <a:lnSpc>
                <a:spcPct val="15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Karşılaşılan bu probleme yeni çözümler geliştirilerek günümüzdeki kâğıt ve kalemler üretilmiştir.</a:t>
            </a:r>
          </a:p>
        </p:txBody>
      </p:sp>
    </p:spTree>
    <p:extLst>
      <p:ext uri="{BB962C8B-B14F-4D97-AF65-F5344CB8AC3E}">
        <p14:creationId xmlns:p14="http://schemas.microsoft.com/office/powerpoint/2010/main" val="324351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Problem çözme ve temel kavramlar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İnsanoğlu yaşamı boyunca çeşitli problemlerle karşılaşır. </a:t>
            </a:r>
          </a:p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Günümüzde birçok problemi çözmek için bilgisayarlardan faydalanılır. </a:t>
            </a:r>
          </a:p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Ancak bilgisayarlar problemi nasıl çözeceğini </a:t>
            </a: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bilmez. </a:t>
            </a:r>
          </a:p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Bir bilgisayarın problem çözebilmesi için işlem adımlarının belirlenmesi </a:t>
            </a:r>
          </a:p>
          <a:p>
            <a:pPr marL="716616" lvl="2" indent="-3600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ve bunun bilgisayara yüklenmesi gerekmektedir. </a:t>
            </a:r>
          </a:p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endParaRPr lang="tr-TR" sz="1800" b="1" dirty="0">
              <a:solidFill>
                <a:srgbClr val="FF0000"/>
              </a:solidFill>
              <a:latin typeface="Hind-Regular"/>
            </a:endParaRPr>
          </a:p>
        </p:txBody>
      </p:sp>
    </p:spTree>
    <p:extLst>
      <p:ext uri="{BB962C8B-B14F-4D97-AF65-F5344CB8AC3E}">
        <p14:creationId xmlns:p14="http://schemas.microsoft.com/office/powerpoint/2010/main" val="82104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Problem çözme ve temel kavramlar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Problem: </a:t>
            </a:r>
            <a:r>
              <a:rPr lang="tr-TR" sz="1800" dirty="0">
                <a:latin typeface="Hind-Regular"/>
              </a:rPr>
              <a:t>Karşılaşılabilecek soruna veya çözülmesi gereken duruma denir.</a:t>
            </a:r>
          </a:p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Örneğin; </a:t>
            </a:r>
          </a:p>
          <a:p>
            <a:pPr marL="716616" lvl="2" indent="-3600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Sınav esnasında kaleminizin ucunun bitmesi, </a:t>
            </a:r>
          </a:p>
          <a:p>
            <a:pPr marL="716616" lvl="2" indent="-3600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İnternetten alınan ayakkabının küçük gelmesi, </a:t>
            </a:r>
          </a:p>
          <a:p>
            <a:pPr marL="716616" lvl="2" indent="-3600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Okula geç kalınması, </a:t>
            </a:r>
          </a:p>
          <a:p>
            <a:pPr marL="716616" lvl="2" indent="-3600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Bilmediğimiz bir yere ilk defa gidilecek olunması vs. gibi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Çözüm aranması gereken durumlar günlük hayatta karşılaşılabilecek problemlerdir.</a:t>
            </a:r>
          </a:p>
        </p:txBody>
      </p:sp>
    </p:spTree>
    <p:extLst>
      <p:ext uri="{BB962C8B-B14F-4D97-AF65-F5344CB8AC3E}">
        <p14:creationId xmlns:p14="http://schemas.microsoft.com/office/powerpoint/2010/main" val="51378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Problem Çözme Süreci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Bir problemi çözmesi beklenen alternatif yollar arasından en doğru olanı seçebilmeye </a:t>
            </a: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problem çözme </a:t>
            </a:r>
            <a:r>
              <a:rPr lang="tr-TR" sz="1800" dirty="0">
                <a:latin typeface="Hind-Regular"/>
              </a:rPr>
              <a:t>denir.</a:t>
            </a:r>
          </a:p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Problemi ortaya koyma aşamasından, problemin çözümünün tamamlanmasına kadar geçen zaman ise </a:t>
            </a: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problem çözme süreci </a:t>
            </a:r>
            <a:r>
              <a:rPr lang="tr-TR" sz="1800" dirty="0">
                <a:latin typeface="Hind-Regular"/>
              </a:rPr>
              <a:t>olarak adlandırılır.</a:t>
            </a:r>
          </a:p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Problemleri çözmek için genellikle iki farklı yöntem kullanılır:</a:t>
            </a:r>
          </a:p>
          <a:p>
            <a:pPr marL="716616" lvl="2" indent="-360000">
              <a:lnSpc>
                <a:spcPct val="130000"/>
              </a:lnSpc>
              <a:buFont typeface="+mj-lt"/>
              <a:buAutoNum type="arabicPeriod"/>
            </a:pPr>
            <a:r>
              <a:rPr lang="tr-TR" sz="1800" b="0" i="0" u="none" strike="noStrike" baseline="0" dirty="0">
                <a:latin typeface="Hind-Regular"/>
              </a:rPr>
              <a:t>Deneme yanılma ya da tahminde bulunma yoluyla çözme</a:t>
            </a:r>
          </a:p>
          <a:p>
            <a:pPr marL="716616" lvl="2" indent="-360000">
              <a:lnSpc>
                <a:spcPct val="130000"/>
              </a:lnSpc>
              <a:buFont typeface="+mj-lt"/>
              <a:buAutoNum type="arabicPeriod"/>
            </a:pPr>
            <a:r>
              <a:rPr lang="tr-TR" sz="1800" b="0" i="0" u="none" strike="noStrike" baseline="0" dirty="0">
                <a:latin typeface="Hind-Regular"/>
              </a:rPr>
              <a:t>Algoritma geliştirme yoluyla çözme</a:t>
            </a:r>
          </a:p>
        </p:txBody>
      </p:sp>
    </p:spTree>
    <p:extLst>
      <p:ext uri="{BB962C8B-B14F-4D97-AF65-F5344CB8AC3E}">
        <p14:creationId xmlns:p14="http://schemas.microsoft.com/office/powerpoint/2010/main" val="391351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Problem Çözme Süreci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Günlük hayatta karşılaşılan bazı problemler öngörülebilir olmadığı gibi bu problemlerin tek bir çözümü de yoktur. </a:t>
            </a:r>
          </a:p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Bu gibi problemleri belli adımlar takip ederek çözmek mümkün değildir. </a:t>
            </a:r>
          </a:p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Örneğin; </a:t>
            </a:r>
          </a:p>
          <a:p>
            <a:pPr marL="716616" lvl="2" indent="-3600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yemek pişirilirken ne kadar tuz koyulması gerektiği </a:t>
            </a:r>
          </a:p>
          <a:p>
            <a:pPr marL="716616" lvl="2" indent="-3600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ya da yemeğin ne kadar süre pişirilmesi gerektiği deneme yanılma yoluyla bulunabilir.</a:t>
            </a:r>
          </a:p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Çünkü bu soruların cevabı kişiden kişiye değişiklik gösterecektir. </a:t>
            </a:r>
          </a:p>
        </p:txBody>
      </p:sp>
    </p:spTree>
    <p:extLst>
      <p:ext uri="{BB962C8B-B14F-4D97-AF65-F5344CB8AC3E}">
        <p14:creationId xmlns:p14="http://schemas.microsoft.com/office/powerpoint/2010/main" val="379659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Problem Çözme Süreci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Ancak bilgisayarlar aracılığıyla çözmek istediğimiz problemlerin çözüm adımlarının, önceden belirgin bir şekilde ortaya konulması gerekir. </a:t>
            </a:r>
          </a:p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Bu amaçla hazırlanan yönergelere </a:t>
            </a:r>
            <a:r>
              <a:rPr lang="tr-TR" sz="1800" b="1" dirty="0">
                <a:solidFill>
                  <a:schemeClr val="accent1"/>
                </a:solidFill>
                <a:latin typeface="Hind-Regular"/>
              </a:rPr>
              <a:t>algoritma</a:t>
            </a:r>
            <a:r>
              <a:rPr lang="tr-TR" sz="1800" dirty="0">
                <a:latin typeface="Hind-Regular"/>
              </a:rPr>
              <a:t> denir. </a:t>
            </a:r>
          </a:p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Algoritma;</a:t>
            </a:r>
            <a:r>
              <a:rPr lang="tr-TR" sz="1800" dirty="0">
                <a:latin typeface="Hind-Regular"/>
              </a:rPr>
              <a:t> bir problemi çözmek veya belirli bir işi yapmak için adım adım tanımlanmış işlemler kümesidir. </a:t>
            </a:r>
          </a:p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chemeClr val="accent3">
                    <a:lumMod val="50000"/>
                  </a:schemeClr>
                </a:solidFill>
                <a:latin typeface="Hind-Regular"/>
              </a:rPr>
              <a:t>Problem çözme sürecini kolaylaştırmak ve hata yapma ihtimalini azaltmak için öncelikle mevcut durumun problem olup olmadığına karar verilmeli ve problem net olarak ortaya konulmalıdır.</a:t>
            </a:r>
          </a:p>
        </p:txBody>
      </p:sp>
    </p:spTree>
    <p:extLst>
      <p:ext uri="{BB962C8B-B14F-4D97-AF65-F5344CB8AC3E}">
        <p14:creationId xmlns:p14="http://schemas.microsoft.com/office/powerpoint/2010/main" val="370259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Problem Çözme Süreci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Problem net olmalı,</a:t>
            </a:r>
          </a:p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İyi analiz edilmeli,</a:t>
            </a:r>
          </a:p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Uygun planlamalar yapılmalıdır.</a:t>
            </a:r>
          </a:p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Çözüm için farklı yollar düşünülmeli,</a:t>
            </a:r>
          </a:p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Bu yollar arasından en uygunu seçilmelidir.</a:t>
            </a:r>
          </a:p>
          <a:p>
            <a:pPr marL="360000" indent="-36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Problem çözüldükten sonra kontrol edilmelidir.</a:t>
            </a:r>
          </a:p>
        </p:txBody>
      </p:sp>
    </p:spTree>
    <p:extLst>
      <p:ext uri="{BB962C8B-B14F-4D97-AF65-F5344CB8AC3E}">
        <p14:creationId xmlns:p14="http://schemas.microsoft.com/office/powerpoint/2010/main" val="291464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929622" cy="1499616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Problem Çözme Süreci İşlem Adımları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6636" lvl="1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tr-TR" b="1" i="0" u="none" strike="noStrike" baseline="0" dirty="0">
                <a:solidFill>
                  <a:srgbClr val="FF0000"/>
                </a:solidFill>
                <a:latin typeface="Hind-Regular"/>
              </a:rPr>
              <a:t>Problemi tanımlama: </a:t>
            </a:r>
            <a:r>
              <a:rPr lang="tr-TR" b="0" i="0" u="none" strike="noStrike" baseline="0" dirty="0">
                <a:latin typeface="Hind-Regular"/>
              </a:rPr>
              <a:t>Problemin ne olduğu belirgin bir şekilde ortaya konulmalıdır.</a:t>
            </a:r>
          </a:p>
          <a:p>
            <a:pPr marL="516636" lvl="1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tr-TR" b="1" i="0" u="none" strike="noStrike" baseline="0" dirty="0">
                <a:solidFill>
                  <a:srgbClr val="FF0000"/>
                </a:solidFill>
                <a:latin typeface="Hind-Regular"/>
              </a:rPr>
              <a:t>Problemi anlama: </a:t>
            </a:r>
            <a:r>
              <a:rPr lang="tr-TR" b="0" i="0" u="none" strike="noStrike" baseline="0" dirty="0">
                <a:latin typeface="Hind-Regular"/>
              </a:rPr>
              <a:t>Problemin kaynağının ne olduğu ve problem çözüldükten sonra beklenen faydalar belirlenmelidir. Bir problem ne kadar iyi anlaşılırsa çözümü o kadar kolay olacaktır.</a:t>
            </a:r>
          </a:p>
          <a:p>
            <a:pPr marL="516636" lvl="1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tr-TR" b="1" i="0" u="none" strike="noStrike" baseline="0" dirty="0">
                <a:solidFill>
                  <a:srgbClr val="FF0000"/>
                </a:solidFill>
                <a:latin typeface="Hind-Regular"/>
              </a:rPr>
              <a:t>Alternatif çözüm yollarını belirleme: </a:t>
            </a:r>
            <a:r>
              <a:rPr lang="tr-TR" b="0" i="0" u="none" strike="noStrike" baseline="0" dirty="0">
                <a:latin typeface="Hind-Regular"/>
              </a:rPr>
              <a:t>Problemi çözmesi beklenen tüm alternatifler sıralanmalıdır.</a:t>
            </a:r>
          </a:p>
        </p:txBody>
      </p:sp>
    </p:spTree>
    <p:extLst>
      <p:ext uri="{BB962C8B-B14F-4D97-AF65-F5344CB8AC3E}">
        <p14:creationId xmlns:p14="http://schemas.microsoft.com/office/powerpoint/2010/main" val="2815442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tegral">
  <a:themeElements>
    <a:clrScheme name="E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E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280</TotalTime>
  <Words>1119</Words>
  <Application>Microsoft Office PowerPoint</Application>
  <PresentationFormat>Geniş ekran</PresentationFormat>
  <Paragraphs>188</Paragraphs>
  <Slides>19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9" baseType="lpstr">
      <vt:lpstr>Calibri</vt:lpstr>
      <vt:lpstr>Hind-Bold</vt:lpstr>
      <vt:lpstr>Hind-Regular</vt:lpstr>
      <vt:lpstr>Roboto</vt:lpstr>
      <vt:lpstr>Times New Roman</vt:lpstr>
      <vt:lpstr>Tw Cen MT</vt:lpstr>
      <vt:lpstr>Tw Cen MT Condensed</vt:lpstr>
      <vt:lpstr>Wingdings</vt:lpstr>
      <vt:lpstr>Wingdings 3</vt:lpstr>
      <vt:lpstr>Entegral</vt:lpstr>
      <vt:lpstr>PROGRAMLAMA TEMELLERİ</vt:lpstr>
      <vt:lpstr>Problem çözme ve temel kavramlar</vt:lpstr>
      <vt:lpstr>Problem çözme ve temel kavramlar</vt:lpstr>
      <vt:lpstr>Problem çözme ve temel kavramlar</vt:lpstr>
      <vt:lpstr>Problem Çözme Süreci</vt:lpstr>
      <vt:lpstr>Problem Çözme Süreci</vt:lpstr>
      <vt:lpstr>Problem Çözme Süreci</vt:lpstr>
      <vt:lpstr>Problem Çözme Süreci</vt:lpstr>
      <vt:lpstr>Problem Çözme Süreci İşlem Adımları</vt:lpstr>
      <vt:lpstr>Problem Çözme Süreci İşlem Adımları</vt:lpstr>
      <vt:lpstr>Problem Çözme Süreci İşlem Adımları</vt:lpstr>
      <vt:lpstr>Problem Çözmede Temel İşlemler</vt:lpstr>
      <vt:lpstr>Aritmetiksel Operatörler</vt:lpstr>
      <vt:lpstr>Karşılaştırma Operatörleri</vt:lpstr>
      <vt:lpstr>mantıksal Operatörler</vt:lpstr>
      <vt:lpstr>mantıksal Operatörler</vt:lpstr>
      <vt:lpstr>mantıksal Operatörler</vt:lpstr>
      <vt:lpstr>mantıksal Operatörler</vt:lpstr>
      <vt:lpstr>mantıksal Operatörler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TEMELLERİ</dc:title>
  <dc:creator>Erhan AKAGÜNDÜZ</dc:creator>
  <cp:lastModifiedBy>Erhan AKAGÜNDÜZ</cp:lastModifiedBy>
  <cp:revision>257</cp:revision>
  <dcterms:created xsi:type="dcterms:W3CDTF">2024-08-25T21:48:25Z</dcterms:created>
  <dcterms:modified xsi:type="dcterms:W3CDTF">2024-09-25T07:13:09Z</dcterms:modified>
</cp:coreProperties>
</file>