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8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49688-4CE4-4B13-8088-2B5C58FFBC88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5A38E-12FC-4B96-BDEF-6B32950810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799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04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44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69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318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1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639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853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725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299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48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09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E344D1-96C6-4CBD-927A-44A9C34F4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0070C0"/>
                </a:solidFill>
              </a:rPr>
              <a:t>PROGRAMLAMA TEMELLERİ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B313AEE-F678-4646-B74A-259E30426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dirty="0">
                <a:solidFill>
                  <a:srgbClr val="1482AC"/>
                </a:solidFill>
              </a:rPr>
              <a:t>Öğr. Gör. Erhan AKAGÜNDÜZ</a:t>
            </a:r>
          </a:p>
        </p:txBody>
      </p:sp>
    </p:spTree>
    <p:extLst>
      <p:ext uri="{BB962C8B-B14F-4D97-AF65-F5344CB8AC3E}">
        <p14:creationId xmlns:p14="http://schemas.microsoft.com/office/powerpoint/2010/main" val="423496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Karar yapıları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sz="1800" b="1" dirty="0">
                <a:solidFill>
                  <a:srgbClr val="FF0000"/>
                </a:solidFill>
                <a:latin typeface="Hind-Bold"/>
              </a:rPr>
              <a:t>i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Bold"/>
              </a:rPr>
              <a:t>f-else Yapısı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chemeClr val="accent1"/>
                </a:solidFill>
                <a:latin typeface="Hind-Bold"/>
              </a:rPr>
              <a:t>Örnek: </a:t>
            </a:r>
            <a:r>
              <a:rPr lang="tr-TR" sz="1800" b="0" i="0" u="none" strike="noStrike" baseline="0" dirty="0">
                <a:latin typeface="Hind-Regular"/>
              </a:rPr>
              <a:t>Kullanıcıya yabancı dil ve ofis programlarını bilip bilmediği sorun. Her iki soruya da </a:t>
            </a:r>
            <a:r>
              <a:rPr lang="tr-TR" sz="1800" b="1" i="0" u="none" strike="noStrike" baseline="0" dirty="0">
                <a:latin typeface="Hind-Regular"/>
              </a:rPr>
              <a:t>“Evet” </a:t>
            </a:r>
            <a:r>
              <a:rPr lang="tr-TR" sz="1800" b="0" i="0" u="none" strike="noStrike" baseline="0" dirty="0">
                <a:latin typeface="Hind-Regular"/>
              </a:rPr>
              <a:t>cevabı verilirse </a:t>
            </a:r>
            <a:r>
              <a:rPr lang="tr-TR" sz="1800" b="1" i="0" u="none" strike="noStrike" baseline="0" dirty="0">
                <a:latin typeface="Hind-Regular"/>
              </a:rPr>
              <a:t>“İşe alındınız.”</a:t>
            </a:r>
            <a:r>
              <a:rPr lang="tr-TR" sz="1800" b="0" i="0" u="none" strike="noStrike" baseline="0" dirty="0">
                <a:latin typeface="Hind-Regular"/>
              </a:rPr>
              <a:t>; diğer durumlarda ise </a:t>
            </a:r>
            <a:r>
              <a:rPr lang="tr-TR" sz="1800" b="1" i="0" u="none" strike="noStrike" baseline="0" dirty="0">
                <a:latin typeface="Hind-Regular"/>
              </a:rPr>
              <a:t>“İşe alınmadınız.”</a:t>
            </a:r>
            <a:r>
              <a:rPr lang="tr-TR" sz="1800" b="0" i="0" u="none" strike="noStrike" baseline="0" dirty="0">
                <a:latin typeface="Hind-Regular"/>
              </a:rPr>
              <a:t> çıktıları veren programı yazınız.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1909F0F-8C77-400D-BB82-03EE2F0AC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541" y="4297680"/>
            <a:ext cx="8131245" cy="25300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6872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Karar yapıları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sz="1800" b="1" dirty="0">
                <a:solidFill>
                  <a:srgbClr val="FF0000"/>
                </a:solidFill>
                <a:latin typeface="Hind-Bold"/>
              </a:rPr>
              <a:t>i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Bold"/>
              </a:rPr>
              <a:t>f-else Yapısı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chemeClr val="accent1"/>
                </a:solidFill>
                <a:latin typeface="Hind-Bold"/>
              </a:rPr>
              <a:t>Örnek: </a:t>
            </a:r>
            <a:r>
              <a:rPr lang="tr-TR" sz="1800" b="0" i="0" u="none" strike="noStrike" baseline="0" dirty="0">
                <a:latin typeface="Hind-Regular"/>
              </a:rPr>
              <a:t>Bir mülakatta katılımcının başarılı olabilmesi için İngilizce ya da Fransızcadan birini bilmesi ve yaşının 40’tan küçük olması gerekmektedir. Katılımcıya yukarıdaki bilgileri, adını ve soyadını sorarak mülakat sonucunu </a:t>
            </a:r>
            <a:r>
              <a:rPr lang="tr-TR" sz="1800" b="1" i="0" u="none" strike="noStrike" baseline="0" dirty="0">
                <a:latin typeface="Hind-Regular"/>
              </a:rPr>
              <a:t>“Başarılı” </a:t>
            </a:r>
            <a:r>
              <a:rPr lang="tr-TR" sz="1800" b="0" i="0" u="none" strike="noStrike" baseline="0" dirty="0">
                <a:latin typeface="Hind-Regular"/>
              </a:rPr>
              <a:t>ya da </a:t>
            </a:r>
            <a:r>
              <a:rPr lang="tr-TR" sz="1800" b="1" i="0" u="none" strike="noStrike" baseline="0" dirty="0">
                <a:latin typeface="Hind-Regular"/>
              </a:rPr>
              <a:t>“Başarısız” </a:t>
            </a:r>
            <a:r>
              <a:rPr lang="tr-TR" sz="1800" b="0" i="0" u="none" strike="noStrike" baseline="0" dirty="0">
                <a:latin typeface="Hind-Regular"/>
              </a:rPr>
              <a:t>çıktıları ile gösteriniz.</a:t>
            </a:r>
          </a:p>
        </p:txBody>
      </p:sp>
    </p:spTree>
    <p:extLst>
      <p:ext uri="{BB962C8B-B14F-4D97-AF65-F5344CB8AC3E}">
        <p14:creationId xmlns:p14="http://schemas.microsoft.com/office/powerpoint/2010/main" val="1211897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Karar yapıları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tr-TR" sz="2000" b="1" dirty="0">
                <a:solidFill>
                  <a:srgbClr val="FF0000"/>
                </a:solidFill>
                <a:latin typeface="Hind-Bold"/>
              </a:rPr>
              <a:t>i</a:t>
            </a:r>
            <a:r>
              <a:rPr lang="tr-TR" sz="2000" b="1" i="0" u="none" strike="noStrike" baseline="0" dirty="0">
                <a:solidFill>
                  <a:srgbClr val="FF0000"/>
                </a:solidFill>
                <a:latin typeface="Hind-Bold"/>
              </a:rPr>
              <a:t>f-else Yapısı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b="1" i="0" u="none" strike="noStrike" baseline="0" dirty="0">
                <a:solidFill>
                  <a:schemeClr val="accent1"/>
                </a:solidFill>
                <a:latin typeface="Hind-Regular"/>
              </a:rPr>
              <a:t>Cevap: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EBA8152-5403-4B09-93C6-3E963B4E3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032" y="3245855"/>
            <a:ext cx="7795936" cy="30635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3795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If-Elif-Else Yapısı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Daha önce yapılan karar yapısı örneklerinde eğer-değilse yapısı kullanıldı.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Başka bir ifadeyle şart doğru ise bir durum, yanlış ise başka bir durum vardı.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Bazen tek bir şartın değil de daha fazla şartın olduğu durumlar da ortaya çıkmaktadır.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Bu gibi durumlarda 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if-elif-else</a:t>
            </a:r>
            <a:r>
              <a:rPr lang="tr-TR" sz="1800" b="0" i="0" u="none" strike="noStrike" baseline="0" dirty="0">
                <a:latin typeface="Hind-Regular"/>
              </a:rPr>
              <a:t> yapısı kullanılır.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Bu yapıda ilk şart </a:t>
            </a:r>
            <a:r>
              <a:rPr lang="tr-TR" sz="1800" b="1" i="0" u="none" strike="noStrike" baseline="0" dirty="0">
                <a:latin typeface="Hind-Regular"/>
              </a:rPr>
              <a:t>if</a:t>
            </a:r>
            <a:r>
              <a:rPr lang="tr-TR" sz="1800" b="0" i="0" u="none" strike="noStrike" baseline="0" dirty="0">
                <a:latin typeface="Hind-Regular"/>
              </a:rPr>
              <a:t>; aradaki şartlar </a:t>
            </a:r>
            <a:r>
              <a:rPr lang="tr-TR" sz="1800" b="1" i="0" u="none" strike="noStrike" baseline="0" dirty="0">
                <a:latin typeface="Hind-Regular"/>
              </a:rPr>
              <a:t>elif</a:t>
            </a:r>
            <a:r>
              <a:rPr lang="tr-TR" sz="1800" b="0" i="0" u="none" strike="noStrike" baseline="0" dirty="0">
                <a:latin typeface="Hind-Regular"/>
              </a:rPr>
              <a:t>; değilse kısmında da </a:t>
            </a:r>
            <a:r>
              <a:rPr lang="tr-TR" sz="1800" b="1" i="0" u="none" strike="noStrike" baseline="0" dirty="0">
                <a:latin typeface="Hind-Regular"/>
              </a:rPr>
              <a:t>else</a:t>
            </a:r>
            <a:r>
              <a:rPr lang="tr-TR" sz="1800" b="0" i="0" u="none" strike="noStrike" baseline="0" dirty="0">
                <a:latin typeface="Hind-Regular"/>
              </a:rPr>
              <a:t> sıralaması bulunmaktadır.</a:t>
            </a:r>
          </a:p>
        </p:txBody>
      </p:sp>
    </p:spTree>
    <p:extLst>
      <p:ext uri="{BB962C8B-B14F-4D97-AF65-F5344CB8AC3E}">
        <p14:creationId xmlns:p14="http://schemas.microsoft.com/office/powerpoint/2010/main" val="167850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If-Elif-Else Yapısı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Örneğin bir sayının pozitif olup olmadığını öğrenilmeye çalışıldığı bir durumda if-else yapısı yetersiz kalacaktır. </a:t>
            </a:r>
          </a:p>
          <a:p>
            <a:pPr marL="360000" indent="-3600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Çünkü sayı 0’dan büyükse </a:t>
            </a:r>
            <a:r>
              <a:rPr lang="tr-TR" sz="1800" b="1" i="0" u="none" strike="noStrike" baseline="0" dirty="0">
                <a:latin typeface="Hind-Regular"/>
              </a:rPr>
              <a:t>“Pozitif”</a:t>
            </a:r>
            <a:r>
              <a:rPr lang="tr-TR" sz="1800" b="0" i="0" u="none" strike="noStrike" baseline="0" dirty="0">
                <a:latin typeface="Hind-Regular"/>
              </a:rPr>
              <a:t>, küçükse </a:t>
            </a:r>
            <a:r>
              <a:rPr lang="tr-TR" sz="1800" b="1" i="0" u="none" strike="noStrike" baseline="0" dirty="0">
                <a:latin typeface="Hind-Regular"/>
              </a:rPr>
              <a:t>“Negatif”</a:t>
            </a:r>
            <a:r>
              <a:rPr lang="tr-TR" sz="1800" b="0" i="0" u="none" strike="noStrike" baseline="0" dirty="0">
                <a:latin typeface="Hind-Regular"/>
              </a:rPr>
              <a:t> olacağı gibi sayı </a:t>
            </a:r>
            <a:r>
              <a:rPr lang="tr-TR" sz="1800" i="0" u="none" strike="noStrike" baseline="0" dirty="0">
                <a:latin typeface="Hind-Regular"/>
              </a:rPr>
              <a:t>sıfıra eşit yani </a:t>
            </a:r>
            <a:r>
              <a:rPr lang="tr-TR" sz="1800" b="1" i="0" u="none" strike="noStrike" baseline="0" dirty="0">
                <a:latin typeface="Hind-Regular"/>
              </a:rPr>
              <a:t>“Sıfır”</a:t>
            </a:r>
            <a:r>
              <a:rPr lang="tr-TR" sz="1800" i="0" u="none" strike="noStrike" baseline="0" dirty="0">
                <a:latin typeface="Hind-Regular"/>
              </a:rPr>
              <a:t> </a:t>
            </a:r>
            <a:r>
              <a:rPr lang="tr-TR" sz="1800" b="0" i="0" u="none" strike="noStrike" baseline="0" dirty="0">
                <a:latin typeface="Hind-Regular"/>
              </a:rPr>
              <a:t>da olabilir. </a:t>
            </a:r>
          </a:p>
          <a:p>
            <a:pPr marL="360000" indent="-3600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Böyle bir durumda </a:t>
            </a:r>
            <a:r>
              <a:rPr lang="tr-TR" sz="1800" b="1" i="0" u="none" strike="noStrike" baseline="0" dirty="0">
                <a:latin typeface="Hind-Regular"/>
              </a:rPr>
              <a:t>if-elif-else</a:t>
            </a:r>
            <a:r>
              <a:rPr lang="tr-TR" sz="1800" b="0" i="0" u="none" strike="noStrike" baseline="0" dirty="0">
                <a:latin typeface="Hind-Regular"/>
              </a:rPr>
              <a:t> yapısı ile kodlanması uygun olacaktır.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BCE39D3-8C6C-4226-990E-212D31485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655" y="4633145"/>
            <a:ext cx="3410120" cy="22248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7690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If-Elif-Else Yapısı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471922" cy="4023360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Örnek: </a:t>
            </a:r>
            <a:r>
              <a:rPr lang="tr-TR" sz="1800" dirty="0">
                <a:latin typeface="Hind-Regular"/>
              </a:rPr>
              <a:t>Girilen iki sayıya ve operatöre (+, -, *, /) göre toplama, çıkarma, çarpma ya da bölme işlemlerini yapan; bu operatörler dışında bir değer girildiğinde </a:t>
            </a:r>
            <a:r>
              <a:rPr lang="tr-TR" sz="1800" b="1" dirty="0">
                <a:latin typeface="Hind-Regular"/>
              </a:rPr>
              <a:t>“Yanlış işlem girdiniz.”</a:t>
            </a:r>
            <a:r>
              <a:rPr lang="tr-TR" sz="1800" dirty="0">
                <a:latin typeface="Hind-Regular"/>
              </a:rPr>
              <a:t> uyarısı veren kodu yazınız.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027A4AA-7DD9-4A1B-83A1-EF4DED274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741" y="1074216"/>
            <a:ext cx="4913409" cy="57837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404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İç İçe İfadeler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Önceki konuda mantıksal operatörleri kullanarak birden fazla durumun kontrolü sağlanmıştı.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İç içe ifadeler de birden fazla durumun kontrol edilmesi gerektiğinde kullanılır.</a:t>
            </a:r>
          </a:p>
        </p:txBody>
      </p:sp>
    </p:spTree>
    <p:extLst>
      <p:ext uri="{BB962C8B-B14F-4D97-AF65-F5344CB8AC3E}">
        <p14:creationId xmlns:p14="http://schemas.microsoft.com/office/powerpoint/2010/main" val="3778897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İç İçe İfadeler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Örnek: </a:t>
            </a:r>
            <a:r>
              <a:rPr lang="tr-TR" sz="1800" b="0" i="0" u="none" strike="noStrike" baseline="0" dirty="0">
                <a:latin typeface="Hind-Regular"/>
              </a:rPr>
              <a:t>Bir firma işe alımlarda 18-40 yaş aralığındaki kişileri tercih etmektedir. Bu şartı sağlayan kişilerde de </a:t>
            </a:r>
            <a:r>
              <a:rPr lang="tr-TR" sz="1800" b="0" i="1" u="sng" strike="noStrike" baseline="0" dirty="0">
                <a:latin typeface="Hind-Regular"/>
              </a:rPr>
              <a:t>sürücü belgesi </a:t>
            </a:r>
            <a:r>
              <a:rPr lang="tr-TR" sz="1800" b="0" i="0" u="none" strike="noStrike" baseline="0" dirty="0">
                <a:latin typeface="Hind-Regular"/>
              </a:rPr>
              <a:t>olan </a:t>
            </a:r>
            <a:r>
              <a:rPr lang="tr-TR" sz="1800" b="0" i="1" u="sng" strike="noStrike" baseline="0" dirty="0">
                <a:latin typeface="Hind-Regular"/>
              </a:rPr>
              <a:t>üniversite mezunlarını </a:t>
            </a:r>
            <a:r>
              <a:rPr lang="tr-TR" sz="1800" b="0" i="0" u="none" strike="noStrike" baseline="0" dirty="0">
                <a:latin typeface="Hind-Regular"/>
              </a:rPr>
              <a:t>tercih etmektedir. Buna göre kullanıcıya önce yaşı sorulsun. 40 yaşından büyük olanlara </a:t>
            </a:r>
            <a:r>
              <a:rPr lang="tr-TR" sz="1800" b="1" i="0" u="none" strike="noStrike" baseline="0" dirty="0">
                <a:latin typeface="Hind-Regular"/>
              </a:rPr>
              <a:t>“Üzgünüz, kriterlerimize uymuyorsunuz.” </a:t>
            </a:r>
            <a:r>
              <a:rPr lang="tr-TR" sz="1800" b="0" i="0" u="none" strike="noStrike" baseline="0" dirty="0">
                <a:latin typeface="Hind-Regular"/>
              </a:rPr>
              <a:t>uyarısı verilerek programdan çıkılırken; 18-40 yaş şartına uyanlara diğer iki soruyu sorarak işe alınıp alınmadıklarını çıktı olarak veren kodu yazınız.</a:t>
            </a:r>
          </a:p>
        </p:txBody>
      </p:sp>
    </p:spTree>
    <p:extLst>
      <p:ext uri="{BB962C8B-B14F-4D97-AF65-F5344CB8AC3E}">
        <p14:creationId xmlns:p14="http://schemas.microsoft.com/office/powerpoint/2010/main" val="3481368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İç İçe İfadeler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FC02D48-2C1E-401F-B687-D56E93301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486" y="2084832"/>
            <a:ext cx="6401355" cy="46714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4469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İç İçe İfadeler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5BF0766-C331-4A1F-B9AD-29970F896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702" y="1805502"/>
            <a:ext cx="6416596" cy="50524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652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Karar yapıları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Günlük hayatta sık sık karar vermeyi gerektiren durumlarla karşılaşılmaktadır.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Programlamada da benzer olarak karar yapıları kullanılmaktadır.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latin typeface="Hind-Bold"/>
              </a:rPr>
              <a:t>Örneğin;</a:t>
            </a:r>
            <a:r>
              <a:rPr lang="tr-TR" sz="1800" dirty="0">
                <a:latin typeface="Hind-Bold"/>
              </a:rPr>
              <a:t> teneffüste çay ya da kahve arasında bir seçim yapma karar verme sürecidir.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Karar verme sürecinde eldeki verilerle bir değerlendirme yapılmaktadır.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Bir önceki teneffüste çay içilmesi bu teneffüsteki kararı etkiler ve belki de kahve tercihini daha cazip hâle getirir. </a:t>
            </a:r>
          </a:p>
        </p:txBody>
      </p:sp>
    </p:spTree>
    <p:extLst>
      <p:ext uri="{BB962C8B-B14F-4D97-AF65-F5344CB8AC3E}">
        <p14:creationId xmlns:p14="http://schemas.microsoft.com/office/powerpoint/2010/main" val="324351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Karar yapıları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sz="1800" b="1" i="0" u="none" strike="noStrike" baseline="0" dirty="0" err="1">
                <a:solidFill>
                  <a:srgbClr val="FF0000"/>
                </a:solidFill>
                <a:latin typeface="Hind-Bold"/>
              </a:rPr>
              <a:t>If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Bold"/>
              </a:rPr>
              <a:t>-Else Yapısı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Python programlama dilinde (ve birçok diğer dilde) karar yapıları </a:t>
            </a:r>
            <a:r>
              <a:rPr lang="tr-TR" sz="1800" b="1" dirty="0">
                <a:latin typeface="Hind-Bold"/>
              </a:rPr>
              <a:t>if (eğer) </a:t>
            </a:r>
            <a:r>
              <a:rPr lang="tr-TR" sz="1800" dirty="0">
                <a:latin typeface="Hind-Bold"/>
              </a:rPr>
              <a:t>ile temsil edilmektedir.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Bu yapıda bir durumun </a:t>
            </a:r>
            <a:r>
              <a:rPr lang="tr-TR" sz="1800" b="1" dirty="0">
                <a:latin typeface="Hind-Bold"/>
              </a:rPr>
              <a:t>doğru (true) </a:t>
            </a:r>
            <a:r>
              <a:rPr lang="tr-TR" sz="1800" dirty="0">
                <a:latin typeface="Hind-Bold"/>
              </a:rPr>
              <a:t>ya da </a:t>
            </a:r>
            <a:r>
              <a:rPr lang="tr-TR" sz="1800" b="1" dirty="0">
                <a:latin typeface="Hind-Bold"/>
              </a:rPr>
              <a:t>yanlış (false) </a:t>
            </a:r>
            <a:r>
              <a:rPr lang="tr-TR" sz="1800" dirty="0">
                <a:latin typeface="Hind-Bold"/>
              </a:rPr>
              <a:t>olma durumuna göre bazı eylemler icra edilmektedir.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Bold"/>
              </a:rPr>
              <a:t>if</a:t>
            </a:r>
            <a:r>
              <a:rPr lang="tr-TR" sz="1800" dirty="0">
                <a:latin typeface="Hind-Bold"/>
              </a:rPr>
              <a:t> yapısı tek başına kullanıldığı gibi </a:t>
            </a:r>
            <a:r>
              <a:rPr lang="tr-TR" sz="1800" b="1" dirty="0">
                <a:solidFill>
                  <a:srgbClr val="FF0000"/>
                </a:solidFill>
                <a:latin typeface="Hind-Bold"/>
              </a:rPr>
              <a:t>else</a:t>
            </a:r>
            <a:r>
              <a:rPr lang="tr-TR" sz="1800" dirty="0">
                <a:latin typeface="Hind-Bold"/>
              </a:rPr>
              <a:t> ile birlikte de kullanılabilir.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Bold"/>
              </a:rPr>
              <a:t>Else</a:t>
            </a:r>
            <a:r>
              <a:rPr lang="tr-TR" sz="1800" dirty="0">
                <a:latin typeface="Hind-Bold"/>
              </a:rPr>
              <a:t> anahtar sözcüğü tek başına </a:t>
            </a:r>
            <a:r>
              <a:rPr lang="tr-TR" sz="1800" b="1" dirty="0">
                <a:solidFill>
                  <a:srgbClr val="00B0F0"/>
                </a:solidFill>
                <a:latin typeface="Hind-Bold"/>
              </a:rPr>
              <a:t>kullanılmaz</a:t>
            </a:r>
            <a:r>
              <a:rPr lang="tr-TR" sz="1800" dirty="0">
                <a:latin typeface="Hind-Bol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265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Karar yapıları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sz="1800" b="1" dirty="0">
                <a:solidFill>
                  <a:srgbClr val="FF0000"/>
                </a:solidFill>
                <a:latin typeface="Hind-Bold"/>
              </a:rPr>
              <a:t>i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Bold"/>
              </a:rPr>
              <a:t>f-else Yapısı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Özetle; </a:t>
            </a:r>
            <a:r>
              <a:rPr lang="tr-TR" sz="1800" b="1" dirty="0">
                <a:solidFill>
                  <a:srgbClr val="00B0F0"/>
                </a:solidFill>
                <a:latin typeface="Hind-Bold"/>
              </a:rPr>
              <a:t>if </a:t>
            </a:r>
            <a:r>
              <a:rPr lang="tr-TR" sz="1800" b="1" dirty="0">
                <a:latin typeface="Hind-Bold"/>
              </a:rPr>
              <a:t>“eğer” </a:t>
            </a:r>
            <a:r>
              <a:rPr lang="tr-TR" sz="1800" dirty="0">
                <a:latin typeface="Hind-Bold"/>
              </a:rPr>
              <a:t>olarak, </a:t>
            </a:r>
            <a:r>
              <a:rPr lang="tr-TR" sz="1800" b="1" dirty="0">
                <a:solidFill>
                  <a:srgbClr val="00B0F0"/>
                </a:solidFill>
                <a:latin typeface="Hind-Bold"/>
              </a:rPr>
              <a:t>else</a:t>
            </a:r>
            <a:r>
              <a:rPr lang="tr-TR" sz="1800" dirty="0">
                <a:latin typeface="Hind-Bold"/>
              </a:rPr>
              <a:t> ise </a:t>
            </a:r>
            <a:r>
              <a:rPr lang="tr-TR" sz="1800" b="1" dirty="0">
                <a:latin typeface="Hind-Bold"/>
              </a:rPr>
              <a:t>“değilse” </a:t>
            </a:r>
            <a:r>
              <a:rPr lang="tr-TR" sz="1800" dirty="0">
                <a:latin typeface="Hind-Bold"/>
              </a:rPr>
              <a:t>olarak düşünülebilir.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Kullanıcının girdiği yaş 18 ve daha büyükse ekrana </a:t>
            </a:r>
            <a:r>
              <a:rPr lang="tr-TR" sz="1800" b="1" dirty="0">
                <a:latin typeface="Hind-Bold"/>
              </a:rPr>
              <a:t>“ehliyet alabilir”;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değilse ekrana </a:t>
            </a:r>
            <a:r>
              <a:rPr lang="tr-TR" sz="1800" b="1" dirty="0">
                <a:latin typeface="Hind-Bold"/>
              </a:rPr>
              <a:t>“ehliyet alamaz” </a:t>
            </a:r>
            <a:r>
              <a:rPr lang="tr-TR" sz="1800" dirty="0">
                <a:latin typeface="Hind-Bold"/>
              </a:rPr>
              <a:t>gibi uyarılar vermek bu yapının bir örneğidir.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Bu örnek, programlama dilinde şu şekilde yazılır:</a:t>
            </a:r>
          </a:p>
        </p:txBody>
      </p:sp>
    </p:spTree>
    <p:extLst>
      <p:ext uri="{BB962C8B-B14F-4D97-AF65-F5344CB8AC3E}">
        <p14:creationId xmlns:p14="http://schemas.microsoft.com/office/powerpoint/2010/main" val="170417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Karar yapıları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sz="1800" b="1" dirty="0">
                <a:solidFill>
                  <a:srgbClr val="FF0000"/>
                </a:solidFill>
                <a:latin typeface="Hind-Bold"/>
              </a:rPr>
              <a:t>i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Bold"/>
              </a:rPr>
              <a:t>f-else Yapısı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chemeClr val="accent1"/>
                </a:solidFill>
                <a:latin typeface="Hind-Bold"/>
              </a:rPr>
              <a:t>Örnek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dirty="0">
              <a:latin typeface="Hind-Bold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392AE57-FBD6-4806-ADAE-5F69A0D80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637" y="3771900"/>
            <a:ext cx="4663844" cy="18060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2223DC0-EA69-47D3-9632-2566D63DD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35" y="3754755"/>
            <a:ext cx="4061812" cy="20804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536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Karar yapıları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sz="1800" b="1" i="0" u="none" strike="noStrike" baseline="0" dirty="0">
                <a:solidFill>
                  <a:srgbClr val="FF0000"/>
                </a:solidFill>
                <a:latin typeface="Hind-Bold"/>
              </a:rPr>
              <a:t>if-else Yapısı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Örnekte </a:t>
            </a:r>
            <a:r>
              <a:rPr lang="tr-TR" sz="1800" b="1" dirty="0">
                <a:latin typeface="Hind-Bold"/>
              </a:rPr>
              <a:t>int</a:t>
            </a:r>
            <a:r>
              <a:rPr lang="tr-TR" sz="1800" dirty="0">
                <a:latin typeface="Hind-Bold"/>
              </a:rPr>
              <a:t> veri tipinde </a:t>
            </a:r>
            <a:r>
              <a:rPr lang="tr-TR" sz="1800" b="1" dirty="0">
                <a:latin typeface="Hind-Bold"/>
              </a:rPr>
              <a:t>yas</a:t>
            </a:r>
            <a:r>
              <a:rPr lang="tr-TR" sz="1800" dirty="0">
                <a:latin typeface="Hind-Bold"/>
              </a:rPr>
              <a:t> isimli bir değişken tanımlandı.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latin typeface="Hind-Bold"/>
              </a:rPr>
              <a:t>input() </a:t>
            </a:r>
            <a:r>
              <a:rPr lang="tr-TR" sz="1800" dirty="0">
                <a:latin typeface="Hind-Bold"/>
              </a:rPr>
              <a:t>fonksiyonu ile kullanıcıdan veri alındı.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latin typeface="Hind-Bold"/>
              </a:rPr>
              <a:t>if</a:t>
            </a:r>
            <a:r>
              <a:rPr lang="tr-TR" sz="1800" dirty="0">
                <a:latin typeface="Hind-Bold"/>
              </a:rPr>
              <a:t> satırında ise </a:t>
            </a:r>
            <a:r>
              <a:rPr lang="tr-TR" sz="1800" b="1" dirty="0">
                <a:latin typeface="Hind-Bold"/>
              </a:rPr>
              <a:t>yas&gt;=18 </a:t>
            </a:r>
            <a:r>
              <a:rPr lang="tr-TR" sz="1800" dirty="0">
                <a:latin typeface="Hind-Bold"/>
              </a:rPr>
              <a:t>şartı sorgulandı.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Bu şart doğru ise </a:t>
            </a:r>
            <a:r>
              <a:rPr lang="tr-TR" sz="1800" b="1" dirty="0">
                <a:latin typeface="Hind-Bold"/>
              </a:rPr>
              <a:t>“Ehliyet alabilirsiniz” </a:t>
            </a:r>
            <a:r>
              <a:rPr lang="tr-TR" sz="1800" dirty="0">
                <a:latin typeface="Hind-Bold"/>
              </a:rPr>
              <a:t>yanlış ise </a:t>
            </a:r>
            <a:r>
              <a:rPr lang="tr-TR" sz="1800" b="1" dirty="0">
                <a:latin typeface="Hind-Bold"/>
              </a:rPr>
              <a:t>“Ehliyet alamazsınız” </a:t>
            </a:r>
            <a:r>
              <a:rPr lang="tr-TR" sz="1800" dirty="0">
                <a:latin typeface="Hind-Bold"/>
              </a:rPr>
              <a:t>uyarılarının ekran çıktısı olması sağlandı.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Burada else, doğru değilse anlamında kullanıldı. </a:t>
            </a:r>
          </a:p>
        </p:txBody>
      </p:sp>
    </p:spTree>
    <p:extLst>
      <p:ext uri="{BB962C8B-B14F-4D97-AF65-F5344CB8AC3E}">
        <p14:creationId xmlns:p14="http://schemas.microsoft.com/office/powerpoint/2010/main" val="1696234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Karar yapıları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sz="1800" b="1" dirty="0">
                <a:solidFill>
                  <a:srgbClr val="FF0000"/>
                </a:solidFill>
                <a:latin typeface="Hind-Bold"/>
              </a:rPr>
              <a:t>i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Bold"/>
              </a:rPr>
              <a:t>f-else Yapısı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Ayrıca kod yapısı incelendiğinde farklı bir girinti yapısı da görülmektedir.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Python programlama dilinde girinti yapısı örnekteki gibidir.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00B0F0"/>
                </a:solidFill>
                <a:latin typeface="Hind-Bold"/>
              </a:rPr>
              <a:t>if</a:t>
            </a:r>
            <a:r>
              <a:rPr lang="tr-TR" sz="1800" dirty="0">
                <a:latin typeface="Hind-Bold"/>
              </a:rPr>
              <a:t> ve </a:t>
            </a:r>
            <a:r>
              <a:rPr lang="tr-TR" sz="1800" b="1" dirty="0">
                <a:solidFill>
                  <a:srgbClr val="00B0F0"/>
                </a:solidFill>
                <a:latin typeface="Hind-Bold"/>
              </a:rPr>
              <a:t>else</a:t>
            </a:r>
            <a:r>
              <a:rPr lang="tr-TR" sz="1800" dirty="0">
                <a:latin typeface="Hind-Bold"/>
              </a:rPr>
              <a:t> satırının sonunda </a:t>
            </a:r>
            <a:r>
              <a:rPr lang="tr-TR" sz="1800" b="1" dirty="0">
                <a:latin typeface="Hind-Bold"/>
              </a:rPr>
              <a:t>: (iki nokta) </a:t>
            </a:r>
            <a:r>
              <a:rPr lang="tr-TR" sz="1800" dirty="0">
                <a:latin typeface="Hind-Bold"/>
              </a:rPr>
              <a:t>kullanıldığına dikkat edilmelidir.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print satırlarında ise satırın içten başladığı görülmektedir.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Klavyede bulunan </a:t>
            </a:r>
            <a:r>
              <a:rPr lang="tr-TR" sz="1800" b="1" dirty="0">
                <a:latin typeface="Hind-Bold"/>
              </a:rPr>
              <a:t>tab</a:t>
            </a:r>
            <a:r>
              <a:rPr lang="tr-TR" sz="1800" dirty="0">
                <a:latin typeface="Hind-Bold"/>
              </a:rPr>
              <a:t> tuşu ile bu girinti ayarlanabilir.</a:t>
            </a:r>
          </a:p>
        </p:txBody>
      </p:sp>
    </p:spTree>
    <p:extLst>
      <p:ext uri="{BB962C8B-B14F-4D97-AF65-F5344CB8AC3E}">
        <p14:creationId xmlns:p14="http://schemas.microsoft.com/office/powerpoint/2010/main" val="326726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Karar yapıları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tr-TR" sz="1800" b="1" dirty="0">
                <a:solidFill>
                  <a:srgbClr val="FF0000"/>
                </a:solidFill>
                <a:latin typeface="Hind-Bold"/>
              </a:rPr>
              <a:t>i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Bold"/>
              </a:rPr>
              <a:t>f-else Yapısı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chemeClr val="accent1"/>
                </a:solidFill>
                <a:latin typeface="Hind-Bold"/>
              </a:rPr>
              <a:t>Örnek: </a:t>
            </a:r>
            <a:r>
              <a:rPr lang="tr-TR" sz="1800" b="0" i="0" u="none" strike="noStrike" baseline="0" dirty="0">
                <a:latin typeface="Hind-Regular"/>
              </a:rPr>
              <a:t>Kullanıcının girdiği sayı çift ise “Çift sayı”; değilse “Tek sayı” uyarılarını veren kodu yazınız.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39128E9-A617-41CC-B8E3-891FA0294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9" y="3912781"/>
            <a:ext cx="4762913" cy="20423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998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Karar yapıları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3148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sz="1800" b="1" dirty="0">
                <a:solidFill>
                  <a:srgbClr val="FF0000"/>
                </a:solidFill>
                <a:latin typeface="Hind-Bold"/>
              </a:rPr>
              <a:t>i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Bold"/>
              </a:rPr>
              <a:t>f-else Yapısı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Yukarıdaki örnekte kullanıcıdan bir sayı alınmıştır.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Bir sayının çift olması, o sayının </a:t>
            </a:r>
            <a:r>
              <a:rPr lang="tr-TR" sz="1800" b="0" i="1" u="sng" strike="noStrike" baseline="0" dirty="0">
                <a:latin typeface="Hind-Regular"/>
              </a:rPr>
              <a:t>ikiye kalansız bölünmesi </a:t>
            </a:r>
            <a:r>
              <a:rPr lang="tr-TR" sz="1800" b="0" i="0" u="none" strike="noStrike" baseline="0" dirty="0">
                <a:latin typeface="Hind-Regular"/>
              </a:rPr>
              <a:t>ile açıklanır.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Bu nedenle bir mod alma işlemi yapılmıştır.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girilen_sayi%2==0 şartı sayının 2’ye bölündüğünde kalanın 0 (sıfır) olması anlamına gelmektedir.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NOT:</a:t>
            </a:r>
            <a:r>
              <a:rPr lang="tr-TR" sz="1800" b="0" i="0" u="none" strike="noStrike" baseline="0" dirty="0">
                <a:latin typeface="Hind-Regular"/>
              </a:rPr>
              <a:t> Bu örnekteki 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==</a:t>
            </a:r>
            <a:r>
              <a:rPr lang="tr-TR" sz="1800" b="0" i="0" u="none" strike="noStrike" baseline="0" dirty="0">
                <a:latin typeface="Hind-Regular"/>
              </a:rPr>
              <a:t> karşılaştırma operatörüdür. </a:t>
            </a:r>
            <a:r>
              <a:rPr lang="tr-TR" sz="1800" b="1" i="0" u="none" strike="noStrike" baseline="0" dirty="0">
                <a:latin typeface="Hind-Regular"/>
              </a:rPr>
              <a:t>Atama operatörü ile karıştırılmaması gerekir.</a:t>
            </a:r>
          </a:p>
        </p:txBody>
      </p:sp>
    </p:spTree>
    <p:extLst>
      <p:ext uri="{BB962C8B-B14F-4D97-AF65-F5344CB8AC3E}">
        <p14:creationId xmlns:p14="http://schemas.microsoft.com/office/powerpoint/2010/main" val="29459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tegral">
  <a:themeElements>
    <a:clrScheme name="E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E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333</TotalTime>
  <Words>751</Words>
  <Application>Microsoft Office PowerPoint</Application>
  <PresentationFormat>Geniş ekran</PresentationFormat>
  <Paragraphs>75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8" baseType="lpstr">
      <vt:lpstr>Calibri</vt:lpstr>
      <vt:lpstr>Hind-Bold</vt:lpstr>
      <vt:lpstr>Hind-Regular</vt:lpstr>
      <vt:lpstr>Roboto</vt:lpstr>
      <vt:lpstr>Tw Cen MT</vt:lpstr>
      <vt:lpstr>Tw Cen MT Condensed</vt:lpstr>
      <vt:lpstr>Wingdings</vt:lpstr>
      <vt:lpstr>Wingdings 3</vt:lpstr>
      <vt:lpstr>Entegral</vt:lpstr>
      <vt:lpstr>PROGRAMLAMA TEMELLERİ</vt:lpstr>
      <vt:lpstr>Karar yapıları</vt:lpstr>
      <vt:lpstr>Karar yapıları</vt:lpstr>
      <vt:lpstr>Karar yapıları</vt:lpstr>
      <vt:lpstr>Karar yapıları</vt:lpstr>
      <vt:lpstr>Karar yapıları</vt:lpstr>
      <vt:lpstr>Karar yapıları</vt:lpstr>
      <vt:lpstr>Karar yapıları</vt:lpstr>
      <vt:lpstr>Karar yapıları</vt:lpstr>
      <vt:lpstr>Karar yapıları</vt:lpstr>
      <vt:lpstr>Karar yapıları</vt:lpstr>
      <vt:lpstr>Karar yapıları</vt:lpstr>
      <vt:lpstr>If-Elif-Else Yapısı</vt:lpstr>
      <vt:lpstr>If-Elif-Else Yapısı</vt:lpstr>
      <vt:lpstr>If-Elif-Else Yapısı</vt:lpstr>
      <vt:lpstr>İç İçe İfadeler</vt:lpstr>
      <vt:lpstr>İç İçe İfadeler</vt:lpstr>
      <vt:lpstr>İç İçe İfadeler</vt:lpstr>
      <vt:lpstr>İç İçe İfadeler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TEMELLERİ</dc:title>
  <dc:creator>Erhan AKAGÜNDÜZ</dc:creator>
  <cp:lastModifiedBy>Erhan AKAGÜNDÜZ</cp:lastModifiedBy>
  <cp:revision>180</cp:revision>
  <dcterms:created xsi:type="dcterms:W3CDTF">2024-08-25T21:48:25Z</dcterms:created>
  <dcterms:modified xsi:type="dcterms:W3CDTF">2024-09-29T18:29:32Z</dcterms:modified>
</cp:coreProperties>
</file>