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9688-4CE4-4B13-8088-2B5C58FFBC88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5A38E-12FC-4B96-BDEF-6B32950810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9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1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3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2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9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E344D1-96C6-4CBD-927A-44A9C34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PROGRAMLAMA TEMELLERİ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313AEE-F678-4646-B74A-259E30426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1482AC"/>
                </a:solidFill>
              </a:rPr>
              <a:t>Öğr. Gör. Erhan AKAGÜNDÜZ</a:t>
            </a:r>
          </a:p>
        </p:txBody>
      </p:sp>
    </p:spTree>
    <p:extLst>
      <p:ext uri="{BB962C8B-B14F-4D97-AF65-F5344CB8AC3E}">
        <p14:creationId xmlns:p14="http://schemas.microsoft.com/office/powerpoint/2010/main" val="42349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Döngüsü - IN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in </a:t>
            </a:r>
            <a:r>
              <a:rPr lang="tr-TR" sz="1800" dirty="0">
                <a:latin typeface="Hind-Bold"/>
              </a:rPr>
              <a:t>operatörü bir elemanın listede olup olmadığını kontrol eder.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in operatörü metinsel (string) ifadeleri de harf harf ekrana yazdırabilir.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Bold"/>
              </a:rPr>
              <a:t>Kullanımı şu şekildedir: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D96B1A2-4DA1-4F98-94C1-EAABAFB1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044" y="4105191"/>
            <a:ext cx="2491956" cy="1943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542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Döngüsü - IN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in</a:t>
            </a:r>
            <a:r>
              <a:rPr lang="tr-TR" sz="1800" dirty="0">
                <a:latin typeface="Hind-Bold"/>
              </a:rPr>
              <a:t> operatörü metinsel (</a:t>
            </a:r>
            <a:r>
              <a:rPr lang="tr-TR" sz="1800" b="1" dirty="0">
                <a:latin typeface="Hind-Bold"/>
              </a:rPr>
              <a:t>string</a:t>
            </a:r>
            <a:r>
              <a:rPr lang="tr-TR" sz="1800" dirty="0">
                <a:latin typeface="Hind-Bold"/>
              </a:rPr>
              <a:t>) ifadeleri de harf harf ekrana yazdırabileceği gibi bunların istenilen sayıda tekrar ile yan yana  yazabiliriz.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Bold"/>
              </a:rPr>
              <a:t>Kullanımı şu şekildedir: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FC395B0-A713-4E70-A8BC-238EFD343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4" y="4041553"/>
            <a:ext cx="2966199" cy="2468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41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Döngüsü - IN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Örnek: </a:t>
            </a:r>
            <a:r>
              <a:rPr lang="tr-TR" sz="1800" dirty="0">
                <a:latin typeface="Hind-Bold"/>
              </a:rPr>
              <a:t>10-20 arası sayılardan oluşan </a:t>
            </a:r>
            <a:r>
              <a:rPr lang="tr-TR" sz="1800" b="1" dirty="0">
                <a:latin typeface="Hind-Bold"/>
              </a:rPr>
              <a:t>sayilar</a:t>
            </a:r>
            <a:r>
              <a:rPr lang="tr-TR" sz="1800" dirty="0">
                <a:latin typeface="Hind-Bold"/>
              </a:rPr>
              <a:t> isimli bir liste oluşturarak liste içinde 3’e tam bölünen sayıları ekrana yazdırınız.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67E1BC5-CED7-41EA-A0DA-8FD50551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89" y="3657599"/>
            <a:ext cx="5051652" cy="2257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12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Döngüsü - IN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Örnek: </a:t>
            </a:r>
            <a:r>
              <a:rPr lang="tr-TR" sz="1800" b="1" dirty="0">
                <a:latin typeface="Hind-Bold"/>
              </a:rPr>
              <a:t>alan_adi </a:t>
            </a:r>
            <a:r>
              <a:rPr lang="tr-TR" sz="1800" dirty="0">
                <a:latin typeface="Hind-Bold"/>
              </a:rPr>
              <a:t>isimli, değeri </a:t>
            </a:r>
            <a:r>
              <a:rPr lang="tr-TR" sz="1800" b="1" dirty="0">
                <a:latin typeface="Hind-Bold"/>
              </a:rPr>
              <a:t>bilişim</a:t>
            </a:r>
            <a:r>
              <a:rPr lang="tr-TR" sz="1800" dirty="0">
                <a:latin typeface="Hind-Bold"/>
              </a:rPr>
              <a:t> olan bir değişken tanımlayarak içinde kaç adet </a:t>
            </a:r>
            <a:r>
              <a:rPr lang="tr-TR" sz="1800" b="1" dirty="0">
                <a:latin typeface="Hind-Bold"/>
              </a:rPr>
              <a:t>“i”</a:t>
            </a:r>
            <a:r>
              <a:rPr lang="tr-TR" sz="1800" dirty="0">
                <a:latin typeface="Hind-Bold"/>
              </a:rPr>
              <a:t> harfi olduğunu bulup ekrana yazdırınız.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BF08F9D-FDFB-4414-806B-C51E3BB8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09" y="3588931"/>
            <a:ext cx="5425910" cy="2042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35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Döngüsü - IN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dirty="0">
                <a:latin typeface="Hind-Regular"/>
              </a:rPr>
              <a:t>Kullanıcıdan bir ifade ve aranacak harf girmesini isteyiniz. Girilen ifadede kaç tane </a:t>
            </a:r>
            <a:r>
              <a:rPr lang="tr-TR" sz="1800" b="1" dirty="0">
                <a:latin typeface="Hind-Regular"/>
              </a:rPr>
              <a:t>“a”</a:t>
            </a:r>
            <a:r>
              <a:rPr lang="tr-TR" sz="1800" dirty="0">
                <a:latin typeface="Hind-Regular"/>
              </a:rPr>
              <a:t> harfi olduğunu bularak ekrana yazdırınız.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C000"/>
                </a:solidFill>
                <a:latin typeface="Hind-Regular"/>
              </a:rPr>
              <a:t>Öğrenciler çözsün!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AD6E840-33BA-464F-BC67-EE99BB38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24" y="3700272"/>
            <a:ext cx="6479538" cy="3081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3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While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891147" cy="402336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Bold"/>
              </a:rPr>
              <a:t>While</a:t>
            </a:r>
            <a:r>
              <a:rPr lang="tr-TR" sz="1800" dirty="0">
                <a:latin typeface="Hind-Bold"/>
              </a:rPr>
              <a:t> döngüsü hemen hemen tüm programlama dillerinde bulunmaktadır.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Test edilen ifade doğru (true) olduğu sürece kodları tekrarlamaktadır.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While yapısı genellikle kod bloğunun kaç kez tekrar edileceğinin bilinmediği durumlarda kullanılmaktadır.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While döngüsünün yapısı yandaki gibidir: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9BEBD72-0274-4BDE-B351-D95FD8C33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384" y="1864604"/>
            <a:ext cx="3353091" cy="45114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934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While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957696" cy="430530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 örnekte </a:t>
            </a:r>
            <a:r>
              <a:rPr lang="tr-TR" sz="1800" b="1" dirty="0">
                <a:solidFill>
                  <a:srgbClr val="FF0000"/>
                </a:solidFill>
                <a:latin typeface="Hind-Bold"/>
              </a:rPr>
              <a:t>i</a:t>
            </a:r>
            <a:r>
              <a:rPr lang="tr-TR" sz="1800" dirty="0">
                <a:latin typeface="Hind-Bold"/>
              </a:rPr>
              <a:t> değişkenine ilk değer olarak 0 (sıfır) atanmıştır.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Bold"/>
              </a:rPr>
              <a:t>while</a:t>
            </a:r>
            <a:r>
              <a:rPr lang="tr-TR" sz="1800" dirty="0">
                <a:latin typeface="Hind-Bold"/>
              </a:rPr>
              <a:t> </a:t>
            </a:r>
            <a:r>
              <a:rPr lang="tr-TR" sz="1800" b="1" dirty="0">
                <a:solidFill>
                  <a:srgbClr val="FF0000"/>
                </a:solidFill>
                <a:latin typeface="Hind-Bold"/>
              </a:rPr>
              <a:t>(i&lt;5): </a:t>
            </a:r>
            <a:r>
              <a:rPr lang="tr-TR" sz="1800" dirty="0">
                <a:latin typeface="Hind-Bold"/>
              </a:rPr>
              <a:t>satırı ile </a:t>
            </a:r>
            <a:r>
              <a:rPr lang="tr-TR" sz="1800" b="1" dirty="0">
                <a:solidFill>
                  <a:srgbClr val="FF0000"/>
                </a:solidFill>
                <a:latin typeface="Hind-Bold"/>
              </a:rPr>
              <a:t>i </a:t>
            </a:r>
            <a:r>
              <a:rPr lang="tr-TR" sz="1800" dirty="0">
                <a:latin typeface="Hind-Bold"/>
              </a:rPr>
              <a:t>değeri 5 olana kadar (5 dâhil değil) döngü devam eder.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Her adımda bir kez “Kodlama” ifadesi ekrana yazdırılır ve </a:t>
            </a:r>
            <a:r>
              <a:rPr lang="tr-TR" sz="1800" b="1" dirty="0">
                <a:solidFill>
                  <a:srgbClr val="FF0000"/>
                </a:solidFill>
                <a:latin typeface="Hind-Bold"/>
              </a:rPr>
              <a:t>i</a:t>
            </a:r>
            <a:r>
              <a:rPr lang="tr-TR" sz="1800" dirty="0">
                <a:latin typeface="Hind-Bold"/>
              </a:rPr>
              <a:t> değeri </a:t>
            </a:r>
            <a:r>
              <a:rPr lang="tr-TR" sz="1800" b="1" dirty="0">
                <a:latin typeface="Hind-Bold"/>
              </a:rPr>
              <a:t>1</a:t>
            </a:r>
            <a:r>
              <a:rPr lang="tr-TR" sz="1800" dirty="0">
                <a:latin typeface="Hind-Bold"/>
              </a:rPr>
              <a:t> arttırılır.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i </a:t>
            </a:r>
            <a:r>
              <a:rPr lang="tr-TR" sz="1800" dirty="0">
                <a:latin typeface="Hind-Bold"/>
              </a:rPr>
              <a:t>değeri sırasıyla 0,1,2,3 ve 4 olur.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Yani döngü </a:t>
            </a:r>
            <a:r>
              <a:rPr lang="tr-TR" sz="1800" b="1" dirty="0">
                <a:latin typeface="Hind-Bold"/>
              </a:rPr>
              <a:t>5 kez döner </a:t>
            </a:r>
            <a:r>
              <a:rPr lang="tr-TR" sz="1800" dirty="0">
                <a:latin typeface="Hind-Bold"/>
              </a:rPr>
              <a:t>ve program sonlanır.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BC91EA8-3BA4-4EE1-BE8A-A765A264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1" y="2909557"/>
            <a:ext cx="2556606" cy="2776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65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While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Sonsuz döngü: </a:t>
            </a:r>
            <a:r>
              <a:rPr lang="tr-TR" sz="1800" dirty="0">
                <a:latin typeface="Hind-Bold"/>
              </a:rPr>
              <a:t>Programlama dillerinde döngü oluştururken yapılacak bir mantık hatası sonsuz döngüye neden olabilir.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Sonsuz döngüde program sürekli çalışacaktır.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Sonsuz döngüden çıkmak için </a:t>
            </a:r>
            <a:r>
              <a:rPr lang="tr-TR" sz="1800" b="1" dirty="0">
                <a:latin typeface="Hind-Bold"/>
              </a:rPr>
              <a:t>Crtl+C</a:t>
            </a:r>
            <a:r>
              <a:rPr lang="tr-TR" sz="1800" dirty="0">
                <a:latin typeface="Hind-Bold"/>
              </a:rPr>
              <a:t> tuş kombinasyonu kullanılabilir.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84BBCB8-63EA-4423-A5D9-2BB8D652A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17" y="4619570"/>
            <a:ext cx="2392694" cy="1819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60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While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Örnek: </a:t>
            </a:r>
            <a:r>
              <a:rPr lang="tr-TR" sz="1800" dirty="0">
                <a:latin typeface="Hind-Bold"/>
              </a:rPr>
              <a:t>Klavyeden girilen sayının faktöriyelinin hesaplayan programı while ile yazınız.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77F314D-F980-4114-9616-BE669847B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67" y="3287920"/>
            <a:ext cx="6858594" cy="2530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6441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While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Örnek: </a:t>
            </a:r>
            <a:r>
              <a:rPr lang="tr-TR" sz="1800" dirty="0">
                <a:latin typeface="Hind-Bold"/>
              </a:rPr>
              <a:t>Girilen sayı 0 (sıfır) olana kadar girilen tüm sayıları toplayan ve ekranda gösteren programı yazınız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0CF3B93-9080-46AF-88B6-5B8CC21E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88" y="3429000"/>
            <a:ext cx="4810024" cy="3198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14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döngüler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Programlama dillerinde karar yapıları gibi sık kullanılan başka bir yapı da döngülerdir.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Program içinde kod bloklarının istenen sayıda tekrar etmesini sağlayan yapılara </a:t>
            </a:r>
            <a:r>
              <a:rPr lang="tr-TR" sz="1800" b="1" dirty="0">
                <a:solidFill>
                  <a:srgbClr val="FF0000"/>
                </a:solidFill>
                <a:latin typeface="Hind-Bold"/>
              </a:rPr>
              <a:t>döngü</a:t>
            </a:r>
            <a:r>
              <a:rPr lang="tr-TR" sz="1800" dirty="0">
                <a:latin typeface="Hind-Bold"/>
              </a:rPr>
              <a:t> adı verilir.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Python programlama dilinde </a:t>
            </a:r>
            <a:r>
              <a:rPr lang="tr-TR" sz="1800" b="1" dirty="0">
                <a:solidFill>
                  <a:srgbClr val="FF0000"/>
                </a:solidFill>
                <a:latin typeface="Hind-Bold"/>
              </a:rPr>
              <a:t>for</a:t>
            </a:r>
            <a:r>
              <a:rPr lang="tr-TR" sz="1800" dirty="0">
                <a:latin typeface="Hind-Bold"/>
              </a:rPr>
              <a:t> ve </a:t>
            </a:r>
            <a:r>
              <a:rPr lang="tr-TR" sz="1800" b="1" dirty="0">
                <a:solidFill>
                  <a:srgbClr val="FF0000"/>
                </a:solidFill>
                <a:latin typeface="Hind-Bold"/>
              </a:rPr>
              <a:t>while</a:t>
            </a:r>
            <a:r>
              <a:rPr lang="tr-TR" sz="1800" dirty="0">
                <a:latin typeface="Hind-Bold"/>
              </a:rPr>
              <a:t> döngüleri bulunmaktadır.</a:t>
            </a:r>
          </a:p>
        </p:txBody>
      </p:sp>
    </p:spTree>
    <p:extLst>
      <p:ext uri="{BB962C8B-B14F-4D97-AF65-F5344CB8AC3E}">
        <p14:creationId xmlns:p14="http://schemas.microsoft.com/office/powerpoint/2010/main" val="3243516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While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Örnek: </a:t>
            </a:r>
            <a:r>
              <a:rPr lang="tr-TR" sz="1800" b="0" i="0" u="none" strike="noStrike" baseline="0" dirty="0">
                <a:latin typeface="Hind-Regular"/>
              </a:rPr>
              <a:t>Çarpım tablosunu iç içe döngü kurarak kodlayınız.</a:t>
            </a:r>
            <a:endParaRPr lang="tr-TR" sz="1800" dirty="0">
              <a:latin typeface="Hind-Bold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BFAC933-8A7A-4461-9262-58F7356C3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6" y="2563967"/>
            <a:ext cx="3621544" cy="4212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664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Break ve Continue Deyimleri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Break komutu döngüleri sonlandırır.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Programlamada öngörülemeyen bir durum gerçekleştiğinde break komutu döngüden çıkılmasına imkân tanır.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Döngüden çıkıldıktan sonra ise döngü sonrasındaki ilk satırdan kod çalıştırılmaya devam eder.</a:t>
            </a:r>
            <a:endParaRPr lang="tr-TR" sz="2000" dirty="0">
              <a:latin typeface="Hind-Bold"/>
            </a:endParaRPr>
          </a:p>
        </p:txBody>
      </p:sp>
    </p:spTree>
    <p:extLst>
      <p:ext uri="{BB962C8B-B14F-4D97-AF65-F5344CB8AC3E}">
        <p14:creationId xmlns:p14="http://schemas.microsoft.com/office/powerpoint/2010/main" val="36638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Break ve Continue Deyimleri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Örnek:</a:t>
            </a:r>
            <a:r>
              <a:rPr lang="tr-TR" sz="1800" b="0" i="0" u="none" strike="noStrike" baseline="0" dirty="0">
                <a:solidFill>
                  <a:srgbClr val="FF0000"/>
                </a:solidFill>
                <a:latin typeface="Hind-Regular"/>
              </a:rPr>
              <a:t> </a:t>
            </a:r>
            <a:r>
              <a:rPr lang="tr-TR" sz="1800" b="0" i="0" u="none" strike="noStrike" baseline="0" dirty="0">
                <a:latin typeface="Hind-Regular"/>
              </a:rPr>
              <a:t>sayilar listesindeki çift sayıları atlayarak ve tek sayıları ekran çıktısında listeleyiniz.</a:t>
            </a:r>
            <a:endParaRPr lang="tr-TR" sz="2000" dirty="0">
              <a:latin typeface="Hind-Bold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B22E4B2-1121-466C-AFC7-CF3EE7791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615584"/>
            <a:ext cx="3330229" cy="2446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129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Break ve Continue Deyimleri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243321" cy="402336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Bu örnekte kullanılan </a:t>
            </a:r>
            <a:r>
              <a:rPr lang="tr-TR" sz="1800" b="1" i="0" u="none" strike="noStrike" baseline="0" dirty="0">
                <a:latin typeface="Hind-Regular"/>
              </a:rPr>
              <a:t>random</a:t>
            </a:r>
            <a:r>
              <a:rPr lang="tr-TR" sz="1800" b="0" i="0" u="none" strike="noStrike" baseline="0" dirty="0">
                <a:latin typeface="Hind-Regular"/>
              </a:rPr>
              <a:t> komutu ile 1-20 arasında rastgele bir sayının hafızaya alınması sağlanmıştır.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Seçilen bu rastgele sayı çift bir sayı olana kadar döngü devam eder.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Çift sayı tutulduğunda ise döngü sona erer.</a:t>
            </a:r>
            <a:endParaRPr lang="tr-TR" sz="2000" dirty="0">
              <a:latin typeface="Hind-Bold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9686884-BC8A-49AF-B91F-0563AC25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821" y="2515798"/>
            <a:ext cx="5075360" cy="3756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026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252972" cy="402336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Şart doğru olduğu sürece işlemlerin tekrarını sağlayan döngü yapısıdır.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For döngüsü belirli bir şart sağlanana kadar belirlenen kod bloklarını tekrarlar.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For döngüsünün yapısı yandaki gibidir: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DB4B450-ECE2-42AE-8B7D-2025F254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832" y="2084832"/>
            <a:ext cx="3454017" cy="4575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835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Döngüsü - Range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5999"/>
            <a:ext cx="6681596" cy="429577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Döngünün başlangıç ve bitiş değeri belli olan durumlarda kullanılan fonksiyondur.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Varsayılan olarak 0’dan (sıfır) başlayarak birer birer artar.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Range fonksiyonunun bitiş değeri döngü dışında kabul edilir.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Yandaki örnekte bir başlangıç değeri verilmediği için döngü </a:t>
            </a:r>
            <a:r>
              <a:rPr lang="tr-TR" sz="1800" b="1" dirty="0">
                <a:latin typeface="Hind-Bold"/>
              </a:rPr>
              <a:t>0’</a:t>
            </a:r>
            <a:r>
              <a:rPr lang="tr-TR" sz="1800" dirty="0">
                <a:latin typeface="Hind-Bold"/>
              </a:rPr>
              <a:t>dan </a:t>
            </a:r>
            <a:r>
              <a:rPr lang="tr-TR" sz="1800" b="1" dirty="0">
                <a:latin typeface="Hind-Bold"/>
              </a:rPr>
              <a:t>(sıfır) başlar </a:t>
            </a:r>
            <a:r>
              <a:rPr lang="tr-TR" sz="1800" dirty="0">
                <a:latin typeface="Hind-Bold"/>
              </a:rPr>
              <a:t>ve 5’e kadar devam eder (5 hariç).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sayilar</a:t>
            </a:r>
            <a:r>
              <a:rPr lang="tr-TR" sz="1800" dirty="0">
                <a:latin typeface="Hind-Bold"/>
              </a:rPr>
              <a:t> ismiyle oluşturulan değişken </a:t>
            </a:r>
            <a:r>
              <a:rPr lang="tr-TR" sz="1800" b="1" dirty="0">
                <a:latin typeface="Hind-Bold"/>
              </a:rPr>
              <a:t>print</a:t>
            </a:r>
            <a:r>
              <a:rPr lang="tr-TR" sz="1800" dirty="0">
                <a:latin typeface="Hind-Bold"/>
              </a:rPr>
              <a:t> fonksiyonu ile ekrana yazdırılmıştır.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03E4A91-C2E6-47F9-B289-FAD03530A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873" y="3114675"/>
            <a:ext cx="3020510" cy="2204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902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Döngüsü - Range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Aşağıdaki örnekte başlangıç ve bitiş değerleri birlikte verilmiştir.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Ekran çıktısına bakıldığında başlangıç değeri olan </a:t>
            </a:r>
            <a:r>
              <a:rPr lang="tr-TR" sz="1800" b="1" dirty="0">
                <a:latin typeface="Hind-Bold"/>
              </a:rPr>
              <a:t>5</a:t>
            </a:r>
            <a:r>
              <a:rPr lang="tr-TR" sz="1800" dirty="0">
                <a:latin typeface="Hind-Bold"/>
              </a:rPr>
              <a:t>’ten başlayarak bitiş değerine kadar olan sayılar (</a:t>
            </a:r>
            <a:r>
              <a:rPr lang="tr-TR" sz="1800" b="1" dirty="0">
                <a:latin typeface="Hind-Bold"/>
              </a:rPr>
              <a:t>bitiş değeri dâhil değil</a:t>
            </a:r>
            <a:r>
              <a:rPr lang="tr-TR" sz="1800" dirty="0">
                <a:latin typeface="Hind-Bold"/>
              </a:rPr>
              <a:t>) ekrana yazdırılmıştır.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0BD4818-31F1-425D-A344-F0ACEFBC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07" y="4164258"/>
            <a:ext cx="3109414" cy="2346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37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Döngüsü - Range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138671" cy="402336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 örnekte başlangıç ve bitiş değerleri ile birlikte artış değeri de verilmiştir.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Başka bir ifadeyle döngünün 5’ten başlayarak 20’ye kadar 3’er 3’er artması sağlanmıştır.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Burada yine dikkat edilmesi gereken nokta 17 sayısından sonra 20 sayısının son değer olduğu için çıktıda görülmemesidir.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AF9FBBA-C948-4703-93EF-49C15089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26" y="2960299"/>
            <a:ext cx="3424105" cy="2535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48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Döngüsü - Range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 örnekte 20’den başlayarak 5’e kadar (5 dâhil değil) 3’er azalan sırada sayılar ekrana yazdırılmıştır.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B1123E8-016F-481D-9E23-CB111568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378" y="3429000"/>
            <a:ext cx="3154797" cy="2259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733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Döngüsü - Range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Range fonksiyonu ile else anahtar sözcüğü de kullanılarak döngü sonunda bir mesaj verilebilir.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Kullanımı şu şekildedir: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F74E619-FD86-44AF-8D2A-7BF91884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6" y="3716553"/>
            <a:ext cx="3221468" cy="2883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34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Döngüsü - Range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Örnek: </a:t>
            </a:r>
            <a:r>
              <a:rPr lang="tr-TR" sz="1800" dirty="0">
                <a:latin typeface="Hind-Bold"/>
              </a:rPr>
              <a:t>for döngüsü ile 1’den 10’a kadar olan sayıların toplamını bularak ekrana yazdırınız.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ACBDF96-1825-48E7-B313-8C9BC8EB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947" y="3508941"/>
            <a:ext cx="3848433" cy="1577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1397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339</TotalTime>
  <Words>730</Words>
  <Application>Microsoft Office PowerPoint</Application>
  <PresentationFormat>Geniş ekran</PresentationFormat>
  <Paragraphs>75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2" baseType="lpstr">
      <vt:lpstr>Calibri</vt:lpstr>
      <vt:lpstr>Hind-Bold</vt:lpstr>
      <vt:lpstr>Hind-Regular</vt:lpstr>
      <vt:lpstr>Roboto</vt:lpstr>
      <vt:lpstr>Tw Cen MT</vt:lpstr>
      <vt:lpstr>Tw Cen MT Condensed</vt:lpstr>
      <vt:lpstr>Wingdings</vt:lpstr>
      <vt:lpstr>Wingdings 3</vt:lpstr>
      <vt:lpstr>Entegral</vt:lpstr>
      <vt:lpstr>PROGRAMLAMA TEMELLERİ</vt:lpstr>
      <vt:lpstr>döngüler</vt:lpstr>
      <vt:lpstr>For Döngüsü</vt:lpstr>
      <vt:lpstr>For Döngüsü - Range Kullanımı</vt:lpstr>
      <vt:lpstr>For Döngüsü - Range Kullanımı</vt:lpstr>
      <vt:lpstr>For Döngüsü - Range Kullanımı</vt:lpstr>
      <vt:lpstr>For Döngüsü - Range Kullanımı</vt:lpstr>
      <vt:lpstr>For Döngüsü - Range Kullanımı</vt:lpstr>
      <vt:lpstr>For Döngüsü - Range Kullanımı</vt:lpstr>
      <vt:lpstr>For Döngüsü - IN Kullanımı</vt:lpstr>
      <vt:lpstr>For Döngüsü - IN Kullanımı</vt:lpstr>
      <vt:lpstr>For Döngüsü - IN Kullanımı</vt:lpstr>
      <vt:lpstr>For Döngüsü - IN Kullanımı</vt:lpstr>
      <vt:lpstr>For Döngüsü - IN Kullanımı</vt:lpstr>
      <vt:lpstr>While Döngüsü</vt:lpstr>
      <vt:lpstr>While Döngüsü</vt:lpstr>
      <vt:lpstr>While Döngüsü</vt:lpstr>
      <vt:lpstr>While Döngüsü</vt:lpstr>
      <vt:lpstr>While Döngüsü</vt:lpstr>
      <vt:lpstr>While Döngüsü</vt:lpstr>
      <vt:lpstr>Break ve Continue Deyimleri</vt:lpstr>
      <vt:lpstr>Break ve Continue Deyimleri</vt:lpstr>
      <vt:lpstr>Break ve Continue Deyimleri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TEMELLERİ</dc:title>
  <dc:creator>Erhan AKAGÜNDÜZ</dc:creator>
  <cp:lastModifiedBy>Erhan AKAGÜNDÜZ</cp:lastModifiedBy>
  <cp:revision>182</cp:revision>
  <dcterms:created xsi:type="dcterms:W3CDTF">2024-08-25T21:48:25Z</dcterms:created>
  <dcterms:modified xsi:type="dcterms:W3CDTF">2024-09-29T18:40:15Z</dcterms:modified>
</cp:coreProperties>
</file>