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49688-4CE4-4B13-8088-2B5C58FFBC88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5A38E-12FC-4B96-BDEF-6B32950810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799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04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44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69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318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1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639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853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725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299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48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09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E344D1-96C6-4CBD-927A-44A9C34F4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0070C0"/>
                </a:solidFill>
              </a:rPr>
              <a:t>PROGRAMLAMA TEMELLERİ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B313AEE-F678-4646-B74A-259E30426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>
                <a:solidFill>
                  <a:srgbClr val="1482AC"/>
                </a:solidFill>
              </a:rPr>
              <a:t>Öğr. Gör. Erhan AKAGÜNDÜZ</a:t>
            </a:r>
          </a:p>
        </p:txBody>
      </p:sp>
    </p:spTree>
    <p:extLst>
      <p:ext uri="{BB962C8B-B14F-4D97-AF65-F5344CB8AC3E}">
        <p14:creationId xmlns:p14="http://schemas.microsoft.com/office/powerpoint/2010/main" val="423496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Gömülü Fonksiyonların ve Modüllerin Kullanımı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Programlama diline eklenmiş olan modülü ve içerdiği fonksiyonları kullanabilmek için önce yazılan kodun başına “import” komutu eklenerek modüle erişim sağlanır.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Programlama dili kurulumu ile gelen, matematik fonksiyonlarını içeren “math.py” dosyasına yani </a:t>
            </a:r>
            <a:r>
              <a:rPr lang="tr-TR" sz="1800" b="1" dirty="0">
                <a:latin typeface="Hind-Bold"/>
              </a:rPr>
              <a:t>Math modülüne </a:t>
            </a:r>
            <a:r>
              <a:rPr lang="tr-TR" sz="1800" dirty="0">
                <a:latin typeface="Hind-Bold"/>
              </a:rPr>
              <a:t>erişmek için programın başına aşağıdaki gibi erişim ifadesi eklenmesi gerekir.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i="0" u="none" strike="noStrike" baseline="0" dirty="0">
                <a:latin typeface="Hind-Bold"/>
              </a:rPr>
              <a:t>from </a:t>
            </a:r>
            <a:r>
              <a:rPr lang="en-US" sz="1800" b="0" i="0" u="none" strike="noStrike" baseline="0" dirty="0" err="1">
                <a:latin typeface="Hind-Regular"/>
              </a:rPr>
              <a:t>modül_adi</a:t>
            </a:r>
            <a:r>
              <a:rPr lang="en-US" sz="1800" b="0" i="0" u="none" strike="noStrike" baseline="0" dirty="0">
                <a:latin typeface="Hind-Regular"/>
              </a:rPr>
              <a:t> </a:t>
            </a:r>
            <a:r>
              <a:rPr lang="en-US" sz="1800" b="1" i="0" u="none" strike="noStrike" baseline="0" dirty="0">
                <a:latin typeface="Hind-Bold"/>
              </a:rPr>
              <a:t>import </a:t>
            </a:r>
            <a:r>
              <a:rPr lang="en-US" sz="1800" b="0" i="0" u="none" strike="noStrike" baseline="0" dirty="0" err="1">
                <a:latin typeface="Hind-Regular"/>
              </a:rPr>
              <a:t>fonksiyon_adi</a:t>
            </a:r>
            <a:endParaRPr lang="tr-TR" sz="1800" dirty="0">
              <a:latin typeface="Hind-Bold"/>
            </a:endParaRPr>
          </a:p>
        </p:txBody>
      </p:sp>
    </p:spTree>
    <p:extLst>
      <p:ext uri="{BB962C8B-B14F-4D97-AF65-F5344CB8AC3E}">
        <p14:creationId xmlns:p14="http://schemas.microsoft.com/office/powerpoint/2010/main" val="404939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Gömülü Fonksiyonların ve Modüllerin Kullanımı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Bu satırla programa modülden karekök bulan </a:t>
            </a:r>
            <a:r>
              <a:rPr lang="tr-TR" sz="1800" b="1" dirty="0">
                <a:latin typeface="Hind-Bold"/>
              </a:rPr>
              <a:t>sgrt()</a:t>
            </a:r>
            <a:r>
              <a:rPr lang="tr-TR" sz="1800" dirty="0">
                <a:latin typeface="Hind-Bold"/>
              </a:rPr>
              <a:t>, güç hesabı yapan </a:t>
            </a:r>
            <a:r>
              <a:rPr lang="tr-TR" sz="1800" b="1" dirty="0">
                <a:latin typeface="Hind-Bold"/>
              </a:rPr>
              <a:t>pow()</a:t>
            </a:r>
            <a:r>
              <a:rPr lang="tr-TR" sz="1800" dirty="0">
                <a:latin typeface="Hind-Bold"/>
              </a:rPr>
              <a:t> ve trigonometri işlemi yapan </a:t>
            </a:r>
            <a:r>
              <a:rPr lang="tr-TR" sz="1800" b="1" dirty="0">
                <a:latin typeface="Hind-Bold"/>
              </a:rPr>
              <a:t>sin() </a:t>
            </a:r>
            <a:r>
              <a:rPr lang="tr-TR" sz="1800" dirty="0">
                <a:latin typeface="Hind-Bold"/>
              </a:rPr>
              <a:t>ve </a:t>
            </a:r>
            <a:r>
              <a:rPr lang="tr-TR" sz="1800" b="1" dirty="0">
                <a:latin typeface="Hind-Bold"/>
              </a:rPr>
              <a:t>cos() </a:t>
            </a:r>
            <a:r>
              <a:rPr lang="tr-TR" sz="1800" dirty="0">
                <a:latin typeface="Hind-Bold"/>
              </a:rPr>
              <a:t>fonksiyonlarına erişim imkânı verilmiş olur. 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AFF0A43-B56F-4E1D-ABCE-F56AA2F89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259" y="3545204"/>
            <a:ext cx="7407282" cy="27275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8708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Gömülü Fonksiyonların ve Modüllerin Kullanımı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Aşağıdaki örnek programda Math modülündeki bütün fonksiyonlar erişime açılmış, bazıları kullanılmıştır.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F4571BC-4487-487C-8716-ED4A3DE82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331" y="3429000"/>
            <a:ext cx="3363270" cy="2247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1537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Fonksiyon Tanımlama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sz="1800" dirty="0">
                <a:latin typeface="Hind-Bold"/>
              </a:rPr>
              <a:t>Fonksiyonlar </a:t>
            </a:r>
            <a:r>
              <a:rPr lang="tr-TR" sz="1800" b="1" dirty="0">
                <a:solidFill>
                  <a:srgbClr val="FF0000"/>
                </a:solidFill>
                <a:latin typeface="Hind-Bold"/>
              </a:rPr>
              <a:t>def</a:t>
            </a:r>
            <a:r>
              <a:rPr lang="tr-TR" sz="1800" dirty="0">
                <a:latin typeface="Hind-Bold"/>
              </a:rPr>
              <a:t> komutu kullanarak tanımlanabilir. Fonksiyon tanımlarken izlenecek yol aşağıdaki gibidir: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1800" b="1" dirty="0">
                <a:latin typeface="Hind-Bold"/>
              </a:rPr>
              <a:t>def</a:t>
            </a:r>
            <a:r>
              <a:rPr lang="tr-TR" sz="1800" dirty="0">
                <a:latin typeface="Hind-Bold"/>
              </a:rPr>
              <a:t> komutu yazılarak yeni bir fonksiyon tanımlanacağı programlama diline bildirilir.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1800" dirty="0">
                <a:latin typeface="Hind-Bold"/>
              </a:rPr>
              <a:t>Anahtar sözcükten sonra fonksiyon çağrılırken kullanılacak olan isim Python’un isimlendirme kurallarına uygun olarak belirlenmelidir. Burada fonksiyonun işlevi ile ilintili bir isim vermek kod okunabilirliği açısından mantıklı olacaktır.</a:t>
            </a:r>
          </a:p>
        </p:txBody>
      </p:sp>
    </p:spTree>
    <p:extLst>
      <p:ext uri="{BB962C8B-B14F-4D97-AF65-F5344CB8AC3E}">
        <p14:creationId xmlns:p14="http://schemas.microsoft.com/office/powerpoint/2010/main" val="328930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Fonksiyon Tanımlama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tr-TR" sz="1800" dirty="0">
                <a:latin typeface="Hind-Bold"/>
              </a:rPr>
              <a:t>Parantezler arasına fonksiyona gönderilecek parametreler yazılır, eğer fonksiyonumuz parametre almıyorsa parantez araları boş bırakılır. Tanım sonuna iki nokta üst üste konarak alt satırdan itibaren kod bloğunun başladığı belirtilir.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tr-TR" sz="1800" dirty="0">
                <a:latin typeface="Hind-Bold"/>
              </a:rPr>
              <a:t>Tanım ve isim satırının altında bir sekme (tab) boşluk bırakılarak fonksiyon çağrıldığında çalışacak kodlar yazılır.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0714F0A-B9FF-41C6-B673-CA2D2BA5D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562" y="5074813"/>
            <a:ext cx="4343776" cy="12345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40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Fonksiyon Tanımlama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391025"/>
          </a:xfrm>
        </p:spPr>
        <p:txBody>
          <a:bodyPr>
            <a:normAutofit lnSpcReduction="10000"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Bold"/>
              </a:rPr>
              <a:t>Örnek</a:t>
            </a:r>
            <a:r>
              <a:rPr lang="tr-TR" sz="1800" dirty="0">
                <a:latin typeface="Hind-Bold"/>
              </a:rPr>
              <a:t>: Selamla isminde bir fonksiyon tanımlayıp 3 kez kullanınız.</a:t>
            </a:r>
          </a:p>
          <a:p>
            <a:pPr marL="3600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dirty="0">
              <a:latin typeface="Hind-Bold"/>
            </a:endParaRPr>
          </a:p>
          <a:p>
            <a:pPr marL="3600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dirty="0">
              <a:latin typeface="Hind-Bold"/>
            </a:endParaRPr>
          </a:p>
          <a:p>
            <a:pPr marL="3600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dirty="0">
              <a:latin typeface="Hind-Bold"/>
            </a:endParaRPr>
          </a:p>
          <a:p>
            <a:pPr marL="3600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dirty="0">
              <a:latin typeface="Hind-Bold"/>
            </a:endParaRPr>
          </a:p>
          <a:p>
            <a:pPr marL="3600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dirty="0">
              <a:latin typeface="Hind-Bold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Bold"/>
              </a:rPr>
              <a:t>NOT:</a:t>
            </a:r>
            <a:r>
              <a:rPr lang="tr-TR" sz="1800" dirty="0">
                <a:latin typeface="Hind-Bold"/>
              </a:rPr>
              <a:t> Bir programda fonksiyon kullanılmadan önce tanımlanmalıdır, aksi hâlde programınız hata verecektir.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CD36AFF-63C9-4BE4-87BB-52403705C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2956452"/>
            <a:ext cx="4359018" cy="24919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8310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Fonksiyon Tanımlama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391025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Bold"/>
              </a:rPr>
              <a:t>Örnek: </a:t>
            </a:r>
            <a:r>
              <a:rPr lang="tr-TR" sz="1800" dirty="0">
                <a:latin typeface="Hind-Bold"/>
              </a:rPr>
              <a:t>1-10 arasındaki sayıları bir fonksiyon tanımlayarak yazınız.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E71D15D-916E-4869-B1C3-E01A34DD2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363" y="2972614"/>
            <a:ext cx="4305673" cy="37722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23443BB-F338-417B-95D1-E31064B29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834" y="2285999"/>
            <a:ext cx="3703641" cy="45495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0844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Parametre Kavramı ve Fonksiyonlar ile Parametre Kullanımı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391025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Şu ana kadar fonksiyon tanımlarken parantez içleri hep boş bırakıldı.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Bu şekilde parametre kullanmayan sadece içerdiği kod bloğunu işleyen fonksiyonlar yazıldı.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Fonksiyonların en önemli işlevlerinden biri de verileri parametre olarak alıp işledikten sonra size sonucu bildirebilme yetenekleridir.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Parametre, yazılan fonksiyona işlemesi için gönderilen veridir. </a:t>
            </a:r>
          </a:p>
        </p:txBody>
      </p:sp>
    </p:spTree>
    <p:extLst>
      <p:ext uri="{BB962C8B-B14F-4D97-AF65-F5344CB8AC3E}">
        <p14:creationId xmlns:p14="http://schemas.microsoft.com/office/powerpoint/2010/main" val="2481998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Parametre Kavramı ve Fonksiyonlar ile Parametre Kullanımı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391025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Metin, sayı, liste ve benzeri veriler fonksiyonlara işlenmeleri için parametre ( bazen </a:t>
            </a:r>
            <a:r>
              <a:rPr lang="tr-TR" sz="1800" b="1" dirty="0">
                <a:latin typeface="Hind-Bold"/>
              </a:rPr>
              <a:t>referans</a:t>
            </a:r>
            <a:r>
              <a:rPr lang="tr-TR" sz="1800" dirty="0">
                <a:latin typeface="Hind-Bold"/>
              </a:rPr>
              <a:t> da denir) olarak gönderilebilir.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Bunun için fonksiyon tanımlanırken parantez içerisine gönderilecek parametrenin hangi adla işleneceğinin belirtilmesi yeterlidir.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20DC6EA-6703-4EF4-AA48-7E7FB8A4D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259" y="4249835"/>
            <a:ext cx="2667231" cy="25224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7915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Parametre Kavramı ve Fonksiyonlar ile Parametre Kullanımı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391025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Fonksiyon yazılırken alacağı parametrenin boş geçilmesi durumunda, parametre olarak varsayılan bir değer alacak şekilde düzenlenebilir.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1FFB3A6-C843-496F-B51F-790B7C827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030" y="3429000"/>
            <a:ext cx="6911939" cy="2994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26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FONKSİYONLAR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Bir bilgisayar programı yazılırken bazı işlemlerin programın farklı yerlerinde sürekli tekrarlanması gerekebilir.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Bold"/>
              </a:rPr>
              <a:t>Örneğin;</a:t>
            </a:r>
            <a:r>
              <a:rPr lang="tr-TR" sz="1800" dirty="0">
                <a:latin typeface="Hind-Bold"/>
              </a:rPr>
              <a:t> arazi hesapları ile ilgili bir program yazılıyorsa sık sık geometrik şekillerin alanı hesaplanmak zorunda kalınabilir.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Her gerektiğinde alan hesabı işlemini yerine getiren kodları yazmak hem programcının iş yükünü hem de hata yapma olasılığını arttırır.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Bu nedenle programcılar, sık tekrarlanan işler için aynı kodu defalarca yazmak yerine, işlemi yerine getiren kod bloğunu yazıp adlandırarak ihtiyaç hâlinde bu adla basit bir şekilde çağırıp kullanmayı tercih ederler.</a:t>
            </a:r>
          </a:p>
        </p:txBody>
      </p:sp>
    </p:spTree>
    <p:extLst>
      <p:ext uri="{BB962C8B-B14F-4D97-AF65-F5344CB8AC3E}">
        <p14:creationId xmlns:p14="http://schemas.microsoft.com/office/powerpoint/2010/main" val="3243516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Parametre Kavramı ve Fonksiyonlar ile Parametre Kullanımı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391025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Parametre adlandırmaları biliniyorsa fonksiyon çağrılırken </a:t>
            </a:r>
            <a:r>
              <a:rPr lang="tr-TR" sz="1800" b="1" dirty="0">
                <a:latin typeface="Hind-Bold"/>
              </a:rPr>
              <a:t>doğrudan parametrelere atama</a:t>
            </a:r>
            <a:r>
              <a:rPr lang="tr-TR" sz="1800" dirty="0">
                <a:latin typeface="Hind-Bold"/>
              </a:rPr>
              <a:t> yapılabilir.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CB82806-E129-4BAE-AC63-6CB182E19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26" y="3727065"/>
            <a:ext cx="7110076" cy="15088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3217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Parametre Kavramı ve Fonksiyonlar ile Parametre Kullanımı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391025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Parametre adlandırmaları biliniyorsa fonksiyon çağrılırken </a:t>
            </a:r>
            <a:r>
              <a:rPr lang="tr-TR" sz="1800" b="1" dirty="0">
                <a:latin typeface="Hind-Bold"/>
              </a:rPr>
              <a:t>doğrudan parametrelere atama</a:t>
            </a:r>
            <a:r>
              <a:rPr lang="tr-TR" sz="1800" dirty="0">
                <a:latin typeface="Hind-Bold"/>
              </a:rPr>
              <a:t> yapılabilir.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CB82806-E129-4BAE-AC63-6CB182E19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26" y="3727065"/>
            <a:ext cx="7110076" cy="15088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3819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Parametre Kavramı ve Fonksiyonlar ile Parametre Kullanımı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391025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Fonksiyona parametre olarak nesne, dizi ya da koleksiyon da gönderilebilir.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E2AC7C6-316C-4C5B-ACC4-AF19D982D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78" y="3429000"/>
            <a:ext cx="5235394" cy="30254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969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FONKSİYONLAR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İhtiyaç duyulduğunda çağrılıp çalıştırılabilen bu kod paketlerine </a:t>
            </a:r>
            <a:r>
              <a:rPr lang="tr-TR" sz="1800" b="1" dirty="0">
                <a:solidFill>
                  <a:srgbClr val="FF0000"/>
                </a:solidFill>
                <a:latin typeface="Hind-Bold"/>
              </a:rPr>
              <a:t>fonksiyon</a:t>
            </a:r>
            <a:r>
              <a:rPr lang="tr-TR" sz="1800" dirty="0">
                <a:latin typeface="Hind-Bold"/>
              </a:rPr>
              <a:t> adı verilir.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Fonksiyon farklı programlama dillerinde </a:t>
            </a:r>
            <a:r>
              <a:rPr lang="tr-TR" sz="1800" b="1" dirty="0">
                <a:solidFill>
                  <a:srgbClr val="FF0000"/>
                </a:solidFill>
                <a:latin typeface="Hind-Bold"/>
              </a:rPr>
              <a:t>prosedür</a:t>
            </a:r>
            <a:r>
              <a:rPr lang="tr-TR" sz="1800" dirty="0">
                <a:latin typeface="Hind-Bold"/>
              </a:rPr>
              <a:t> veya </a:t>
            </a:r>
            <a:r>
              <a:rPr lang="tr-TR" sz="1800" b="1" dirty="0">
                <a:solidFill>
                  <a:srgbClr val="FF0000"/>
                </a:solidFill>
                <a:latin typeface="Hind-Bold"/>
              </a:rPr>
              <a:t>yordam</a:t>
            </a:r>
            <a:r>
              <a:rPr lang="tr-TR" sz="1800" dirty="0">
                <a:latin typeface="Hind-Bold"/>
              </a:rPr>
              <a:t> olarak da adlandırılabilir.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Sık tekrarlanan işlemleri gerektiğinde kullanılacak küçük kod parçalarına bölüp yazma yani “fonksiyon” yaklaşımı bütün programlama dillerinde kullanılabilecek bir yöntemdir.</a:t>
            </a:r>
          </a:p>
        </p:txBody>
      </p:sp>
    </p:spTree>
    <p:extLst>
      <p:ext uri="{BB962C8B-B14F-4D97-AF65-F5344CB8AC3E}">
        <p14:creationId xmlns:p14="http://schemas.microsoft.com/office/powerpoint/2010/main" val="31045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FONKSİYONLAR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sz="1800" dirty="0">
                <a:latin typeface="Hind-Bold"/>
              </a:rPr>
              <a:t>Fonksiyonlar sayesinde;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Programcı aynı kodları defalarca yazma yükünden kurtulur.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Daha az kod yazılacağı için hata yapma olasılığı azalır.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Fonksiyon sadece çağrıldığında kullanılacağı için bilgisayarın bellek kullanımından tasarruf edilir.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Kod okunabilirliğini arttırır ve kod analizini daha kolay hâle getirir.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Karmaşık problemlerin daha basit küçük parçalara ayrılarak çözülmesini kolaylaştırır.</a:t>
            </a:r>
          </a:p>
        </p:txBody>
      </p:sp>
    </p:spTree>
    <p:extLst>
      <p:ext uri="{BB962C8B-B14F-4D97-AF65-F5344CB8AC3E}">
        <p14:creationId xmlns:p14="http://schemas.microsoft.com/office/powerpoint/2010/main" val="281792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FONKSİYONLAR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Fonksiyonlar çağrıldıklarında, barındırdıkları kod kümelerini işleyerek oluşan sonuçları döndürebilir.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Ayrıca istenirse kendilerine parametre olarak gönderilen verileri işleyip ürettikleri sonucu da döndürebilir.</a:t>
            </a:r>
          </a:p>
        </p:txBody>
      </p:sp>
    </p:spTree>
    <p:extLst>
      <p:ext uri="{BB962C8B-B14F-4D97-AF65-F5344CB8AC3E}">
        <p14:creationId xmlns:p14="http://schemas.microsoft.com/office/powerpoint/2010/main" val="111155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Fonksiyonların Kullanımı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Bu bölüme kadar yazılan örnek programlarda programlama dilinin bazı hazır fonksiyonları kullanıldı.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Örneğin ekrana veri yazdırmak için kullandığınız </a:t>
            </a:r>
            <a:r>
              <a:rPr lang="tr-TR" sz="1800" b="1" dirty="0">
                <a:latin typeface="Hind-Bold"/>
              </a:rPr>
              <a:t>print()</a:t>
            </a:r>
            <a:r>
              <a:rPr lang="tr-TR" sz="1800" dirty="0">
                <a:latin typeface="Hind-Bold"/>
              </a:rPr>
              <a:t> bir fonksiyondur.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Programlama dilleri yazılımcının gerektiğinde kullanabileceği birçok hazır fonksiyonla beraber gelir.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Bunlara </a:t>
            </a:r>
            <a:r>
              <a:rPr lang="tr-TR" sz="1800" b="1" dirty="0" err="1">
                <a:latin typeface="Hind-Bold"/>
              </a:rPr>
              <a:t>built</a:t>
            </a:r>
            <a:r>
              <a:rPr lang="tr-TR" sz="1800" b="1" dirty="0">
                <a:latin typeface="Hind-Bold"/>
              </a:rPr>
              <a:t>-in</a:t>
            </a:r>
            <a:r>
              <a:rPr lang="tr-TR" sz="1800" dirty="0">
                <a:latin typeface="Hind-Bold"/>
              </a:rPr>
              <a:t> yani </a:t>
            </a:r>
            <a:r>
              <a:rPr lang="tr-TR" sz="1800" b="1" dirty="0">
                <a:latin typeface="Hind-Bold"/>
              </a:rPr>
              <a:t>gömülü</a:t>
            </a:r>
            <a:r>
              <a:rPr lang="tr-TR" sz="1800" dirty="0">
                <a:latin typeface="Hind-Bold"/>
              </a:rPr>
              <a:t> </a:t>
            </a:r>
            <a:r>
              <a:rPr lang="tr-TR" sz="1800" b="1" dirty="0">
                <a:latin typeface="Hind-Bold"/>
              </a:rPr>
              <a:t>fonksiyonlar</a:t>
            </a:r>
            <a:r>
              <a:rPr lang="tr-TR" sz="1800" dirty="0">
                <a:latin typeface="Hind-Bold"/>
              </a:rPr>
              <a:t> denir.</a:t>
            </a:r>
          </a:p>
        </p:txBody>
      </p:sp>
    </p:spTree>
    <p:extLst>
      <p:ext uri="{BB962C8B-B14F-4D97-AF65-F5344CB8AC3E}">
        <p14:creationId xmlns:p14="http://schemas.microsoft.com/office/powerpoint/2010/main" val="350833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Gömülü Fonksiyonların ve Modüllerin Kullanımı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Programlama dili ile temel işlemleri yerine getiren birçok fonksiyon hazır ve tanımlanmış olarak gelir.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Şu ana kadar kullanılmış olan </a:t>
            </a:r>
            <a:r>
              <a:rPr lang="tr-TR" sz="1800" b="1" dirty="0">
                <a:latin typeface="Hind-Bold"/>
              </a:rPr>
              <a:t>print</a:t>
            </a:r>
            <a:r>
              <a:rPr lang="tr-TR" sz="1800" dirty="0">
                <a:latin typeface="Hind-Bold"/>
              </a:rPr>
              <a:t>, </a:t>
            </a:r>
            <a:r>
              <a:rPr lang="tr-TR" sz="1800" b="1" dirty="0">
                <a:latin typeface="Hind-Bold"/>
              </a:rPr>
              <a:t>input</a:t>
            </a:r>
            <a:r>
              <a:rPr lang="tr-TR" sz="1800" dirty="0">
                <a:latin typeface="Hind-Bold"/>
              </a:rPr>
              <a:t>, </a:t>
            </a:r>
            <a:r>
              <a:rPr lang="tr-TR" sz="1800" b="1" dirty="0">
                <a:latin typeface="Hind-Bold"/>
              </a:rPr>
              <a:t>type</a:t>
            </a:r>
            <a:r>
              <a:rPr lang="tr-TR" sz="1800" dirty="0">
                <a:latin typeface="Hind-Bold"/>
              </a:rPr>
              <a:t>, </a:t>
            </a:r>
            <a:r>
              <a:rPr lang="tr-TR" sz="1800" b="1" dirty="0">
                <a:latin typeface="Hind-Bold"/>
              </a:rPr>
              <a:t>int</a:t>
            </a:r>
            <a:r>
              <a:rPr lang="tr-TR" sz="1800" dirty="0">
                <a:latin typeface="Hind-Bold"/>
              </a:rPr>
              <a:t>, </a:t>
            </a:r>
            <a:r>
              <a:rPr lang="tr-TR" sz="1800" b="1" dirty="0">
                <a:latin typeface="Hind-Bold"/>
              </a:rPr>
              <a:t>float</a:t>
            </a:r>
            <a:r>
              <a:rPr lang="tr-TR" sz="1800" dirty="0">
                <a:latin typeface="Hind-Bold"/>
              </a:rPr>
              <a:t>, </a:t>
            </a:r>
            <a:r>
              <a:rPr lang="tr-TR" sz="1800" b="1" dirty="0">
                <a:latin typeface="Hind-Bold"/>
              </a:rPr>
              <a:t>str</a:t>
            </a:r>
            <a:r>
              <a:rPr lang="tr-TR" sz="1800" dirty="0">
                <a:latin typeface="Hind-Bold"/>
              </a:rPr>
              <a:t> gibi fonksiyonlar programlama dili içinde gömülüdür.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Gömülü fonksiyonlar, geliştiricileri tarafından programlama dili içine gömülmüş ve tanımlamaya gerek kalmadan kullanılabilen fonksiyonlardır.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Gömülü fonksiyonlarda tek yapılması gereken fonksiyonu çağırmak ve kullanmaktır.</a:t>
            </a:r>
          </a:p>
        </p:txBody>
      </p:sp>
    </p:spTree>
    <p:extLst>
      <p:ext uri="{BB962C8B-B14F-4D97-AF65-F5344CB8AC3E}">
        <p14:creationId xmlns:p14="http://schemas.microsoft.com/office/powerpoint/2010/main" val="47224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Gömülü Fonksiyonların ve Modüllerin Kullanımı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Bu gömülü fonksiyonlar haricinde farklı işlevler için geliştirilmiş fonksiyon kütüphaneleri de vardır.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Örneğin matematik işlemlerinde ihtiyaç duyabileceğiniz tüm fonksiyonlar, hazır olarak programlama dili ve “</a:t>
            </a:r>
            <a:r>
              <a:rPr lang="tr-TR" sz="1800" b="1" dirty="0">
                <a:latin typeface="Hind-Bold"/>
              </a:rPr>
              <a:t>Math</a:t>
            </a:r>
            <a:r>
              <a:rPr lang="tr-TR" sz="1800" dirty="0">
                <a:latin typeface="Hind-Bold"/>
              </a:rPr>
              <a:t>” isimli bir kütüphane ile gelir.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İhtiyaç duyduğunuzda makine öğrenmesi, oyun geliştirme, ağ işlemleri gibi alanlarda size gerekli işlevleri sağlayacak kütüphaneler programlama diline eklenip kullanılabilir.</a:t>
            </a:r>
          </a:p>
        </p:txBody>
      </p:sp>
    </p:spTree>
    <p:extLst>
      <p:ext uri="{BB962C8B-B14F-4D97-AF65-F5344CB8AC3E}">
        <p14:creationId xmlns:p14="http://schemas.microsoft.com/office/powerpoint/2010/main" val="3245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Gömülü Fonksiyonların ve Modüllerin Kullanımı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Kendiniz de projenizde kullanmak için yazdığınız fonksiyonları bir kütüphane hâlinde toplayarak ihtiyacı olan programcılara dağıtabilirsiniz.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Bu şekilde bir konuda belirli işlevleri yerine getiren fonksiyonların bir araya getirildiği Python dosyalarına </a:t>
            </a:r>
            <a:r>
              <a:rPr lang="tr-TR" sz="1800" b="1" dirty="0">
                <a:latin typeface="Hind-Bold"/>
              </a:rPr>
              <a:t>modül</a:t>
            </a:r>
            <a:r>
              <a:rPr lang="tr-TR" sz="1800" dirty="0">
                <a:latin typeface="Hind-Bold"/>
              </a:rPr>
              <a:t> denir.</a:t>
            </a:r>
          </a:p>
        </p:txBody>
      </p:sp>
    </p:spTree>
    <p:extLst>
      <p:ext uri="{BB962C8B-B14F-4D97-AF65-F5344CB8AC3E}">
        <p14:creationId xmlns:p14="http://schemas.microsoft.com/office/powerpoint/2010/main" val="1931413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tegral">
  <a:themeElements>
    <a:clrScheme name="E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E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290</TotalTime>
  <Words>867</Words>
  <Application>Microsoft Office PowerPoint</Application>
  <PresentationFormat>Geniş ekran</PresentationFormat>
  <Paragraphs>79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31" baseType="lpstr">
      <vt:lpstr>Calibri</vt:lpstr>
      <vt:lpstr>Hind-Bold</vt:lpstr>
      <vt:lpstr>Hind-Regular</vt:lpstr>
      <vt:lpstr>Roboto</vt:lpstr>
      <vt:lpstr>Tw Cen MT</vt:lpstr>
      <vt:lpstr>Tw Cen MT Condensed</vt:lpstr>
      <vt:lpstr>Wingdings</vt:lpstr>
      <vt:lpstr>Wingdings 3</vt:lpstr>
      <vt:lpstr>Entegral</vt:lpstr>
      <vt:lpstr>PROGRAMLAMA TEMELLERİ</vt:lpstr>
      <vt:lpstr>FONKSİYONLAR</vt:lpstr>
      <vt:lpstr>FONKSİYONLAR</vt:lpstr>
      <vt:lpstr>FONKSİYONLAR</vt:lpstr>
      <vt:lpstr>FONKSİYONLAR</vt:lpstr>
      <vt:lpstr>Fonksiyonların Kullanımı</vt:lpstr>
      <vt:lpstr>Gömülü Fonksiyonların ve Modüllerin Kullanımı</vt:lpstr>
      <vt:lpstr>Gömülü Fonksiyonların ve Modüllerin Kullanımı</vt:lpstr>
      <vt:lpstr>Gömülü Fonksiyonların ve Modüllerin Kullanımı</vt:lpstr>
      <vt:lpstr>Gömülü Fonksiyonların ve Modüllerin Kullanımı</vt:lpstr>
      <vt:lpstr>Gömülü Fonksiyonların ve Modüllerin Kullanımı</vt:lpstr>
      <vt:lpstr>Gömülü Fonksiyonların ve Modüllerin Kullanımı</vt:lpstr>
      <vt:lpstr>Fonksiyon Tanımlama</vt:lpstr>
      <vt:lpstr>Fonksiyon Tanımlama</vt:lpstr>
      <vt:lpstr>Fonksiyon Tanımlama</vt:lpstr>
      <vt:lpstr>Fonksiyon Tanımlama</vt:lpstr>
      <vt:lpstr>Parametre Kavramı ve Fonksiyonlar ile Parametre Kullanımı</vt:lpstr>
      <vt:lpstr>Parametre Kavramı ve Fonksiyonlar ile Parametre Kullanımı</vt:lpstr>
      <vt:lpstr>Parametre Kavramı ve Fonksiyonlar ile Parametre Kullanımı</vt:lpstr>
      <vt:lpstr>Parametre Kavramı ve Fonksiyonlar ile Parametre Kullanımı</vt:lpstr>
      <vt:lpstr>Parametre Kavramı ve Fonksiyonlar ile Parametre Kullanımı</vt:lpstr>
      <vt:lpstr>Parametre Kavramı ve Fonksiyonlar ile Parametre Kullanımı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TEMELLERİ</dc:title>
  <dc:creator>Erhan AKAGÜNDÜZ</dc:creator>
  <cp:lastModifiedBy>Erhan AKAGÜNDÜZ</cp:lastModifiedBy>
  <cp:revision>156</cp:revision>
  <dcterms:created xsi:type="dcterms:W3CDTF">2024-08-25T21:48:25Z</dcterms:created>
  <dcterms:modified xsi:type="dcterms:W3CDTF">2024-09-29T18:44:22Z</dcterms:modified>
</cp:coreProperties>
</file>