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82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D49688-4CE4-4B13-8088-2B5C58FFBC88}" type="datetimeFigureOut">
              <a:rPr lang="tr-TR" smtClean="0"/>
              <a:t>29.09.2024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5A38E-12FC-4B96-BDEF-6B329508108F}" type="slidenum">
              <a:rPr lang="tr-TR" smtClean="0"/>
              <a:t>‹#›</a:t>
            </a:fld>
            <a:endParaRPr lang="tr-TR"/>
          </a:p>
        </p:txBody>
      </p:sp>
    </p:spTree>
    <p:extLst>
      <p:ext uri="{BB962C8B-B14F-4D97-AF65-F5344CB8AC3E}">
        <p14:creationId xmlns:p14="http://schemas.microsoft.com/office/powerpoint/2010/main" val="3687998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tr-TR"/>
              <a:t>Asıl başlık stilini düzenlemek için tıklayın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lvl1pPr algn="l">
              <a:defRPr/>
            </a:lvl1pPr>
          </a:lstStyle>
          <a:p>
            <a:fld id="{8405658C-05FE-404F-8708-EB297AFC3AD0}" type="datetimeFigureOut">
              <a:rPr lang="tr-TR" smtClean="0"/>
              <a:t>29.09.2024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37A9EA-6786-4031-BFE6-F2B262F63AC8}" type="slidenum">
              <a:rPr lang="tr-TR" smtClean="0"/>
              <a:t>‹#›</a:t>
            </a:fld>
            <a:endParaRPr lang="tr-T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040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405658C-05FE-404F-8708-EB297AFC3AD0}" type="datetimeFigureOut">
              <a:rPr lang="tr-TR" smtClean="0"/>
              <a:t>29.09.2024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37A9EA-6786-4031-BFE6-F2B262F63AC8}" type="slidenum">
              <a:rPr lang="tr-TR" smtClean="0"/>
              <a:t>‹#›</a:t>
            </a:fld>
            <a:endParaRPr lang="tr-TR"/>
          </a:p>
        </p:txBody>
      </p:sp>
    </p:spTree>
    <p:extLst>
      <p:ext uri="{BB962C8B-B14F-4D97-AF65-F5344CB8AC3E}">
        <p14:creationId xmlns:p14="http://schemas.microsoft.com/office/powerpoint/2010/main" val="417442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405658C-05FE-404F-8708-EB297AFC3AD0}" type="datetimeFigureOut">
              <a:rPr lang="tr-TR" smtClean="0"/>
              <a:t>29.09.2024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37A9EA-6786-4031-BFE6-F2B262F63AC8}" type="slidenum">
              <a:rPr lang="tr-TR" smtClean="0"/>
              <a:t>‹#›</a:t>
            </a:fld>
            <a:endParaRPr lang="tr-T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8698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405658C-05FE-404F-8708-EB297AFC3AD0}" type="datetimeFigureOut">
              <a:rPr lang="tr-TR" smtClean="0"/>
              <a:t>29.09.2024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37A9EA-6786-4031-BFE6-F2B262F63AC8}" type="slidenum">
              <a:rPr lang="tr-TR" smtClean="0"/>
              <a:t>‹#›</a:t>
            </a:fld>
            <a:endParaRPr lang="tr-TR"/>
          </a:p>
        </p:txBody>
      </p:sp>
    </p:spTree>
    <p:extLst>
      <p:ext uri="{BB962C8B-B14F-4D97-AF65-F5344CB8AC3E}">
        <p14:creationId xmlns:p14="http://schemas.microsoft.com/office/powerpoint/2010/main" val="2523187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8405658C-05FE-404F-8708-EB297AFC3AD0}" type="datetimeFigureOut">
              <a:rPr lang="tr-TR" smtClean="0"/>
              <a:t>29.09.2024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37A9EA-6786-4031-BFE6-F2B262F63AC8}" type="slidenum">
              <a:rPr lang="tr-TR" smtClean="0"/>
              <a:t>‹#›</a:t>
            </a:fld>
            <a:endParaRPr lang="tr-T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518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8405658C-05FE-404F-8708-EB297AFC3AD0}" type="datetimeFigureOut">
              <a:rPr lang="tr-TR" smtClean="0"/>
              <a:t>29.09.2024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37A9EA-6786-4031-BFE6-F2B262F63AC8}" type="slidenum">
              <a:rPr lang="tr-TR" smtClean="0"/>
              <a:t>‹#›</a:t>
            </a:fld>
            <a:endParaRPr lang="tr-TR"/>
          </a:p>
        </p:txBody>
      </p:sp>
    </p:spTree>
    <p:extLst>
      <p:ext uri="{BB962C8B-B14F-4D97-AF65-F5344CB8AC3E}">
        <p14:creationId xmlns:p14="http://schemas.microsoft.com/office/powerpoint/2010/main" val="354639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24128" y="2967788"/>
            <a:ext cx="4754880" cy="33415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tr-TR"/>
              <a:t>Asıl metin stillerini düzenlemek için tıklayın</a:t>
            </a:r>
          </a:p>
        </p:txBody>
      </p:sp>
      <p:sp>
        <p:nvSpPr>
          <p:cNvPr id="6" name="Content Placeholder 5"/>
          <p:cNvSpPr>
            <a:spLocks noGrp="1"/>
          </p:cNvSpPr>
          <p:nvPr>
            <p:ph sz="quarter" idx="4"/>
          </p:nvPr>
        </p:nvSpPr>
        <p:spPr>
          <a:xfrm>
            <a:off x="5990888" y="2967788"/>
            <a:ext cx="4754880" cy="33415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405658C-05FE-404F-8708-EB297AFC3AD0}" type="datetimeFigureOut">
              <a:rPr lang="tr-TR" smtClean="0"/>
              <a:t>29.09.2024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637A9EA-6786-4031-BFE6-F2B262F63AC8}" type="slidenum">
              <a:rPr lang="tr-TR" smtClean="0"/>
              <a:t>‹#›</a:t>
            </a:fld>
            <a:endParaRPr lang="tr-TR"/>
          </a:p>
        </p:txBody>
      </p:sp>
    </p:spTree>
    <p:extLst>
      <p:ext uri="{BB962C8B-B14F-4D97-AF65-F5344CB8AC3E}">
        <p14:creationId xmlns:p14="http://schemas.microsoft.com/office/powerpoint/2010/main" val="1318532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8405658C-05FE-404F-8708-EB297AFC3AD0}" type="datetimeFigureOut">
              <a:rPr lang="tr-TR" smtClean="0"/>
              <a:t>29.09.2024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37A9EA-6786-4031-BFE6-F2B262F63AC8}" type="slidenum">
              <a:rPr lang="tr-TR" smtClean="0"/>
              <a:t>‹#›</a:t>
            </a:fld>
            <a:endParaRPr lang="tr-TR"/>
          </a:p>
        </p:txBody>
      </p:sp>
    </p:spTree>
    <p:extLst>
      <p:ext uri="{BB962C8B-B14F-4D97-AF65-F5344CB8AC3E}">
        <p14:creationId xmlns:p14="http://schemas.microsoft.com/office/powerpoint/2010/main" val="1327255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05658C-05FE-404F-8708-EB297AFC3AD0}" type="datetimeFigureOut">
              <a:rPr lang="tr-TR" smtClean="0"/>
              <a:t>29.09.2024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637A9EA-6786-4031-BFE6-F2B262F63AC8}" type="slidenum">
              <a:rPr lang="tr-TR" smtClean="0"/>
              <a:t>‹#›</a:t>
            </a:fld>
            <a:endParaRPr lang="tr-TR"/>
          </a:p>
        </p:txBody>
      </p:sp>
    </p:spTree>
    <p:extLst>
      <p:ext uri="{BB962C8B-B14F-4D97-AF65-F5344CB8AC3E}">
        <p14:creationId xmlns:p14="http://schemas.microsoft.com/office/powerpoint/2010/main" val="1432996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tr-TR"/>
              <a:t>Asıl başlık stilini düzenlemek için tıklayın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405658C-05FE-404F-8708-EB297AFC3AD0}" type="datetimeFigureOut">
              <a:rPr lang="tr-TR" smtClean="0"/>
              <a:t>29.09.2024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37A9EA-6786-4031-BFE6-F2B262F63AC8}" type="slidenum">
              <a:rPr lang="tr-TR" smtClean="0"/>
              <a:t>‹#›</a:t>
            </a:fld>
            <a:endParaRPr lang="tr-TR"/>
          </a:p>
        </p:txBody>
      </p:sp>
    </p:spTree>
    <p:extLst>
      <p:ext uri="{BB962C8B-B14F-4D97-AF65-F5344CB8AC3E}">
        <p14:creationId xmlns:p14="http://schemas.microsoft.com/office/powerpoint/2010/main" val="2453489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405658C-05FE-404F-8708-EB297AFC3AD0}" type="datetimeFigureOut">
              <a:rPr lang="tr-TR" smtClean="0"/>
              <a:t>29.09.2024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37A9EA-6786-4031-BFE6-F2B262F63AC8}" type="slidenum">
              <a:rPr lang="tr-TR" smtClean="0"/>
              <a:t>‹#›</a:t>
            </a:fld>
            <a:endParaRPr lang="tr-T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091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405658C-05FE-404F-8708-EB297AFC3AD0}" type="datetimeFigureOut">
              <a:rPr lang="tr-TR" smtClean="0"/>
              <a:t>29.09.2024</a:t>
            </a:fld>
            <a:endParaRPr lang="tr-T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tr-T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637A9EA-6786-4031-BFE6-F2B262F63AC8}" type="slidenum">
              <a:rPr lang="tr-TR" smtClean="0"/>
              <a:t>‹#›</a:t>
            </a:fld>
            <a:endParaRPr lang="tr-T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27434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E344D1-96C6-4CBD-927A-44A9C34F4AE0}"/>
              </a:ext>
            </a:extLst>
          </p:cNvPr>
          <p:cNvSpPr>
            <a:spLocks noGrp="1"/>
          </p:cNvSpPr>
          <p:nvPr>
            <p:ph type="ctrTitle"/>
          </p:nvPr>
        </p:nvSpPr>
        <p:spPr/>
        <p:txBody>
          <a:bodyPr>
            <a:normAutofit/>
          </a:bodyPr>
          <a:lstStyle/>
          <a:p>
            <a:r>
              <a:rPr lang="tr-TR" b="1" dirty="0">
                <a:solidFill>
                  <a:srgbClr val="0070C0"/>
                </a:solidFill>
              </a:rPr>
              <a:t>PROGRAMLAMA TEMELLERİ</a:t>
            </a:r>
          </a:p>
        </p:txBody>
      </p:sp>
      <p:sp>
        <p:nvSpPr>
          <p:cNvPr id="3" name="Alt Başlık 2">
            <a:extLst>
              <a:ext uri="{FF2B5EF4-FFF2-40B4-BE49-F238E27FC236}">
                <a16:creationId xmlns:a16="http://schemas.microsoft.com/office/drawing/2014/main" id="{FB313AEE-F678-4646-B74A-259E30426557}"/>
              </a:ext>
            </a:extLst>
          </p:cNvPr>
          <p:cNvSpPr>
            <a:spLocks noGrp="1"/>
          </p:cNvSpPr>
          <p:nvPr>
            <p:ph type="subTitle" idx="1"/>
          </p:nvPr>
        </p:nvSpPr>
        <p:spPr/>
        <p:txBody>
          <a:bodyPr/>
          <a:lstStyle/>
          <a:p>
            <a:r>
              <a:rPr lang="tr-TR" b="1" dirty="0">
                <a:solidFill>
                  <a:srgbClr val="1482AC"/>
                </a:solidFill>
              </a:rPr>
              <a:t>Öğr. Gör. Erhan AKAGÜNDÜZ</a:t>
            </a:r>
          </a:p>
        </p:txBody>
      </p:sp>
    </p:spTree>
    <p:extLst>
      <p:ext uri="{BB962C8B-B14F-4D97-AF65-F5344CB8AC3E}">
        <p14:creationId xmlns:p14="http://schemas.microsoft.com/office/powerpoint/2010/main" val="4234967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7CB7EA-755F-458A-92A5-B497EFC8E993}"/>
              </a:ext>
            </a:extLst>
          </p:cNvPr>
          <p:cNvSpPr>
            <a:spLocks noGrp="1"/>
          </p:cNvSpPr>
          <p:nvPr>
            <p:ph type="title"/>
          </p:nvPr>
        </p:nvSpPr>
        <p:spPr/>
        <p:txBody>
          <a:bodyPr/>
          <a:lstStyle/>
          <a:p>
            <a:r>
              <a:rPr lang="tr-TR" sz="3600" b="1" dirty="0">
                <a:solidFill>
                  <a:srgbClr val="0070C0"/>
                </a:solidFill>
                <a:latin typeface="Roboto" panose="02000000000000000000" pitchFamily="2" charset="0"/>
                <a:ea typeface="Roboto" panose="02000000000000000000" pitchFamily="2" charset="0"/>
              </a:rPr>
              <a:t>String Veri İçindeki Bir Karaktere Erişme</a:t>
            </a:r>
            <a:endParaRPr lang="tr-TR" dirty="0"/>
          </a:p>
        </p:txBody>
      </p:sp>
      <p:sp>
        <p:nvSpPr>
          <p:cNvPr id="3" name="İçerik Yer Tutucusu 2">
            <a:extLst>
              <a:ext uri="{FF2B5EF4-FFF2-40B4-BE49-F238E27FC236}">
                <a16:creationId xmlns:a16="http://schemas.microsoft.com/office/drawing/2014/main" id="{6BC63831-A6DD-49BC-A71F-29686A3DD170}"/>
              </a:ext>
            </a:extLst>
          </p:cNvPr>
          <p:cNvSpPr>
            <a:spLocks noGrp="1"/>
          </p:cNvSpPr>
          <p:nvPr>
            <p:ph idx="1"/>
          </p:nvPr>
        </p:nvSpPr>
        <p:spPr/>
        <p:txBody>
          <a:bodyPr>
            <a:normAutofit/>
          </a:bodyPr>
          <a:lstStyle/>
          <a:p>
            <a:pPr marL="360000" indent="-360000">
              <a:lnSpc>
                <a:spcPct val="150000"/>
              </a:lnSpc>
              <a:buFont typeface="Wingdings" panose="05000000000000000000" pitchFamily="2" charset="2"/>
              <a:buChar char="q"/>
            </a:pPr>
            <a:r>
              <a:rPr lang="tr-TR" sz="1800" dirty="0">
                <a:latin typeface="Hind-Bold"/>
              </a:rPr>
              <a:t>Stringler, karakterlerden oluşmuş listeler olduğundan köşeli parantez ( [ ] ) ve index sayısı ile istenilen karaktere rahatça erişebilir.</a:t>
            </a:r>
          </a:p>
        </p:txBody>
      </p:sp>
      <p:pic>
        <p:nvPicPr>
          <p:cNvPr id="5" name="Resim 4">
            <a:extLst>
              <a:ext uri="{FF2B5EF4-FFF2-40B4-BE49-F238E27FC236}">
                <a16:creationId xmlns:a16="http://schemas.microsoft.com/office/drawing/2014/main" id="{8E9C2A0E-6417-4945-8033-5B3F498DED04}"/>
              </a:ext>
            </a:extLst>
          </p:cNvPr>
          <p:cNvPicPr>
            <a:picLocks noChangeAspect="1"/>
          </p:cNvPicPr>
          <p:nvPr/>
        </p:nvPicPr>
        <p:blipFill>
          <a:blip r:embed="rId2"/>
          <a:stretch>
            <a:fillRect/>
          </a:stretch>
        </p:blipFill>
        <p:spPr>
          <a:xfrm>
            <a:off x="3196603" y="3429000"/>
            <a:ext cx="5375122" cy="256041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15975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7CB7EA-755F-458A-92A5-B497EFC8E993}"/>
              </a:ext>
            </a:extLst>
          </p:cNvPr>
          <p:cNvSpPr>
            <a:spLocks noGrp="1"/>
          </p:cNvSpPr>
          <p:nvPr>
            <p:ph type="title"/>
          </p:nvPr>
        </p:nvSpPr>
        <p:spPr/>
        <p:txBody>
          <a:bodyPr/>
          <a:lstStyle/>
          <a:p>
            <a:r>
              <a:rPr lang="tr-TR" sz="3600" b="1" dirty="0">
                <a:solidFill>
                  <a:srgbClr val="0070C0"/>
                </a:solidFill>
                <a:latin typeface="Roboto" panose="02000000000000000000" pitchFamily="2" charset="0"/>
                <a:ea typeface="Roboto" panose="02000000000000000000" pitchFamily="2" charset="0"/>
              </a:rPr>
              <a:t>String Verinin Uzunluğu</a:t>
            </a:r>
            <a:endParaRPr lang="tr-TR" dirty="0"/>
          </a:p>
        </p:txBody>
      </p:sp>
      <p:sp>
        <p:nvSpPr>
          <p:cNvPr id="3" name="İçerik Yer Tutucusu 2">
            <a:extLst>
              <a:ext uri="{FF2B5EF4-FFF2-40B4-BE49-F238E27FC236}">
                <a16:creationId xmlns:a16="http://schemas.microsoft.com/office/drawing/2014/main" id="{6BC63831-A6DD-49BC-A71F-29686A3DD170}"/>
              </a:ext>
            </a:extLst>
          </p:cNvPr>
          <p:cNvSpPr>
            <a:spLocks noGrp="1"/>
          </p:cNvSpPr>
          <p:nvPr>
            <p:ph idx="1"/>
          </p:nvPr>
        </p:nvSpPr>
        <p:spPr/>
        <p:txBody>
          <a:bodyPr>
            <a:normAutofit/>
          </a:bodyPr>
          <a:lstStyle/>
          <a:p>
            <a:pPr marL="360000" indent="-360000">
              <a:lnSpc>
                <a:spcPct val="130000"/>
              </a:lnSpc>
              <a:buFont typeface="Wingdings" panose="05000000000000000000" pitchFamily="2" charset="2"/>
              <a:buChar char="q"/>
            </a:pPr>
            <a:r>
              <a:rPr lang="tr-TR" sz="1800" dirty="0">
                <a:latin typeface="Hind-Bold"/>
              </a:rPr>
              <a:t>Daha önce listelerde kullanılan len() fonksiyonu ile string verinin uzunluğunu öğrenebilirsiniz.</a:t>
            </a:r>
          </a:p>
        </p:txBody>
      </p:sp>
      <p:pic>
        <p:nvPicPr>
          <p:cNvPr id="6" name="Resim 5">
            <a:extLst>
              <a:ext uri="{FF2B5EF4-FFF2-40B4-BE49-F238E27FC236}">
                <a16:creationId xmlns:a16="http://schemas.microsoft.com/office/drawing/2014/main" id="{11314004-EEFC-4EDD-AA83-343FF08AFEF3}"/>
              </a:ext>
            </a:extLst>
          </p:cNvPr>
          <p:cNvPicPr>
            <a:picLocks noChangeAspect="1"/>
          </p:cNvPicPr>
          <p:nvPr/>
        </p:nvPicPr>
        <p:blipFill>
          <a:blip r:embed="rId2"/>
          <a:stretch>
            <a:fillRect/>
          </a:stretch>
        </p:blipFill>
        <p:spPr>
          <a:xfrm>
            <a:off x="1921442" y="2822275"/>
            <a:ext cx="7430144" cy="401608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7879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7CB7EA-755F-458A-92A5-B497EFC8E993}"/>
              </a:ext>
            </a:extLst>
          </p:cNvPr>
          <p:cNvSpPr>
            <a:spLocks noGrp="1"/>
          </p:cNvSpPr>
          <p:nvPr>
            <p:ph type="title"/>
          </p:nvPr>
        </p:nvSpPr>
        <p:spPr/>
        <p:txBody>
          <a:bodyPr/>
          <a:lstStyle/>
          <a:p>
            <a:r>
              <a:rPr lang="tr-TR" sz="3600" b="1" dirty="0">
                <a:solidFill>
                  <a:srgbClr val="0070C0"/>
                </a:solidFill>
                <a:latin typeface="Roboto" panose="02000000000000000000" pitchFamily="2" charset="0"/>
                <a:ea typeface="Roboto" panose="02000000000000000000" pitchFamily="2" charset="0"/>
              </a:rPr>
              <a:t>String Veriyi Parçalama (Slice ) ve Bölme (Split)</a:t>
            </a:r>
            <a:endParaRPr lang="tr-TR" dirty="0"/>
          </a:p>
        </p:txBody>
      </p:sp>
      <p:sp>
        <p:nvSpPr>
          <p:cNvPr id="3" name="İçerik Yer Tutucusu 2">
            <a:extLst>
              <a:ext uri="{FF2B5EF4-FFF2-40B4-BE49-F238E27FC236}">
                <a16:creationId xmlns:a16="http://schemas.microsoft.com/office/drawing/2014/main" id="{6BC63831-A6DD-49BC-A71F-29686A3DD170}"/>
              </a:ext>
            </a:extLst>
          </p:cNvPr>
          <p:cNvSpPr>
            <a:spLocks noGrp="1"/>
          </p:cNvSpPr>
          <p:nvPr>
            <p:ph idx="1"/>
          </p:nvPr>
        </p:nvSpPr>
        <p:spPr/>
        <p:txBody>
          <a:bodyPr>
            <a:normAutofit/>
          </a:bodyPr>
          <a:lstStyle/>
          <a:p>
            <a:pPr marL="360000" indent="-360000">
              <a:lnSpc>
                <a:spcPct val="150000"/>
              </a:lnSpc>
              <a:buFont typeface="Wingdings" panose="05000000000000000000" pitchFamily="2" charset="2"/>
              <a:buChar char="q"/>
            </a:pPr>
            <a:r>
              <a:rPr lang="tr-TR" sz="1800" b="1" dirty="0">
                <a:solidFill>
                  <a:srgbClr val="FF0000"/>
                </a:solidFill>
                <a:latin typeface="Hind-Bold"/>
              </a:rPr>
              <a:t>slice() </a:t>
            </a:r>
            <a:r>
              <a:rPr lang="tr-TR" sz="1800" dirty="0">
                <a:latin typeface="Hind-Bold"/>
              </a:rPr>
              <a:t>fonksiyonu ile köşeli parantezleri kullanarak metinden parçalar alınabilir. </a:t>
            </a:r>
          </a:p>
          <a:p>
            <a:pPr marL="360000" indent="-360000">
              <a:lnSpc>
                <a:spcPct val="150000"/>
              </a:lnSpc>
              <a:buFont typeface="Wingdings" panose="05000000000000000000" pitchFamily="2" charset="2"/>
              <a:buChar char="q"/>
            </a:pPr>
            <a:r>
              <a:rPr lang="tr-TR" sz="1800" dirty="0">
                <a:latin typeface="Hind-Bold"/>
              </a:rPr>
              <a:t>Bunun için köşeli parantez içine çekilmek istenilen karakter aralığının indisini girmek yeterlidir.</a:t>
            </a:r>
          </a:p>
          <a:p>
            <a:pPr marL="360000" indent="-360000">
              <a:lnSpc>
                <a:spcPct val="150000"/>
              </a:lnSpc>
              <a:buFont typeface="Wingdings" panose="05000000000000000000" pitchFamily="2" charset="2"/>
              <a:buChar char="q"/>
            </a:pPr>
            <a:r>
              <a:rPr lang="tr-TR" sz="1800" b="1" dirty="0">
                <a:solidFill>
                  <a:srgbClr val="FF0000"/>
                </a:solidFill>
                <a:latin typeface="Hind-Bold"/>
              </a:rPr>
              <a:t>Degisken[baslangicIndex : bitisIndex] </a:t>
            </a:r>
            <a:r>
              <a:rPr lang="tr-TR" sz="1800" dirty="0">
                <a:latin typeface="Hind-Bold"/>
              </a:rPr>
              <a:t>şeklinde kullanılır. </a:t>
            </a:r>
          </a:p>
          <a:p>
            <a:pPr marL="360000" indent="-360000">
              <a:lnSpc>
                <a:spcPct val="150000"/>
              </a:lnSpc>
              <a:buFont typeface="Wingdings" panose="05000000000000000000" pitchFamily="2" charset="2"/>
              <a:buChar char="q"/>
            </a:pPr>
            <a:r>
              <a:rPr lang="tr-TR" sz="1800" dirty="0">
                <a:latin typeface="Hind-Bold"/>
              </a:rPr>
              <a:t>Burada, </a:t>
            </a:r>
            <a:r>
              <a:rPr lang="tr-TR" sz="1800" b="1" dirty="0">
                <a:latin typeface="Hind-Bold"/>
              </a:rPr>
              <a:t>baslangicIndex</a:t>
            </a:r>
            <a:r>
              <a:rPr lang="tr-TR" sz="1800" dirty="0">
                <a:latin typeface="Hind-Bold"/>
              </a:rPr>
              <a:t> dâhil, </a:t>
            </a:r>
            <a:r>
              <a:rPr lang="tr-TR" sz="1800" b="1" dirty="0">
                <a:latin typeface="Hind-Bold"/>
              </a:rPr>
              <a:t>bitisIndex</a:t>
            </a:r>
            <a:r>
              <a:rPr lang="tr-TR" sz="1800" dirty="0">
                <a:latin typeface="Hind-Bold"/>
              </a:rPr>
              <a:t> dâhil değildir.</a:t>
            </a:r>
          </a:p>
        </p:txBody>
      </p:sp>
    </p:spTree>
    <p:extLst>
      <p:ext uri="{BB962C8B-B14F-4D97-AF65-F5344CB8AC3E}">
        <p14:creationId xmlns:p14="http://schemas.microsoft.com/office/powerpoint/2010/main" val="3272352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7CB7EA-755F-458A-92A5-B497EFC8E993}"/>
              </a:ext>
            </a:extLst>
          </p:cNvPr>
          <p:cNvSpPr>
            <a:spLocks noGrp="1"/>
          </p:cNvSpPr>
          <p:nvPr>
            <p:ph type="title"/>
          </p:nvPr>
        </p:nvSpPr>
        <p:spPr/>
        <p:txBody>
          <a:bodyPr/>
          <a:lstStyle/>
          <a:p>
            <a:r>
              <a:rPr lang="tr-TR" sz="3600" b="1" dirty="0">
                <a:solidFill>
                  <a:srgbClr val="0070C0"/>
                </a:solidFill>
                <a:latin typeface="Roboto" panose="02000000000000000000" pitchFamily="2" charset="0"/>
                <a:ea typeface="Roboto" panose="02000000000000000000" pitchFamily="2" charset="0"/>
              </a:rPr>
              <a:t>String Veriyi Parçalama (Slice ) ve Bölme (Split)</a:t>
            </a:r>
            <a:endParaRPr lang="tr-TR" dirty="0"/>
          </a:p>
        </p:txBody>
      </p:sp>
      <p:sp>
        <p:nvSpPr>
          <p:cNvPr id="3" name="İçerik Yer Tutucusu 2">
            <a:extLst>
              <a:ext uri="{FF2B5EF4-FFF2-40B4-BE49-F238E27FC236}">
                <a16:creationId xmlns:a16="http://schemas.microsoft.com/office/drawing/2014/main" id="{6BC63831-A6DD-49BC-A71F-29686A3DD170}"/>
              </a:ext>
            </a:extLst>
          </p:cNvPr>
          <p:cNvSpPr>
            <a:spLocks noGrp="1"/>
          </p:cNvSpPr>
          <p:nvPr>
            <p:ph idx="1"/>
          </p:nvPr>
        </p:nvSpPr>
        <p:spPr/>
        <p:txBody>
          <a:bodyPr>
            <a:normAutofit/>
          </a:bodyPr>
          <a:lstStyle/>
          <a:p>
            <a:pPr marL="360000" indent="-360000">
              <a:lnSpc>
                <a:spcPct val="150000"/>
              </a:lnSpc>
              <a:buFont typeface="Wingdings" panose="05000000000000000000" pitchFamily="2" charset="2"/>
              <a:buChar char="q"/>
            </a:pPr>
            <a:r>
              <a:rPr lang="tr-TR" sz="1800" b="1" dirty="0">
                <a:solidFill>
                  <a:srgbClr val="FF0000"/>
                </a:solidFill>
                <a:latin typeface="Hind-Bold"/>
              </a:rPr>
              <a:t>slice() </a:t>
            </a:r>
            <a:r>
              <a:rPr lang="tr-TR" sz="1800" dirty="0">
                <a:latin typeface="Hind-Bold"/>
              </a:rPr>
              <a:t>fonksiyonu </a:t>
            </a:r>
          </a:p>
        </p:txBody>
      </p:sp>
      <p:pic>
        <p:nvPicPr>
          <p:cNvPr id="5" name="Resim 4">
            <a:extLst>
              <a:ext uri="{FF2B5EF4-FFF2-40B4-BE49-F238E27FC236}">
                <a16:creationId xmlns:a16="http://schemas.microsoft.com/office/drawing/2014/main" id="{6E9BDEDE-A7F3-432C-BDE1-634F00399532}"/>
              </a:ext>
            </a:extLst>
          </p:cNvPr>
          <p:cNvPicPr>
            <a:picLocks noChangeAspect="1"/>
          </p:cNvPicPr>
          <p:nvPr/>
        </p:nvPicPr>
        <p:blipFill>
          <a:blip r:embed="rId2"/>
          <a:stretch>
            <a:fillRect/>
          </a:stretch>
        </p:blipFill>
        <p:spPr>
          <a:xfrm>
            <a:off x="2062403" y="3323588"/>
            <a:ext cx="7643522" cy="294919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578250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7CB7EA-755F-458A-92A5-B497EFC8E993}"/>
              </a:ext>
            </a:extLst>
          </p:cNvPr>
          <p:cNvSpPr>
            <a:spLocks noGrp="1"/>
          </p:cNvSpPr>
          <p:nvPr>
            <p:ph type="title"/>
          </p:nvPr>
        </p:nvSpPr>
        <p:spPr/>
        <p:txBody>
          <a:bodyPr/>
          <a:lstStyle/>
          <a:p>
            <a:r>
              <a:rPr lang="tr-TR" sz="3600" b="1" dirty="0">
                <a:solidFill>
                  <a:srgbClr val="0070C0"/>
                </a:solidFill>
                <a:latin typeface="Roboto" panose="02000000000000000000" pitchFamily="2" charset="0"/>
                <a:ea typeface="Roboto" panose="02000000000000000000" pitchFamily="2" charset="0"/>
              </a:rPr>
              <a:t>String Veriyi Parçalama (Slice ) ve Bölme (Split)</a:t>
            </a:r>
            <a:endParaRPr lang="tr-TR" dirty="0"/>
          </a:p>
        </p:txBody>
      </p:sp>
      <p:sp>
        <p:nvSpPr>
          <p:cNvPr id="3" name="İçerik Yer Tutucusu 2">
            <a:extLst>
              <a:ext uri="{FF2B5EF4-FFF2-40B4-BE49-F238E27FC236}">
                <a16:creationId xmlns:a16="http://schemas.microsoft.com/office/drawing/2014/main" id="{6BC63831-A6DD-49BC-A71F-29686A3DD170}"/>
              </a:ext>
            </a:extLst>
          </p:cNvPr>
          <p:cNvSpPr>
            <a:spLocks noGrp="1"/>
          </p:cNvSpPr>
          <p:nvPr>
            <p:ph idx="1"/>
          </p:nvPr>
        </p:nvSpPr>
        <p:spPr/>
        <p:txBody>
          <a:bodyPr>
            <a:normAutofit/>
          </a:bodyPr>
          <a:lstStyle/>
          <a:p>
            <a:pPr marL="360000" indent="-360000">
              <a:lnSpc>
                <a:spcPct val="150000"/>
              </a:lnSpc>
              <a:buFont typeface="Wingdings" panose="05000000000000000000" pitchFamily="2" charset="2"/>
              <a:buChar char="q"/>
            </a:pPr>
            <a:r>
              <a:rPr lang="tr-TR" sz="1800" b="1" dirty="0">
                <a:solidFill>
                  <a:srgbClr val="FF0000"/>
                </a:solidFill>
                <a:latin typeface="Hind-Bold"/>
              </a:rPr>
              <a:t>split() </a:t>
            </a:r>
            <a:r>
              <a:rPr lang="tr-TR" sz="1800" dirty="0">
                <a:latin typeface="Hind-Bold"/>
              </a:rPr>
              <a:t>fonksiyonu ile, metin verisi belirlenen karakterler baz alınarak bölünebilir. Bölünen metin parçaları dizi hâlinde verilecektir.</a:t>
            </a:r>
          </a:p>
        </p:txBody>
      </p:sp>
      <p:pic>
        <p:nvPicPr>
          <p:cNvPr id="6" name="Resim 5">
            <a:extLst>
              <a:ext uri="{FF2B5EF4-FFF2-40B4-BE49-F238E27FC236}">
                <a16:creationId xmlns:a16="http://schemas.microsoft.com/office/drawing/2014/main" id="{346236BB-1168-48C9-B351-D0D4E306470D}"/>
              </a:ext>
            </a:extLst>
          </p:cNvPr>
          <p:cNvPicPr>
            <a:picLocks noChangeAspect="1"/>
          </p:cNvPicPr>
          <p:nvPr/>
        </p:nvPicPr>
        <p:blipFill>
          <a:blip r:embed="rId2"/>
          <a:stretch>
            <a:fillRect/>
          </a:stretch>
        </p:blipFill>
        <p:spPr>
          <a:xfrm>
            <a:off x="1024128" y="3429000"/>
            <a:ext cx="10150720" cy="315772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11339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7CB7EA-755F-458A-92A5-B497EFC8E993}"/>
              </a:ext>
            </a:extLst>
          </p:cNvPr>
          <p:cNvSpPr>
            <a:spLocks noGrp="1"/>
          </p:cNvSpPr>
          <p:nvPr>
            <p:ph type="title"/>
          </p:nvPr>
        </p:nvSpPr>
        <p:spPr/>
        <p:txBody>
          <a:bodyPr/>
          <a:lstStyle/>
          <a:p>
            <a:r>
              <a:rPr lang="tr-TR" sz="3600" b="1" dirty="0">
                <a:solidFill>
                  <a:srgbClr val="0070C0"/>
                </a:solidFill>
                <a:latin typeface="Roboto" panose="02000000000000000000" pitchFamily="2" charset="0"/>
                <a:ea typeface="Roboto" panose="02000000000000000000" pitchFamily="2" charset="0"/>
              </a:rPr>
              <a:t>String Veri İçinde Karakter Değiştirme, Karakter Ekleme ve Çıkarma</a:t>
            </a:r>
            <a:endParaRPr lang="tr-TR" dirty="0"/>
          </a:p>
        </p:txBody>
      </p:sp>
      <p:sp>
        <p:nvSpPr>
          <p:cNvPr id="3" name="İçerik Yer Tutucusu 2">
            <a:extLst>
              <a:ext uri="{FF2B5EF4-FFF2-40B4-BE49-F238E27FC236}">
                <a16:creationId xmlns:a16="http://schemas.microsoft.com/office/drawing/2014/main" id="{6BC63831-A6DD-49BC-A71F-29686A3DD170}"/>
              </a:ext>
            </a:extLst>
          </p:cNvPr>
          <p:cNvSpPr>
            <a:spLocks noGrp="1"/>
          </p:cNvSpPr>
          <p:nvPr>
            <p:ph idx="1"/>
          </p:nvPr>
        </p:nvSpPr>
        <p:spPr/>
        <p:txBody>
          <a:bodyPr>
            <a:normAutofit/>
          </a:bodyPr>
          <a:lstStyle/>
          <a:p>
            <a:pPr marL="360000" indent="-360000">
              <a:lnSpc>
                <a:spcPct val="150000"/>
              </a:lnSpc>
              <a:buFont typeface="Wingdings" panose="05000000000000000000" pitchFamily="2" charset="2"/>
              <a:buChar char="q"/>
            </a:pPr>
            <a:r>
              <a:rPr lang="tr-TR" sz="1800" b="1" dirty="0">
                <a:solidFill>
                  <a:srgbClr val="FF0000"/>
                </a:solidFill>
                <a:latin typeface="Hind-Bold"/>
              </a:rPr>
              <a:t>replace() </a:t>
            </a:r>
            <a:r>
              <a:rPr lang="tr-TR" sz="1800" dirty="0">
                <a:latin typeface="Hind-Bold"/>
              </a:rPr>
              <a:t>fonksiyonu ile bir string içerisindeki herhangi bir karakter değiştirilebilir.</a:t>
            </a:r>
          </a:p>
        </p:txBody>
      </p:sp>
      <p:pic>
        <p:nvPicPr>
          <p:cNvPr id="5" name="Resim 4">
            <a:extLst>
              <a:ext uri="{FF2B5EF4-FFF2-40B4-BE49-F238E27FC236}">
                <a16:creationId xmlns:a16="http://schemas.microsoft.com/office/drawing/2014/main" id="{9AA4E947-F890-499D-BD83-5422B95A2410}"/>
              </a:ext>
            </a:extLst>
          </p:cNvPr>
          <p:cNvPicPr>
            <a:picLocks noChangeAspect="1"/>
          </p:cNvPicPr>
          <p:nvPr/>
        </p:nvPicPr>
        <p:blipFill>
          <a:blip r:embed="rId2"/>
          <a:stretch>
            <a:fillRect/>
          </a:stretch>
        </p:blipFill>
        <p:spPr>
          <a:xfrm>
            <a:off x="1493121" y="3429000"/>
            <a:ext cx="9205758" cy="264436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552993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7CB7EA-755F-458A-92A5-B497EFC8E993}"/>
              </a:ext>
            </a:extLst>
          </p:cNvPr>
          <p:cNvSpPr>
            <a:spLocks noGrp="1"/>
          </p:cNvSpPr>
          <p:nvPr>
            <p:ph type="title"/>
          </p:nvPr>
        </p:nvSpPr>
        <p:spPr/>
        <p:txBody>
          <a:bodyPr/>
          <a:lstStyle/>
          <a:p>
            <a:r>
              <a:rPr lang="tr-TR" sz="3600" b="1" dirty="0">
                <a:solidFill>
                  <a:srgbClr val="0070C0"/>
                </a:solidFill>
                <a:latin typeface="Roboto" panose="02000000000000000000" pitchFamily="2" charset="0"/>
                <a:ea typeface="Roboto" panose="02000000000000000000" pitchFamily="2" charset="0"/>
              </a:rPr>
              <a:t>String Veri İçinde Karakter Değiştirme, Karakter Ekleme ve Çıkarma</a:t>
            </a:r>
            <a:endParaRPr lang="tr-TR" dirty="0"/>
          </a:p>
        </p:txBody>
      </p:sp>
      <p:sp>
        <p:nvSpPr>
          <p:cNvPr id="3" name="İçerik Yer Tutucusu 2">
            <a:extLst>
              <a:ext uri="{FF2B5EF4-FFF2-40B4-BE49-F238E27FC236}">
                <a16:creationId xmlns:a16="http://schemas.microsoft.com/office/drawing/2014/main" id="{6BC63831-A6DD-49BC-A71F-29686A3DD170}"/>
              </a:ext>
            </a:extLst>
          </p:cNvPr>
          <p:cNvSpPr>
            <a:spLocks noGrp="1"/>
          </p:cNvSpPr>
          <p:nvPr>
            <p:ph idx="1"/>
          </p:nvPr>
        </p:nvSpPr>
        <p:spPr/>
        <p:txBody>
          <a:bodyPr>
            <a:normAutofit/>
          </a:bodyPr>
          <a:lstStyle/>
          <a:p>
            <a:pPr marL="360000" indent="-360000">
              <a:lnSpc>
                <a:spcPct val="150000"/>
              </a:lnSpc>
              <a:buFont typeface="Wingdings" panose="05000000000000000000" pitchFamily="2" charset="2"/>
              <a:buChar char="q"/>
            </a:pPr>
            <a:r>
              <a:rPr lang="tr-TR" sz="1800" b="1" dirty="0">
                <a:solidFill>
                  <a:srgbClr val="FF0000"/>
                </a:solidFill>
                <a:latin typeface="Hind-Bold"/>
              </a:rPr>
              <a:t>strip() </a:t>
            </a:r>
            <a:r>
              <a:rPr lang="tr-TR" sz="1800" dirty="0">
                <a:latin typeface="Hind-Bold"/>
              </a:rPr>
              <a:t>fonksiyonu ile bir string içinden karakter çıkarılabilir.</a:t>
            </a:r>
          </a:p>
        </p:txBody>
      </p:sp>
      <p:pic>
        <p:nvPicPr>
          <p:cNvPr id="6" name="Resim 5">
            <a:extLst>
              <a:ext uri="{FF2B5EF4-FFF2-40B4-BE49-F238E27FC236}">
                <a16:creationId xmlns:a16="http://schemas.microsoft.com/office/drawing/2014/main" id="{C4843F2D-591A-4713-8286-4A589609F704}"/>
              </a:ext>
            </a:extLst>
          </p:cNvPr>
          <p:cNvPicPr>
            <a:picLocks noChangeAspect="1"/>
          </p:cNvPicPr>
          <p:nvPr/>
        </p:nvPicPr>
        <p:blipFill>
          <a:blip r:embed="rId2"/>
          <a:stretch>
            <a:fillRect/>
          </a:stretch>
        </p:blipFill>
        <p:spPr>
          <a:xfrm>
            <a:off x="1957981" y="3429000"/>
            <a:ext cx="8276037" cy="224809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86779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7CB7EA-755F-458A-92A5-B497EFC8E993}"/>
              </a:ext>
            </a:extLst>
          </p:cNvPr>
          <p:cNvSpPr>
            <a:spLocks noGrp="1"/>
          </p:cNvSpPr>
          <p:nvPr>
            <p:ph type="title"/>
          </p:nvPr>
        </p:nvSpPr>
        <p:spPr/>
        <p:txBody>
          <a:bodyPr/>
          <a:lstStyle/>
          <a:p>
            <a:r>
              <a:rPr lang="tr-TR" sz="3600" b="1" dirty="0">
                <a:solidFill>
                  <a:srgbClr val="0070C0"/>
                </a:solidFill>
                <a:latin typeface="Roboto" panose="02000000000000000000" pitchFamily="2" charset="0"/>
                <a:ea typeface="Roboto" panose="02000000000000000000" pitchFamily="2" charset="0"/>
              </a:rPr>
              <a:t>String Veri İçinde Karakter Değiştirme, Karakter Ekleme ve Çıkarma</a:t>
            </a:r>
            <a:endParaRPr lang="tr-TR" dirty="0"/>
          </a:p>
        </p:txBody>
      </p:sp>
      <p:sp>
        <p:nvSpPr>
          <p:cNvPr id="3" name="İçerik Yer Tutucusu 2">
            <a:extLst>
              <a:ext uri="{FF2B5EF4-FFF2-40B4-BE49-F238E27FC236}">
                <a16:creationId xmlns:a16="http://schemas.microsoft.com/office/drawing/2014/main" id="{6BC63831-A6DD-49BC-A71F-29686A3DD170}"/>
              </a:ext>
            </a:extLst>
          </p:cNvPr>
          <p:cNvSpPr>
            <a:spLocks noGrp="1"/>
          </p:cNvSpPr>
          <p:nvPr>
            <p:ph idx="1"/>
          </p:nvPr>
        </p:nvSpPr>
        <p:spPr/>
        <p:txBody>
          <a:bodyPr>
            <a:normAutofit/>
          </a:bodyPr>
          <a:lstStyle/>
          <a:p>
            <a:pPr marL="360000" indent="-360000">
              <a:lnSpc>
                <a:spcPct val="150000"/>
              </a:lnSpc>
              <a:buFont typeface="Wingdings" panose="05000000000000000000" pitchFamily="2" charset="2"/>
              <a:buChar char="q"/>
            </a:pPr>
            <a:r>
              <a:rPr lang="tr-TR" sz="1800" b="1" dirty="0">
                <a:solidFill>
                  <a:srgbClr val="FF0000"/>
                </a:solidFill>
                <a:latin typeface="Hind-Bold"/>
              </a:rPr>
              <a:t>join() </a:t>
            </a:r>
            <a:r>
              <a:rPr lang="tr-TR" sz="1800" dirty="0">
                <a:latin typeface="Hind-Bold"/>
              </a:rPr>
              <a:t>fonksiyonu ile bir string verinin içerdiği her bir karakterden sonra yeni bir karakter eklenebilir.</a:t>
            </a:r>
          </a:p>
          <a:p>
            <a:pPr marL="360000" indent="-360000">
              <a:lnSpc>
                <a:spcPct val="150000"/>
              </a:lnSpc>
              <a:buFont typeface="Wingdings" panose="05000000000000000000" pitchFamily="2" charset="2"/>
              <a:buChar char="q"/>
            </a:pPr>
            <a:r>
              <a:rPr lang="tr-TR" sz="1800" dirty="0">
                <a:latin typeface="Hind-Bold"/>
              </a:rPr>
              <a:t>Formatı= "eklemek istenilen string ya da karakter değer".join(değişkenin kendisi = elimizde olan string veri)</a:t>
            </a:r>
          </a:p>
        </p:txBody>
      </p:sp>
      <p:pic>
        <p:nvPicPr>
          <p:cNvPr id="5" name="Resim 4">
            <a:extLst>
              <a:ext uri="{FF2B5EF4-FFF2-40B4-BE49-F238E27FC236}">
                <a16:creationId xmlns:a16="http://schemas.microsoft.com/office/drawing/2014/main" id="{474B0B46-B482-44AB-BCD8-A721B783009B}"/>
              </a:ext>
            </a:extLst>
          </p:cNvPr>
          <p:cNvPicPr>
            <a:picLocks noChangeAspect="1"/>
          </p:cNvPicPr>
          <p:nvPr/>
        </p:nvPicPr>
        <p:blipFill>
          <a:blip r:embed="rId2"/>
          <a:stretch>
            <a:fillRect/>
          </a:stretch>
        </p:blipFill>
        <p:spPr>
          <a:xfrm>
            <a:off x="1447799" y="4625298"/>
            <a:ext cx="2476715" cy="96020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91344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7CB7EA-755F-458A-92A5-B497EFC8E993}"/>
              </a:ext>
            </a:extLst>
          </p:cNvPr>
          <p:cNvSpPr>
            <a:spLocks noGrp="1"/>
          </p:cNvSpPr>
          <p:nvPr>
            <p:ph type="title"/>
          </p:nvPr>
        </p:nvSpPr>
        <p:spPr/>
        <p:txBody>
          <a:bodyPr/>
          <a:lstStyle/>
          <a:p>
            <a:r>
              <a:rPr lang="tr-TR" sz="3600" b="1" dirty="0">
                <a:solidFill>
                  <a:srgbClr val="0070C0"/>
                </a:solidFill>
                <a:latin typeface="Roboto" panose="02000000000000000000" pitchFamily="2" charset="0"/>
                <a:ea typeface="Roboto" panose="02000000000000000000" pitchFamily="2" charset="0"/>
              </a:rPr>
              <a:t>String Veri İle Büyük ve Küçük Harf Değişimi Yapma</a:t>
            </a:r>
            <a:endParaRPr lang="tr-TR" dirty="0"/>
          </a:p>
        </p:txBody>
      </p:sp>
      <p:sp>
        <p:nvSpPr>
          <p:cNvPr id="3" name="İçerik Yer Tutucusu 2">
            <a:extLst>
              <a:ext uri="{FF2B5EF4-FFF2-40B4-BE49-F238E27FC236}">
                <a16:creationId xmlns:a16="http://schemas.microsoft.com/office/drawing/2014/main" id="{6BC63831-A6DD-49BC-A71F-29686A3DD170}"/>
              </a:ext>
            </a:extLst>
          </p:cNvPr>
          <p:cNvSpPr>
            <a:spLocks noGrp="1"/>
          </p:cNvSpPr>
          <p:nvPr>
            <p:ph idx="1"/>
          </p:nvPr>
        </p:nvSpPr>
        <p:spPr/>
        <p:txBody>
          <a:bodyPr>
            <a:normAutofit/>
          </a:bodyPr>
          <a:lstStyle/>
          <a:p>
            <a:pPr marL="360000" indent="-360000">
              <a:lnSpc>
                <a:spcPct val="150000"/>
              </a:lnSpc>
              <a:buFont typeface="Wingdings" panose="05000000000000000000" pitchFamily="2" charset="2"/>
              <a:buChar char="q"/>
            </a:pPr>
            <a:r>
              <a:rPr lang="tr-TR" sz="1800" b="1" dirty="0">
                <a:solidFill>
                  <a:srgbClr val="FF0000"/>
                </a:solidFill>
                <a:latin typeface="Hind-Bold"/>
              </a:rPr>
              <a:t>upper() : </a:t>
            </a:r>
            <a:r>
              <a:rPr lang="tr-TR" sz="1800" dirty="0">
                <a:latin typeface="Hind-Bold"/>
              </a:rPr>
              <a:t>Karakter dizisindeki bütün harfleri büyütür.</a:t>
            </a:r>
          </a:p>
          <a:p>
            <a:pPr marL="360000" indent="-360000">
              <a:lnSpc>
                <a:spcPct val="150000"/>
              </a:lnSpc>
              <a:buFont typeface="Wingdings" panose="05000000000000000000" pitchFamily="2" charset="2"/>
              <a:buChar char="q"/>
            </a:pPr>
            <a:r>
              <a:rPr lang="tr-TR" sz="1800" b="1" dirty="0">
                <a:solidFill>
                  <a:srgbClr val="FF0000"/>
                </a:solidFill>
                <a:latin typeface="Hind-Bold"/>
              </a:rPr>
              <a:t>lower() : </a:t>
            </a:r>
            <a:r>
              <a:rPr lang="tr-TR" sz="1800" dirty="0">
                <a:latin typeface="Hind-Bold"/>
              </a:rPr>
              <a:t>Karakter dizisindeki bütün harfleri küçültür.</a:t>
            </a:r>
          </a:p>
          <a:p>
            <a:pPr marL="360000" indent="-360000">
              <a:lnSpc>
                <a:spcPct val="150000"/>
              </a:lnSpc>
              <a:buFont typeface="Wingdings" panose="05000000000000000000" pitchFamily="2" charset="2"/>
              <a:buChar char="q"/>
            </a:pPr>
            <a:r>
              <a:rPr lang="tr-TR" sz="1800" b="1" dirty="0">
                <a:solidFill>
                  <a:srgbClr val="FF0000"/>
                </a:solidFill>
                <a:latin typeface="Hind-Bold"/>
              </a:rPr>
              <a:t>capitalize() : </a:t>
            </a:r>
            <a:r>
              <a:rPr lang="tr-TR" sz="1800" dirty="0">
                <a:latin typeface="Hind-Bold"/>
              </a:rPr>
              <a:t>Karakter dizisinin ilk harfini büyütür.</a:t>
            </a:r>
          </a:p>
          <a:p>
            <a:pPr marL="360000" indent="-360000">
              <a:lnSpc>
                <a:spcPct val="150000"/>
              </a:lnSpc>
              <a:buFont typeface="Wingdings" panose="05000000000000000000" pitchFamily="2" charset="2"/>
              <a:buChar char="q"/>
            </a:pPr>
            <a:r>
              <a:rPr lang="tr-TR" sz="1800" b="1" dirty="0">
                <a:solidFill>
                  <a:srgbClr val="FF0000"/>
                </a:solidFill>
                <a:latin typeface="Hind-Bold"/>
              </a:rPr>
              <a:t>title() : </a:t>
            </a:r>
            <a:r>
              <a:rPr lang="tr-TR" sz="1800" dirty="0">
                <a:latin typeface="Hind-Bold"/>
              </a:rPr>
              <a:t>Karakter dizisindeki her kelimenin ilk harfini büyütür.</a:t>
            </a:r>
          </a:p>
          <a:p>
            <a:pPr marL="360000" indent="-360000">
              <a:lnSpc>
                <a:spcPct val="150000"/>
              </a:lnSpc>
              <a:buFont typeface="Wingdings" panose="05000000000000000000" pitchFamily="2" charset="2"/>
              <a:buChar char="q"/>
            </a:pPr>
            <a:r>
              <a:rPr lang="tr-TR" sz="1800" b="1" dirty="0">
                <a:solidFill>
                  <a:srgbClr val="FF0000"/>
                </a:solidFill>
                <a:latin typeface="Hind-Bold"/>
              </a:rPr>
              <a:t>swapcase() : </a:t>
            </a:r>
            <a:r>
              <a:rPr lang="tr-TR" sz="1800" dirty="0">
                <a:latin typeface="Hind-Bold"/>
              </a:rPr>
              <a:t>Karakter dizisindeki büyük harfleri küçük, küçük harfleri büyük hâle getirir.</a:t>
            </a:r>
          </a:p>
        </p:txBody>
      </p:sp>
    </p:spTree>
    <p:extLst>
      <p:ext uri="{BB962C8B-B14F-4D97-AF65-F5344CB8AC3E}">
        <p14:creationId xmlns:p14="http://schemas.microsoft.com/office/powerpoint/2010/main" val="766629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7CB7EA-755F-458A-92A5-B497EFC8E993}"/>
              </a:ext>
            </a:extLst>
          </p:cNvPr>
          <p:cNvSpPr>
            <a:spLocks noGrp="1"/>
          </p:cNvSpPr>
          <p:nvPr>
            <p:ph type="title"/>
          </p:nvPr>
        </p:nvSpPr>
        <p:spPr/>
        <p:txBody>
          <a:bodyPr/>
          <a:lstStyle/>
          <a:p>
            <a:r>
              <a:rPr lang="tr-TR" sz="3600" b="1" dirty="0">
                <a:solidFill>
                  <a:srgbClr val="0070C0"/>
                </a:solidFill>
                <a:latin typeface="Roboto" panose="02000000000000000000" pitchFamily="2" charset="0"/>
                <a:ea typeface="Roboto" panose="02000000000000000000" pitchFamily="2" charset="0"/>
              </a:rPr>
              <a:t>String Veri İle Büyük ve Küçük Harf Değişimi Yapma</a:t>
            </a:r>
            <a:endParaRPr lang="tr-TR" dirty="0"/>
          </a:p>
        </p:txBody>
      </p:sp>
      <p:pic>
        <p:nvPicPr>
          <p:cNvPr id="7" name="Resim 6">
            <a:extLst>
              <a:ext uri="{FF2B5EF4-FFF2-40B4-BE49-F238E27FC236}">
                <a16:creationId xmlns:a16="http://schemas.microsoft.com/office/drawing/2014/main" id="{C516AD5B-7254-4882-9D6E-E8DC49A145DF}"/>
              </a:ext>
            </a:extLst>
          </p:cNvPr>
          <p:cNvPicPr>
            <a:picLocks noChangeAspect="1"/>
          </p:cNvPicPr>
          <p:nvPr/>
        </p:nvPicPr>
        <p:blipFill>
          <a:blip r:embed="rId2"/>
          <a:stretch>
            <a:fillRect/>
          </a:stretch>
        </p:blipFill>
        <p:spPr>
          <a:xfrm>
            <a:off x="2485759" y="2960240"/>
            <a:ext cx="6134632" cy="299492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89088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7CB7EA-755F-458A-92A5-B497EFC8E993}"/>
              </a:ext>
            </a:extLst>
          </p:cNvPr>
          <p:cNvSpPr>
            <a:spLocks noGrp="1"/>
          </p:cNvSpPr>
          <p:nvPr>
            <p:ph type="title"/>
          </p:nvPr>
        </p:nvSpPr>
        <p:spPr/>
        <p:txBody>
          <a:bodyPr/>
          <a:lstStyle/>
          <a:p>
            <a:r>
              <a:rPr lang="tr-TR" sz="3600" b="1" dirty="0">
                <a:solidFill>
                  <a:srgbClr val="0070C0"/>
                </a:solidFill>
                <a:latin typeface="Roboto" panose="02000000000000000000" pitchFamily="2" charset="0"/>
                <a:ea typeface="Roboto" panose="02000000000000000000" pitchFamily="2" charset="0"/>
              </a:rPr>
              <a:t>TARİH VE METİN İŞLEMLERİ</a:t>
            </a:r>
            <a:endParaRPr lang="tr-TR" dirty="0"/>
          </a:p>
        </p:txBody>
      </p:sp>
      <p:sp>
        <p:nvSpPr>
          <p:cNvPr id="3" name="İçerik Yer Tutucusu 2">
            <a:extLst>
              <a:ext uri="{FF2B5EF4-FFF2-40B4-BE49-F238E27FC236}">
                <a16:creationId xmlns:a16="http://schemas.microsoft.com/office/drawing/2014/main" id="{6BC63831-A6DD-49BC-A71F-29686A3DD170}"/>
              </a:ext>
            </a:extLst>
          </p:cNvPr>
          <p:cNvSpPr>
            <a:spLocks noGrp="1"/>
          </p:cNvSpPr>
          <p:nvPr>
            <p:ph idx="1"/>
          </p:nvPr>
        </p:nvSpPr>
        <p:spPr/>
        <p:txBody>
          <a:bodyPr>
            <a:normAutofit/>
          </a:bodyPr>
          <a:lstStyle/>
          <a:p>
            <a:pPr marL="360000" indent="-360000">
              <a:lnSpc>
                <a:spcPct val="150000"/>
              </a:lnSpc>
              <a:buFont typeface="Wingdings" panose="05000000000000000000" pitchFamily="2" charset="2"/>
              <a:buChar char="q"/>
            </a:pPr>
            <a:r>
              <a:rPr lang="tr-TR" sz="1800" dirty="0">
                <a:latin typeface="Hind-Bold"/>
              </a:rPr>
              <a:t>Python dilinde zaman bilgisi tutmak için kendine ait bir veri tipi bulunmaz. </a:t>
            </a:r>
          </a:p>
          <a:p>
            <a:pPr marL="360000" indent="-360000">
              <a:lnSpc>
                <a:spcPct val="150000"/>
              </a:lnSpc>
              <a:buFont typeface="Wingdings" panose="05000000000000000000" pitchFamily="2" charset="2"/>
              <a:buChar char="q"/>
            </a:pPr>
            <a:r>
              <a:rPr lang="tr-TR" sz="1800" dirty="0">
                <a:latin typeface="Hind-Bold"/>
              </a:rPr>
              <a:t>Python zaman ve tarih bilgilerini bir değişkene atanmış veri değil de oluşturulmuş bir nesne olarak görüp işler. </a:t>
            </a:r>
          </a:p>
          <a:p>
            <a:pPr marL="360000" indent="-360000">
              <a:lnSpc>
                <a:spcPct val="150000"/>
              </a:lnSpc>
              <a:buFont typeface="Wingdings" panose="05000000000000000000" pitchFamily="2" charset="2"/>
              <a:buChar char="q"/>
            </a:pPr>
            <a:r>
              <a:rPr lang="tr-TR" sz="1800" dirty="0">
                <a:latin typeface="Hind-Bold"/>
              </a:rPr>
              <a:t>Bu nedenle zaman nesnesi ile çalışmak için programlama dili ile birlikte gelen </a:t>
            </a:r>
            <a:r>
              <a:rPr lang="tr-TR" sz="1800" b="1" dirty="0">
                <a:latin typeface="Hind-Bold"/>
              </a:rPr>
              <a:t>datetime</a:t>
            </a:r>
            <a:r>
              <a:rPr lang="tr-TR" sz="1800" dirty="0">
                <a:latin typeface="Hind-Bold"/>
              </a:rPr>
              <a:t> modülünü kullanmak gerekir. </a:t>
            </a:r>
          </a:p>
          <a:p>
            <a:pPr marL="360000" indent="-360000">
              <a:lnSpc>
                <a:spcPct val="150000"/>
              </a:lnSpc>
              <a:buFont typeface="Wingdings" panose="05000000000000000000" pitchFamily="2" charset="2"/>
              <a:buChar char="q"/>
            </a:pPr>
            <a:r>
              <a:rPr lang="tr-TR" sz="1800" b="1" dirty="0">
                <a:latin typeface="Hind-Bold"/>
              </a:rPr>
              <a:t>datetime</a:t>
            </a:r>
            <a:r>
              <a:rPr lang="tr-TR" sz="1800" dirty="0">
                <a:latin typeface="Hind-Bold"/>
              </a:rPr>
              <a:t> modülü; zaman, saat ve tarihlerle ilgili işlemler için çeşitli fonksiyonlar ve özellikler sağlayan sınıfları içerir.</a:t>
            </a:r>
          </a:p>
        </p:txBody>
      </p:sp>
    </p:spTree>
    <p:extLst>
      <p:ext uri="{BB962C8B-B14F-4D97-AF65-F5344CB8AC3E}">
        <p14:creationId xmlns:p14="http://schemas.microsoft.com/office/powerpoint/2010/main" val="3243516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7CB7EA-755F-458A-92A5-B497EFC8E993}"/>
              </a:ext>
            </a:extLst>
          </p:cNvPr>
          <p:cNvSpPr>
            <a:spLocks noGrp="1"/>
          </p:cNvSpPr>
          <p:nvPr>
            <p:ph type="title"/>
          </p:nvPr>
        </p:nvSpPr>
        <p:spPr/>
        <p:txBody>
          <a:bodyPr/>
          <a:lstStyle/>
          <a:p>
            <a:r>
              <a:rPr lang="tr-TR" sz="3600" b="1" dirty="0">
                <a:solidFill>
                  <a:srgbClr val="0070C0"/>
                </a:solidFill>
                <a:latin typeface="Roboto" panose="02000000000000000000" pitchFamily="2" charset="0"/>
                <a:ea typeface="Roboto" panose="02000000000000000000" pitchFamily="2" charset="0"/>
              </a:rPr>
              <a:t>TARİH VE METİN İŞLEMLERİ</a:t>
            </a:r>
            <a:endParaRPr lang="tr-TR" dirty="0"/>
          </a:p>
        </p:txBody>
      </p:sp>
      <p:sp>
        <p:nvSpPr>
          <p:cNvPr id="3" name="İçerik Yer Tutucusu 2">
            <a:extLst>
              <a:ext uri="{FF2B5EF4-FFF2-40B4-BE49-F238E27FC236}">
                <a16:creationId xmlns:a16="http://schemas.microsoft.com/office/drawing/2014/main" id="{6BC63831-A6DD-49BC-A71F-29686A3DD170}"/>
              </a:ext>
            </a:extLst>
          </p:cNvPr>
          <p:cNvSpPr>
            <a:spLocks noGrp="1"/>
          </p:cNvSpPr>
          <p:nvPr>
            <p:ph idx="1"/>
          </p:nvPr>
        </p:nvSpPr>
        <p:spPr>
          <a:xfrm>
            <a:off x="1024128" y="2019299"/>
            <a:ext cx="9720073" cy="4695825"/>
          </a:xfrm>
        </p:spPr>
        <p:txBody>
          <a:bodyPr>
            <a:noAutofit/>
          </a:bodyPr>
          <a:lstStyle/>
          <a:p>
            <a:pPr marL="360000" indent="-360000">
              <a:lnSpc>
                <a:spcPct val="130000"/>
              </a:lnSpc>
              <a:buFont typeface="Wingdings" panose="05000000000000000000" pitchFamily="2" charset="2"/>
              <a:buChar char="q"/>
            </a:pPr>
            <a:r>
              <a:rPr lang="tr-TR" sz="1800" b="1" dirty="0">
                <a:solidFill>
                  <a:srgbClr val="FF0000"/>
                </a:solidFill>
                <a:latin typeface="Hind-Bold"/>
              </a:rPr>
              <a:t>datetime.date: </a:t>
            </a:r>
            <a:r>
              <a:rPr lang="tr-TR" sz="1800" dirty="0">
                <a:latin typeface="Hind-Bold"/>
              </a:rPr>
              <a:t>Tarihle ilgili nitelikleri ve fonksiyonları barındıran sınıftır. </a:t>
            </a:r>
            <a:r>
              <a:rPr lang="tr-TR" sz="1800" b="1" dirty="0">
                <a:latin typeface="Hind-Bold"/>
              </a:rPr>
              <a:t>year (yıl), month (ay) </a:t>
            </a:r>
            <a:r>
              <a:rPr lang="tr-TR" sz="1800" dirty="0">
                <a:latin typeface="Hind-Bold"/>
              </a:rPr>
              <a:t>ve </a:t>
            </a:r>
            <a:r>
              <a:rPr lang="tr-TR" sz="1800" b="1" dirty="0">
                <a:latin typeface="Hind-Bold"/>
              </a:rPr>
              <a:t>day (gün) </a:t>
            </a:r>
            <a:r>
              <a:rPr lang="tr-TR" sz="1800" dirty="0">
                <a:latin typeface="Hind-Bold"/>
              </a:rPr>
              <a:t>özelliklerini içerir.</a:t>
            </a:r>
          </a:p>
          <a:p>
            <a:pPr marL="360000" indent="-360000">
              <a:lnSpc>
                <a:spcPct val="130000"/>
              </a:lnSpc>
              <a:buFont typeface="Wingdings" panose="05000000000000000000" pitchFamily="2" charset="2"/>
              <a:buChar char="q"/>
            </a:pPr>
            <a:r>
              <a:rPr lang="tr-TR" sz="1800" b="1" dirty="0">
                <a:solidFill>
                  <a:srgbClr val="FF0000"/>
                </a:solidFill>
                <a:latin typeface="Hind-Bold"/>
              </a:rPr>
              <a:t>datetime.time: </a:t>
            </a:r>
            <a:r>
              <a:rPr lang="tr-TR" sz="1800" dirty="0">
                <a:latin typeface="Hind-Bold"/>
              </a:rPr>
              <a:t>Zamanla ilgili nitelikleri ve fonksiyonları barındıran sınıftır. </a:t>
            </a:r>
            <a:r>
              <a:rPr lang="tr-TR" sz="1800" b="1" dirty="0">
                <a:latin typeface="Hind-Bold"/>
              </a:rPr>
              <a:t>hour (saat), minute (dakika), second (saniye) , microsecond (mikrosaniye) </a:t>
            </a:r>
            <a:r>
              <a:rPr lang="tr-TR" sz="1800" dirty="0">
                <a:latin typeface="Hind-Bold"/>
              </a:rPr>
              <a:t>ve</a:t>
            </a:r>
            <a:r>
              <a:rPr lang="tr-TR" sz="1800" b="1" dirty="0">
                <a:latin typeface="Hind-Bold"/>
              </a:rPr>
              <a:t> tzinfo (saat dilimi) </a:t>
            </a:r>
            <a:r>
              <a:rPr lang="tr-TR" sz="1800" dirty="0">
                <a:latin typeface="Hind-Bold"/>
              </a:rPr>
              <a:t>özelliklerini içerir.</a:t>
            </a:r>
          </a:p>
          <a:p>
            <a:pPr marL="360000" indent="-360000">
              <a:lnSpc>
                <a:spcPct val="130000"/>
              </a:lnSpc>
              <a:buFont typeface="Wingdings" panose="05000000000000000000" pitchFamily="2" charset="2"/>
              <a:buChar char="q"/>
            </a:pPr>
            <a:r>
              <a:rPr lang="tr-TR" sz="1800" b="1" dirty="0">
                <a:solidFill>
                  <a:srgbClr val="FF0000"/>
                </a:solidFill>
                <a:latin typeface="Hind-Bold"/>
              </a:rPr>
              <a:t>datetime.datetime:</a:t>
            </a:r>
            <a:r>
              <a:rPr lang="tr-TR" sz="1800" dirty="0">
                <a:latin typeface="Hind-Bold"/>
              </a:rPr>
              <a:t> date ve time sınıflarının birleşiminden ve ilave birkaç fonksiyondan oluşur. Örneklerde sıklıkla kullanılacak sınıf budur.</a:t>
            </a:r>
          </a:p>
          <a:p>
            <a:pPr marL="360000" indent="-360000">
              <a:lnSpc>
                <a:spcPct val="130000"/>
              </a:lnSpc>
              <a:buFont typeface="Wingdings" panose="05000000000000000000" pitchFamily="2" charset="2"/>
              <a:buChar char="q"/>
            </a:pPr>
            <a:r>
              <a:rPr lang="tr-TR" sz="1800" b="1" dirty="0">
                <a:solidFill>
                  <a:srgbClr val="FF0000"/>
                </a:solidFill>
                <a:latin typeface="Hind-Bold"/>
              </a:rPr>
              <a:t>datetime.timedelta:</a:t>
            </a:r>
            <a:r>
              <a:rPr lang="tr-TR" sz="1800" dirty="0">
                <a:latin typeface="Hind-Bold"/>
              </a:rPr>
              <a:t> İki date, time veya datetime nesnesi arasındaki zaman farkını mikrosaniye cinsinden veren sınıftır.</a:t>
            </a:r>
          </a:p>
          <a:p>
            <a:pPr marL="360000" indent="-360000">
              <a:lnSpc>
                <a:spcPct val="130000"/>
              </a:lnSpc>
              <a:buFont typeface="Wingdings" panose="05000000000000000000" pitchFamily="2" charset="2"/>
              <a:buChar char="q"/>
            </a:pPr>
            <a:r>
              <a:rPr lang="tr-TR" sz="1800" b="1" dirty="0">
                <a:solidFill>
                  <a:srgbClr val="FF0000"/>
                </a:solidFill>
                <a:latin typeface="Hind-Bold"/>
              </a:rPr>
              <a:t>datetime.tzinfo:</a:t>
            </a:r>
            <a:r>
              <a:rPr lang="tr-TR" sz="1800" dirty="0">
                <a:latin typeface="Hind-Bold"/>
              </a:rPr>
              <a:t> date ve time sınıflarının saat dilimi özelliklerini tutmak için oluşturulmuş abstract (temel) sınıftır.</a:t>
            </a:r>
          </a:p>
        </p:txBody>
      </p:sp>
    </p:spTree>
    <p:extLst>
      <p:ext uri="{BB962C8B-B14F-4D97-AF65-F5344CB8AC3E}">
        <p14:creationId xmlns:p14="http://schemas.microsoft.com/office/powerpoint/2010/main" val="2322668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7CB7EA-755F-458A-92A5-B497EFC8E993}"/>
              </a:ext>
            </a:extLst>
          </p:cNvPr>
          <p:cNvSpPr>
            <a:spLocks noGrp="1"/>
          </p:cNvSpPr>
          <p:nvPr>
            <p:ph type="title"/>
          </p:nvPr>
        </p:nvSpPr>
        <p:spPr/>
        <p:txBody>
          <a:bodyPr/>
          <a:lstStyle/>
          <a:p>
            <a:r>
              <a:rPr lang="tr-TR" sz="3600" b="1" dirty="0">
                <a:solidFill>
                  <a:srgbClr val="0070C0"/>
                </a:solidFill>
                <a:latin typeface="Roboto" panose="02000000000000000000" pitchFamily="2" charset="0"/>
                <a:ea typeface="Roboto" panose="02000000000000000000" pitchFamily="2" charset="0"/>
              </a:rPr>
              <a:t>TARİH VE METİN İŞLEMLERİ</a:t>
            </a:r>
            <a:endParaRPr lang="tr-TR" dirty="0"/>
          </a:p>
        </p:txBody>
      </p:sp>
      <p:sp>
        <p:nvSpPr>
          <p:cNvPr id="3" name="İçerik Yer Tutucusu 2">
            <a:extLst>
              <a:ext uri="{FF2B5EF4-FFF2-40B4-BE49-F238E27FC236}">
                <a16:creationId xmlns:a16="http://schemas.microsoft.com/office/drawing/2014/main" id="{6BC63831-A6DD-49BC-A71F-29686A3DD170}"/>
              </a:ext>
            </a:extLst>
          </p:cNvPr>
          <p:cNvSpPr>
            <a:spLocks noGrp="1"/>
          </p:cNvSpPr>
          <p:nvPr>
            <p:ph idx="1"/>
          </p:nvPr>
        </p:nvSpPr>
        <p:spPr/>
        <p:txBody>
          <a:bodyPr>
            <a:normAutofit/>
          </a:bodyPr>
          <a:lstStyle/>
          <a:p>
            <a:pPr marL="360000" indent="-360000">
              <a:lnSpc>
                <a:spcPct val="150000"/>
              </a:lnSpc>
              <a:buFont typeface="Wingdings" panose="05000000000000000000" pitchFamily="2" charset="2"/>
              <a:buChar char="q"/>
            </a:pPr>
            <a:r>
              <a:rPr lang="tr-TR" sz="1800" b="1" dirty="0">
                <a:solidFill>
                  <a:srgbClr val="FF0000"/>
                </a:solidFill>
                <a:latin typeface="Hind-Bold"/>
              </a:rPr>
              <a:t>now( ) : </a:t>
            </a:r>
            <a:r>
              <a:rPr lang="tr-TR" sz="1800" dirty="0">
                <a:latin typeface="Hind-Bold"/>
              </a:rPr>
              <a:t>datetime modülü içindeki datetime sınıfına ait bu fonksiyon içinde bulunulan andaki tarih ve saat bilgilerini verir.</a:t>
            </a:r>
          </a:p>
        </p:txBody>
      </p:sp>
      <p:pic>
        <p:nvPicPr>
          <p:cNvPr id="5" name="Resim 4">
            <a:extLst>
              <a:ext uri="{FF2B5EF4-FFF2-40B4-BE49-F238E27FC236}">
                <a16:creationId xmlns:a16="http://schemas.microsoft.com/office/drawing/2014/main" id="{4926C388-4290-4BCC-8D0C-D2B92D1222F7}"/>
              </a:ext>
            </a:extLst>
          </p:cNvPr>
          <p:cNvPicPr>
            <a:picLocks noChangeAspect="1"/>
          </p:cNvPicPr>
          <p:nvPr/>
        </p:nvPicPr>
        <p:blipFill>
          <a:blip r:embed="rId2"/>
          <a:stretch>
            <a:fillRect/>
          </a:stretch>
        </p:blipFill>
        <p:spPr>
          <a:xfrm>
            <a:off x="1382621" y="3941390"/>
            <a:ext cx="9426757" cy="149961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50825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7CB7EA-755F-458A-92A5-B497EFC8E993}"/>
              </a:ext>
            </a:extLst>
          </p:cNvPr>
          <p:cNvSpPr>
            <a:spLocks noGrp="1"/>
          </p:cNvSpPr>
          <p:nvPr>
            <p:ph type="title"/>
          </p:nvPr>
        </p:nvSpPr>
        <p:spPr/>
        <p:txBody>
          <a:bodyPr/>
          <a:lstStyle/>
          <a:p>
            <a:r>
              <a:rPr lang="tr-TR" sz="3600" b="1" dirty="0">
                <a:solidFill>
                  <a:srgbClr val="0070C0"/>
                </a:solidFill>
                <a:latin typeface="Roboto" panose="02000000000000000000" pitchFamily="2" charset="0"/>
                <a:ea typeface="Roboto" panose="02000000000000000000" pitchFamily="2" charset="0"/>
              </a:rPr>
              <a:t>TARİH VE METİN İŞLEMLERİ</a:t>
            </a:r>
            <a:endParaRPr lang="tr-TR" dirty="0"/>
          </a:p>
        </p:txBody>
      </p:sp>
      <p:sp>
        <p:nvSpPr>
          <p:cNvPr id="3" name="İçerik Yer Tutucusu 2">
            <a:extLst>
              <a:ext uri="{FF2B5EF4-FFF2-40B4-BE49-F238E27FC236}">
                <a16:creationId xmlns:a16="http://schemas.microsoft.com/office/drawing/2014/main" id="{6BC63831-A6DD-49BC-A71F-29686A3DD170}"/>
              </a:ext>
            </a:extLst>
          </p:cNvPr>
          <p:cNvSpPr>
            <a:spLocks noGrp="1"/>
          </p:cNvSpPr>
          <p:nvPr>
            <p:ph idx="1"/>
          </p:nvPr>
        </p:nvSpPr>
        <p:spPr/>
        <p:txBody>
          <a:bodyPr>
            <a:normAutofit/>
          </a:bodyPr>
          <a:lstStyle/>
          <a:p>
            <a:pPr marL="360000" indent="-360000">
              <a:lnSpc>
                <a:spcPct val="150000"/>
              </a:lnSpc>
              <a:buFont typeface="Wingdings" panose="05000000000000000000" pitchFamily="2" charset="2"/>
              <a:buChar char="q"/>
            </a:pPr>
            <a:r>
              <a:rPr lang="tr-TR" sz="1800" b="1" dirty="0">
                <a:solidFill>
                  <a:srgbClr val="FF0000"/>
                </a:solidFill>
                <a:latin typeface="Hind-Regular"/>
              </a:rPr>
              <a:t>today( ) : </a:t>
            </a:r>
            <a:r>
              <a:rPr lang="tr-TR" sz="1800" b="1" dirty="0">
                <a:latin typeface="Hind-Regular"/>
              </a:rPr>
              <a:t>now() </a:t>
            </a:r>
            <a:r>
              <a:rPr lang="tr-TR" sz="1800" dirty="0">
                <a:latin typeface="Hind-Regular"/>
              </a:rPr>
              <a:t>fonksiyonu ile aynı işleve sahiptir. Bulunulan günün tarih ve saat bilgilerini verir. Eğer datetime sınıfı ile değil de date sınıfı ile beraber kullanılırsa sadece yıl, ay ve gün bilgisini verecektir. now() fonksiyonu saat bilgisi içerdiğinden date sınıfı ile beraber kullanılmaz.</a:t>
            </a:r>
          </a:p>
        </p:txBody>
      </p:sp>
      <p:pic>
        <p:nvPicPr>
          <p:cNvPr id="5" name="Resim 4">
            <a:extLst>
              <a:ext uri="{FF2B5EF4-FFF2-40B4-BE49-F238E27FC236}">
                <a16:creationId xmlns:a16="http://schemas.microsoft.com/office/drawing/2014/main" id="{8D7D36E2-5BA9-41B4-81EA-0A660576C28A}"/>
              </a:ext>
            </a:extLst>
          </p:cNvPr>
          <p:cNvPicPr>
            <a:picLocks noChangeAspect="1"/>
          </p:cNvPicPr>
          <p:nvPr/>
        </p:nvPicPr>
        <p:blipFill>
          <a:blip r:embed="rId2"/>
          <a:stretch>
            <a:fillRect/>
          </a:stretch>
        </p:blipFill>
        <p:spPr>
          <a:xfrm>
            <a:off x="1890938" y="4088014"/>
            <a:ext cx="7986452" cy="268247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28904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7CB7EA-755F-458A-92A5-B497EFC8E993}"/>
              </a:ext>
            </a:extLst>
          </p:cNvPr>
          <p:cNvSpPr>
            <a:spLocks noGrp="1"/>
          </p:cNvSpPr>
          <p:nvPr>
            <p:ph type="title"/>
          </p:nvPr>
        </p:nvSpPr>
        <p:spPr/>
        <p:txBody>
          <a:bodyPr/>
          <a:lstStyle/>
          <a:p>
            <a:r>
              <a:rPr lang="tr-TR" sz="3600" b="1" dirty="0">
                <a:solidFill>
                  <a:srgbClr val="0070C0"/>
                </a:solidFill>
                <a:latin typeface="Roboto" panose="02000000000000000000" pitchFamily="2" charset="0"/>
                <a:ea typeface="Roboto" panose="02000000000000000000" pitchFamily="2" charset="0"/>
              </a:rPr>
              <a:t>Tarih Bilgisinin Biçimlendirilmesi</a:t>
            </a:r>
            <a:endParaRPr lang="tr-TR" dirty="0"/>
          </a:p>
        </p:txBody>
      </p:sp>
      <p:sp>
        <p:nvSpPr>
          <p:cNvPr id="3" name="İçerik Yer Tutucusu 2">
            <a:extLst>
              <a:ext uri="{FF2B5EF4-FFF2-40B4-BE49-F238E27FC236}">
                <a16:creationId xmlns:a16="http://schemas.microsoft.com/office/drawing/2014/main" id="{6BC63831-A6DD-49BC-A71F-29686A3DD170}"/>
              </a:ext>
            </a:extLst>
          </p:cNvPr>
          <p:cNvSpPr>
            <a:spLocks noGrp="1"/>
          </p:cNvSpPr>
          <p:nvPr>
            <p:ph idx="1"/>
          </p:nvPr>
        </p:nvSpPr>
        <p:spPr/>
        <p:txBody>
          <a:bodyPr>
            <a:normAutofit/>
          </a:bodyPr>
          <a:lstStyle/>
          <a:p>
            <a:pPr marL="360000" indent="-360000">
              <a:lnSpc>
                <a:spcPct val="150000"/>
              </a:lnSpc>
              <a:buFont typeface="Wingdings" panose="05000000000000000000" pitchFamily="2" charset="2"/>
              <a:buChar char="q"/>
            </a:pPr>
            <a:r>
              <a:rPr lang="tr-TR" sz="1800" b="1" dirty="0">
                <a:solidFill>
                  <a:srgbClr val="FF0000"/>
                </a:solidFill>
                <a:latin typeface="Hind-Regular"/>
              </a:rPr>
              <a:t>strftime() : </a:t>
            </a:r>
            <a:r>
              <a:rPr lang="tr-TR" sz="1800" dirty="0">
                <a:latin typeface="Hind-Regular"/>
              </a:rPr>
              <a:t>strftime() fonksiyonu date, datetime veya time nesnesini kullanarak bize tarih ve zamanı bildiren biçimlendirilmiş </a:t>
            </a:r>
            <a:r>
              <a:rPr lang="tr-TR" sz="1800" i="1" dirty="0">
                <a:latin typeface="Hind-Regular"/>
              </a:rPr>
              <a:t>string</a:t>
            </a:r>
            <a:r>
              <a:rPr lang="tr-TR" sz="1800" dirty="0">
                <a:latin typeface="Hind-Regular"/>
              </a:rPr>
              <a:t> bir değer verir. Böylece size tarih ve zaman bilgilerini ihtiyaçlarınız doğrultusunda biçimlendirme imkanı sunar.</a:t>
            </a:r>
          </a:p>
        </p:txBody>
      </p:sp>
      <p:pic>
        <p:nvPicPr>
          <p:cNvPr id="6" name="Resim 5">
            <a:extLst>
              <a:ext uri="{FF2B5EF4-FFF2-40B4-BE49-F238E27FC236}">
                <a16:creationId xmlns:a16="http://schemas.microsoft.com/office/drawing/2014/main" id="{7A183820-3AAC-4221-B0EF-24F29B880D86}"/>
              </a:ext>
            </a:extLst>
          </p:cNvPr>
          <p:cNvPicPr>
            <a:picLocks noChangeAspect="1"/>
          </p:cNvPicPr>
          <p:nvPr/>
        </p:nvPicPr>
        <p:blipFill>
          <a:blip r:embed="rId2"/>
          <a:stretch>
            <a:fillRect/>
          </a:stretch>
        </p:blipFill>
        <p:spPr>
          <a:xfrm>
            <a:off x="2962045" y="3642081"/>
            <a:ext cx="5296359" cy="321591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86663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7CB7EA-755F-458A-92A5-B497EFC8E993}"/>
              </a:ext>
            </a:extLst>
          </p:cNvPr>
          <p:cNvSpPr>
            <a:spLocks noGrp="1"/>
          </p:cNvSpPr>
          <p:nvPr>
            <p:ph type="title"/>
          </p:nvPr>
        </p:nvSpPr>
        <p:spPr/>
        <p:txBody>
          <a:bodyPr/>
          <a:lstStyle/>
          <a:p>
            <a:r>
              <a:rPr lang="tr-TR" sz="3600" b="1" dirty="0">
                <a:solidFill>
                  <a:srgbClr val="0070C0"/>
                </a:solidFill>
                <a:latin typeface="Roboto" panose="02000000000000000000" pitchFamily="2" charset="0"/>
                <a:ea typeface="Roboto" panose="02000000000000000000" pitchFamily="2" charset="0"/>
              </a:rPr>
              <a:t>Tarih Bilgisinin Biçimlendirilmesi</a:t>
            </a:r>
            <a:endParaRPr lang="tr-TR" dirty="0"/>
          </a:p>
        </p:txBody>
      </p:sp>
      <p:pic>
        <p:nvPicPr>
          <p:cNvPr id="5" name="Resim 4">
            <a:extLst>
              <a:ext uri="{FF2B5EF4-FFF2-40B4-BE49-F238E27FC236}">
                <a16:creationId xmlns:a16="http://schemas.microsoft.com/office/drawing/2014/main" id="{03CF2B04-A24D-4177-BF3B-8EF102FDD3C9}"/>
              </a:ext>
            </a:extLst>
          </p:cNvPr>
          <p:cNvPicPr>
            <a:picLocks noChangeAspect="1"/>
          </p:cNvPicPr>
          <p:nvPr/>
        </p:nvPicPr>
        <p:blipFill>
          <a:blip r:embed="rId2"/>
          <a:stretch>
            <a:fillRect/>
          </a:stretch>
        </p:blipFill>
        <p:spPr>
          <a:xfrm>
            <a:off x="1698896" y="1857375"/>
            <a:ext cx="8370535" cy="48958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588271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7CB7EA-755F-458A-92A5-B497EFC8E993}"/>
              </a:ext>
            </a:extLst>
          </p:cNvPr>
          <p:cNvSpPr>
            <a:spLocks noGrp="1"/>
          </p:cNvSpPr>
          <p:nvPr>
            <p:ph type="title"/>
          </p:nvPr>
        </p:nvSpPr>
        <p:spPr/>
        <p:txBody>
          <a:bodyPr/>
          <a:lstStyle/>
          <a:p>
            <a:r>
              <a:rPr lang="tr-TR" sz="3600" b="1" dirty="0">
                <a:solidFill>
                  <a:srgbClr val="0070C0"/>
                </a:solidFill>
                <a:latin typeface="Roboto" panose="02000000000000000000" pitchFamily="2" charset="0"/>
                <a:ea typeface="Roboto" panose="02000000000000000000" pitchFamily="2" charset="0"/>
              </a:rPr>
              <a:t>String (Metin) İşlemleri</a:t>
            </a:r>
            <a:endParaRPr lang="tr-TR" dirty="0"/>
          </a:p>
        </p:txBody>
      </p:sp>
      <p:sp>
        <p:nvSpPr>
          <p:cNvPr id="3" name="İçerik Yer Tutucusu 2">
            <a:extLst>
              <a:ext uri="{FF2B5EF4-FFF2-40B4-BE49-F238E27FC236}">
                <a16:creationId xmlns:a16="http://schemas.microsoft.com/office/drawing/2014/main" id="{6BC63831-A6DD-49BC-A71F-29686A3DD170}"/>
              </a:ext>
            </a:extLst>
          </p:cNvPr>
          <p:cNvSpPr>
            <a:spLocks noGrp="1"/>
          </p:cNvSpPr>
          <p:nvPr>
            <p:ph idx="1"/>
          </p:nvPr>
        </p:nvSpPr>
        <p:spPr/>
        <p:txBody>
          <a:bodyPr>
            <a:normAutofit/>
          </a:bodyPr>
          <a:lstStyle/>
          <a:p>
            <a:pPr marL="360000" indent="-360000">
              <a:lnSpc>
                <a:spcPct val="150000"/>
              </a:lnSpc>
              <a:buFont typeface="Wingdings" panose="05000000000000000000" pitchFamily="2" charset="2"/>
              <a:buChar char="q"/>
            </a:pPr>
            <a:r>
              <a:rPr lang="tr-TR" sz="1800" dirty="0">
                <a:latin typeface="Hind-Bold"/>
              </a:rPr>
              <a:t>Python’da stringler karakterleri temsil eden baytları içeren listelerdir. </a:t>
            </a:r>
          </a:p>
          <a:p>
            <a:pPr marL="360000" indent="-360000">
              <a:lnSpc>
                <a:spcPct val="150000"/>
              </a:lnSpc>
              <a:buFont typeface="Wingdings" panose="05000000000000000000" pitchFamily="2" charset="2"/>
              <a:buChar char="q"/>
            </a:pPr>
            <a:r>
              <a:rPr lang="tr-TR" sz="1800" dirty="0">
                <a:latin typeface="Hind-Bold"/>
              </a:rPr>
              <a:t>Python doğrudan karakterleri temsil eden bir veri tipi içermez. </a:t>
            </a:r>
          </a:p>
          <a:p>
            <a:pPr marL="360000" indent="-360000">
              <a:lnSpc>
                <a:spcPct val="150000"/>
              </a:lnSpc>
              <a:buFont typeface="Wingdings" panose="05000000000000000000" pitchFamily="2" charset="2"/>
              <a:buChar char="q"/>
            </a:pPr>
            <a:r>
              <a:rPr lang="tr-TR" sz="1800" dirty="0">
                <a:latin typeface="Hind-Bold"/>
              </a:rPr>
              <a:t>Bu nedenle tek bir karakteri temsil eden veri, tek elemanlı bir string dizisidir. </a:t>
            </a:r>
          </a:p>
          <a:p>
            <a:pPr marL="360000" indent="-360000">
              <a:lnSpc>
                <a:spcPct val="150000"/>
              </a:lnSpc>
              <a:buFont typeface="Wingdings" panose="05000000000000000000" pitchFamily="2" charset="2"/>
              <a:buChar char="q"/>
            </a:pPr>
            <a:r>
              <a:rPr lang="tr-TR" sz="1800" dirty="0">
                <a:latin typeface="Hind-Bold"/>
              </a:rPr>
              <a:t>String verileri kolayca düzenlemek ve değiştirmek için dil içinde gelen gömülü fonksiyonlar vardır. </a:t>
            </a:r>
          </a:p>
          <a:p>
            <a:pPr marL="360000" indent="-360000">
              <a:lnSpc>
                <a:spcPct val="150000"/>
              </a:lnSpc>
              <a:buFont typeface="Wingdings" panose="05000000000000000000" pitchFamily="2" charset="2"/>
              <a:buChar char="q"/>
            </a:pPr>
            <a:r>
              <a:rPr lang="tr-TR" sz="1800" dirty="0">
                <a:latin typeface="Hind-Bold"/>
              </a:rPr>
              <a:t>Python’da string verilerle nasıl çalışıldığı örnekler eşliğinde incelenebilir.</a:t>
            </a:r>
          </a:p>
        </p:txBody>
      </p:sp>
    </p:spTree>
    <p:extLst>
      <p:ext uri="{BB962C8B-B14F-4D97-AF65-F5344CB8AC3E}">
        <p14:creationId xmlns:p14="http://schemas.microsoft.com/office/powerpoint/2010/main" val="2414534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7CB7EA-755F-458A-92A5-B497EFC8E993}"/>
              </a:ext>
            </a:extLst>
          </p:cNvPr>
          <p:cNvSpPr>
            <a:spLocks noGrp="1"/>
          </p:cNvSpPr>
          <p:nvPr>
            <p:ph type="title"/>
          </p:nvPr>
        </p:nvSpPr>
        <p:spPr/>
        <p:txBody>
          <a:bodyPr/>
          <a:lstStyle/>
          <a:p>
            <a:r>
              <a:rPr lang="tr-TR" sz="3600" b="1" dirty="0">
                <a:solidFill>
                  <a:srgbClr val="0070C0"/>
                </a:solidFill>
                <a:latin typeface="Roboto" panose="02000000000000000000" pitchFamily="2" charset="0"/>
                <a:ea typeface="Roboto" panose="02000000000000000000" pitchFamily="2" charset="0"/>
              </a:rPr>
              <a:t>String Verileri Birleştirme</a:t>
            </a:r>
            <a:endParaRPr lang="tr-TR" dirty="0"/>
          </a:p>
        </p:txBody>
      </p:sp>
      <p:sp>
        <p:nvSpPr>
          <p:cNvPr id="3" name="İçerik Yer Tutucusu 2">
            <a:extLst>
              <a:ext uri="{FF2B5EF4-FFF2-40B4-BE49-F238E27FC236}">
                <a16:creationId xmlns:a16="http://schemas.microsoft.com/office/drawing/2014/main" id="{6BC63831-A6DD-49BC-A71F-29686A3DD170}"/>
              </a:ext>
            </a:extLst>
          </p:cNvPr>
          <p:cNvSpPr>
            <a:spLocks noGrp="1"/>
          </p:cNvSpPr>
          <p:nvPr>
            <p:ph idx="1"/>
          </p:nvPr>
        </p:nvSpPr>
        <p:spPr>
          <a:xfrm>
            <a:off x="1024129" y="2286000"/>
            <a:ext cx="7148322" cy="4286250"/>
          </a:xfrm>
        </p:spPr>
        <p:txBody>
          <a:bodyPr>
            <a:normAutofit/>
          </a:bodyPr>
          <a:lstStyle/>
          <a:p>
            <a:pPr marL="360000" indent="-360000">
              <a:lnSpc>
                <a:spcPct val="150000"/>
              </a:lnSpc>
              <a:buFont typeface="Wingdings" panose="05000000000000000000" pitchFamily="2" charset="2"/>
              <a:buChar char="q"/>
            </a:pPr>
            <a:r>
              <a:rPr lang="tr-TR" sz="1800" dirty="0">
                <a:latin typeface="Hind-Bold"/>
              </a:rPr>
              <a:t>Python’da stringler karakterleri temsil eden baytları içeren listelerdir. </a:t>
            </a:r>
          </a:p>
          <a:p>
            <a:pPr marL="360000" indent="-360000">
              <a:lnSpc>
                <a:spcPct val="150000"/>
              </a:lnSpc>
              <a:buFont typeface="Wingdings" panose="05000000000000000000" pitchFamily="2" charset="2"/>
              <a:buChar char="q"/>
            </a:pPr>
            <a:r>
              <a:rPr lang="tr-TR" sz="1800" dirty="0">
                <a:latin typeface="Hind-Bold"/>
              </a:rPr>
              <a:t>Python doğrudan karakterleri temsil eden bir veri tipi içermez. </a:t>
            </a:r>
          </a:p>
          <a:p>
            <a:pPr marL="360000" indent="-360000">
              <a:lnSpc>
                <a:spcPct val="150000"/>
              </a:lnSpc>
              <a:buFont typeface="Wingdings" panose="05000000000000000000" pitchFamily="2" charset="2"/>
              <a:buChar char="q"/>
            </a:pPr>
            <a:r>
              <a:rPr lang="tr-TR" sz="1800" dirty="0">
                <a:latin typeface="Hind-Bold"/>
              </a:rPr>
              <a:t>Bu nedenle tek bir karakteri temsil eden veri, tek elemanlı bir string dizisidir. </a:t>
            </a:r>
          </a:p>
          <a:p>
            <a:pPr marL="360000" indent="-360000">
              <a:lnSpc>
                <a:spcPct val="150000"/>
              </a:lnSpc>
              <a:buFont typeface="Wingdings" panose="05000000000000000000" pitchFamily="2" charset="2"/>
              <a:buChar char="q"/>
            </a:pPr>
            <a:r>
              <a:rPr lang="tr-TR" sz="1800" dirty="0">
                <a:latin typeface="Hind-Bold"/>
              </a:rPr>
              <a:t>String verileri kolayca düzenlemek ve değiştirmek için dil içinde gelen gömülü fonksiyonlar vardır. </a:t>
            </a:r>
          </a:p>
          <a:p>
            <a:pPr marL="360000" indent="-360000">
              <a:lnSpc>
                <a:spcPct val="150000"/>
              </a:lnSpc>
              <a:buFont typeface="Wingdings" panose="05000000000000000000" pitchFamily="2" charset="2"/>
              <a:buChar char="q"/>
            </a:pPr>
            <a:r>
              <a:rPr lang="tr-TR" sz="1800" dirty="0">
                <a:latin typeface="Hind-Bold"/>
              </a:rPr>
              <a:t>Python’da string verilerle nasıl çalışıldığı örnekler eşliğinde incelenebilir.</a:t>
            </a:r>
          </a:p>
        </p:txBody>
      </p:sp>
      <p:pic>
        <p:nvPicPr>
          <p:cNvPr id="5" name="Resim 4">
            <a:extLst>
              <a:ext uri="{FF2B5EF4-FFF2-40B4-BE49-F238E27FC236}">
                <a16:creationId xmlns:a16="http://schemas.microsoft.com/office/drawing/2014/main" id="{8F97CE37-7266-4E8A-B230-1E257DAE49A1}"/>
              </a:ext>
            </a:extLst>
          </p:cNvPr>
          <p:cNvPicPr>
            <a:picLocks noChangeAspect="1"/>
          </p:cNvPicPr>
          <p:nvPr/>
        </p:nvPicPr>
        <p:blipFill>
          <a:blip r:embed="rId2"/>
          <a:stretch>
            <a:fillRect/>
          </a:stretch>
        </p:blipFill>
        <p:spPr>
          <a:xfrm>
            <a:off x="8476999" y="3413683"/>
            <a:ext cx="2895851" cy="176799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129284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ntegral">
  <a:themeElements>
    <a:clrScheme name="E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E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292</TotalTime>
  <Words>756</Words>
  <Application>Microsoft Office PowerPoint</Application>
  <PresentationFormat>Geniş ekran</PresentationFormat>
  <Paragraphs>59</Paragraphs>
  <Slides>19</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19</vt:i4>
      </vt:variant>
    </vt:vector>
  </HeadingPairs>
  <TitlesOfParts>
    <vt:vector size="28" baseType="lpstr">
      <vt:lpstr>Calibri</vt:lpstr>
      <vt:lpstr>Hind-Bold</vt:lpstr>
      <vt:lpstr>Hind-Regular</vt:lpstr>
      <vt:lpstr>Roboto</vt:lpstr>
      <vt:lpstr>Tw Cen MT</vt:lpstr>
      <vt:lpstr>Tw Cen MT Condensed</vt:lpstr>
      <vt:lpstr>Wingdings</vt:lpstr>
      <vt:lpstr>Wingdings 3</vt:lpstr>
      <vt:lpstr>Entegral</vt:lpstr>
      <vt:lpstr>PROGRAMLAMA TEMELLERİ</vt:lpstr>
      <vt:lpstr>TARİH VE METİN İŞLEMLERİ</vt:lpstr>
      <vt:lpstr>TARİH VE METİN İŞLEMLERİ</vt:lpstr>
      <vt:lpstr>TARİH VE METİN İŞLEMLERİ</vt:lpstr>
      <vt:lpstr>TARİH VE METİN İŞLEMLERİ</vt:lpstr>
      <vt:lpstr>Tarih Bilgisinin Biçimlendirilmesi</vt:lpstr>
      <vt:lpstr>Tarih Bilgisinin Biçimlendirilmesi</vt:lpstr>
      <vt:lpstr>String (Metin) İşlemleri</vt:lpstr>
      <vt:lpstr>String Verileri Birleştirme</vt:lpstr>
      <vt:lpstr>String Veri İçindeki Bir Karaktere Erişme</vt:lpstr>
      <vt:lpstr>String Verinin Uzunluğu</vt:lpstr>
      <vt:lpstr>String Veriyi Parçalama (Slice ) ve Bölme (Split)</vt:lpstr>
      <vt:lpstr>String Veriyi Parçalama (Slice ) ve Bölme (Split)</vt:lpstr>
      <vt:lpstr>String Veriyi Parçalama (Slice ) ve Bölme (Split)</vt:lpstr>
      <vt:lpstr>String Veri İçinde Karakter Değiştirme, Karakter Ekleme ve Çıkarma</vt:lpstr>
      <vt:lpstr>String Veri İçinde Karakter Değiştirme, Karakter Ekleme ve Çıkarma</vt:lpstr>
      <vt:lpstr>String Veri İçinde Karakter Değiştirme, Karakter Ekleme ve Çıkarma</vt:lpstr>
      <vt:lpstr>String Veri İle Büyük ve Küçük Harf Değişimi Yapma</vt:lpstr>
      <vt:lpstr>String Veri İle Büyük ve Küçük Harf Değişimi Yapma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PROGRAMLAMA TEMELLERİ</dc:title>
  <dc:creator>Erhan AKAGÜNDÜZ</dc:creator>
  <cp:lastModifiedBy>Erhan AKAGÜNDÜZ</cp:lastModifiedBy>
  <cp:revision>152</cp:revision>
  <dcterms:created xsi:type="dcterms:W3CDTF">2024-08-25T21:48:25Z</dcterms:created>
  <dcterms:modified xsi:type="dcterms:W3CDTF">2024-09-29T18:49:52Z</dcterms:modified>
</cp:coreProperties>
</file>