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9" r:id="rId3"/>
    <p:sldId id="280" r:id="rId4"/>
    <p:sldId id="282" r:id="rId5"/>
    <p:sldId id="283" r:id="rId6"/>
    <p:sldId id="284" r:id="rId7"/>
    <p:sldId id="285" r:id="rId8"/>
    <p:sldId id="286" r:id="rId9"/>
    <p:sldId id="288" r:id="rId10"/>
    <p:sldId id="287" r:id="rId11"/>
    <p:sldId id="289" r:id="rId12"/>
    <p:sldId id="290" r:id="rId13"/>
    <p:sldId id="291" r:id="rId14"/>
    <p:sldId id="302" r:id="rId15"/>
    <p:sldId id="292" r:id="rId16"/>
    <p:sldId id="295" r:id="rId17"/>
    <p:sldId id="296" r:id="rId18"/>
    <p:sldId id="298" r:id="rId19"/>
    <p:sldId id="297" r:id="rId20"/>
    <p:sldId id="299" r:id="rId21"/>
    <p:sldId id="30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49688-4CE4-4B13-8088-2B5C58FFBC88}" type="datetimeFigureOut">
              <a:rPr lang="tr-TR" smtClean="0"/>
              <a:t>28.09.2024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5A38E-12FC-4B96-BDEF-6B32950810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799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5A38E-12FC-4B96-BDEF-6B329508108F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5401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5A38E-12FC-4B96-BDEF-6B329508108F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9784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5A38E-12FC-4B96-BDEF-6B329508108F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974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800" b="0" i="0" u="none" strike="noStrike" baseline="0" dirty="0">
                <a:latin typeface="Hind-Regular"/>
              </a:rPr>
              <a:t>Bu örnekte sayi1, sayi2 ve </a:t>
            </a:r>
            <a:r>
              <a:rPr lang="tr-TR" sz="1800" b="0" i="0" u="none" strike="noStrike" baseline="0" dirty="0" err="1">
                <a:latin typeface="Hind-Regular"/>
              </a:rPr>
              <a:t>carpım</a:t>
            </a:r>
            <a:r>
              <a:rPr lang="tr-TR" sz="1800" b="0" i="0" u="none" strike="noStrike" baseline="0" dirty="0">
                <a:latin typeface="Hind-Regular"/>
              </a:rPr>
              <a:t> birer değişkendir.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5A38E-12FC-4B96-BDEF-6B329508108F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1536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5A38E-12FC-4B96-BDEF-6B329508108F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2224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5A38E-12FC-4B96-BDEF-6B329508108F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4282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5A38E-12FC-4B96-BDEF-6B329508108F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959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5A38E-12FC-4B96-BDEF-6B329508108F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468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5A38E-12FC-4B96-BDEF-6B329508108F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0038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5A38E-12FC-4B96-BDEF-6B329508108F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2345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5A38E-12FC-4B96-BDEF-6B329508108F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0934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405658C-05FE-404F-8708-EB297AFC3AD0}" type="datetimeFigureOut">
              <a:rPr lang="tr-TR" smtClean="0"/>
              <a:t>28.09.2024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04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28.09.2024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44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28.09.2024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69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28.09.2024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318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28.09.2024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1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28.09.2024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639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28.09.2024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853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28.09.2024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725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28.09.2024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299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28.09.2024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48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28.09.2024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09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405658C-05FE-404F-8708-EB297AFC3AD0}" type="datetimeFigureOut">
              <a:rPr lang="tr-TR" smtClean="0"/>
              <a:t>28.09.2024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E344D1-96C6-4CBD-927A-44A9C34F4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0070C0"/>
                </a:solidFill>
              </a:rPr>
              <a:t>PROGRAMLAMA TEMELLERİ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B313AEE-F678-4646-B74A-259E30426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>
                <a:solidFill>
                  <a:srgbClr val="1482AC"/>
                </a:solidFill>
              </a:rPr>
              <a:t>Öğr. Gör. Erhan AKAGÜNDÜZ</a:t>
            </a:r>
          </a:p>
        </p:txBody>
      </p:sp>
    </p:spTree>
    <p:extLst>
      <p:ext uri="{BB962C8B-B14F-4D97-AF65-F5344CB8AC3E}">
        <p14:creationId xmlns:p14="http://schemas.microsoft.com/office/powerpoint/2010/main" val="423496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Sözde Kod (Pseudo-code)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814947" cy="4023360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Sözde Kod(Pseudo-Code); </a:t>
            </a:r>
          </a:p>
          <a:p>
            <a:pPr marL="689184" lvl="4" indent="-360000">
              <a:lnSpc>
                <a:spcPct val="15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Konuşma dili ile programlama dili arasında, algoritma geliştirmek için kullanılan yapay kodlara </a:t>
            </a:r>
            <a:r>
              <a:rPr lang="tr-TR" sz="1800" b="1" dirty="0">
                <a:solidFill>
                  <a:srgbClr val="00B0F0"/>
                </a:solidFill>
                <a:latin typeface="Hind-Regular"/>
              </a:rPr>
              <a:t>sözde kod </a:t>
            </a:r>
            <a:r>
              <a:rPr lang="tr-TR" sz="1800" dirty="0">
                <a:latin typeface="Hind-Regular"/>
              </a:rPr>
              <a:t>denir.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Sözde kodlar;</a:t>
            </a:r>
          </a:p>
          <a:p>
            <a:pPr marL="689184" lvl="4" indent="-360000">
              <a:lnSpc>
                <a:spcPct val="15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metinsel ifadelerle yazılarak,</a:t>
            </a:r>
          </a:p>
          <a:p>
            <a:pPr marL="689184" lvl="4" indent="-360000">
              <a:lnSpc>
                <a:spcPct val="15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problemlerin programlamaya yaklaştırılmış hâlidir.</a:t>
            </a:r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7FCCACB6-973E-4A47-809B-2738BC0A524B}"/>
              </a:ext>
            </a:extLst>
          </p:cNvPr>
          <p:cNvGrpSpPr/>
          <p:nvPr/>
        </p:nvGrpSpPr>
        <p:grpSpPr>
          <a:xfrm>
            <a:off x="7947817" y="3945914"/>
            <a:ext cx="3563937" cy="2888464"/>
            <a:chOff x="7947817" y="3622064"/>
            <a:chExt cx="3563937" cy="2888464"/>
          </a:xfrm>
        </p:grpSpPr>
        <p:sp>
          <p:nvSpPr>
            <p:cNvPr id="5" name="Grafik 5" descr="Monitör düz dolguyla">
              <a:extLst>
                <a:ext uri="{FF2B5EF4-FFF2-40B4-BE49-F238E27FC236}">
                  <a16:creationId xmlns:a16="http://schemas.microsoft.com/office/drawing/2014/main" id="{86E055C9-CC58-497A-818F-8FFBF297993A}"/>
                </a:ext>
              </a:extLst>
            </p:cNvPr>
            <p:cNvSpPr/>
            <p:nvPr/>
          </p:nvSpPr>
          <p:spPr>
            <a:xfrm>
              <a:off x="7947817" y="3622064"/>
              <a:ext cx="3563937" cy="2888464"/>
            </a:xfrm>
            <a:custGeom>
              <a:avLst/>
              <a:gdLst>
                <a:gd name="connsiteX0" fmla="*/ 3296642 w 3563937"/>
                <a:gd name="connsiteY0" fmla="*/ 1705967 h 2320114"/>
                <a:gd name="connsiteX1" fmla="*/ 267295 w 3563937"/>
                <a:gd name="connsiteY1" fmla="*/ 1705967 h 2320114"/>
                <a:gd name="connsiteX2" fmla="*/ 267295 w 3563937"/>
                <a:gd name="connsiteY2" fmla="*/ 204716 h 2320114"/>
                <a:gd name="connsiteX3" fmla="*/ 3296642 w 3563937"/>
                <a:gd name="connsiteY3" fmla="*/ 204716 h 2320114"/>
                <a:gd name="connsiteX4" fmla="*/ 3296642 w 3563937"/>
                <a:gd name="connsiteY4" fmla="*/ 1705967 h 2320114"/>
                <a:gd name="connsiteX5" fmla="*/ 3385741 w 3563937"/>
                <a:gd name="connsiteY5" fmla="*/ 0 h 2320114"/>
                <a:gd name="connsiteX6" fmla="*/ 178197 w 3563937"/>
                <a:gd name="connsiteY6" fmla="*/ 0 h 2320114"/>
                <a:gd name="connsiteX7" fmla="*/ 0 w 3563937"/>
                <a:gd name="connsiteY7" fmla="*/ 136477 h 2320114"/>
                <a:gd name="connsiteX8" fmla="*/ 0 w 3563937"/>
                <a:gd name="connsiteY8" fmla="*/ 1774205 h 2320114"/>
                <a:gd name="connsiteX9" fmla="*/ 178197 w 3563937"/>
                <a:gd name="connsiteY9" fmla="*/ 1910683 h 2320114"/>
                <a:gd name="connsiteX10" fmla="*/ 1425575 w 3563937"/>
                <a:gd name="connsiteY10" fmla="*/ 1910683 h 2320114"/>
                <a:gd name="connsiteX11" fmla="*/ 1425575 w 3563937"/>
                <a:gd name="connsiteY11" fmla="*/ 2115399 h 2320114"/>
                <a:gd name="connsiteX12" fmla="*/ 980083 w 3563937"/>
                <a:gd name="connsiteY12" fmla="*/ 2115399 h 2320114"/>
                <a:gd name="connsiteX13" fmla="*/ 980083 w 3563937"/>
                <a:gd name="connsiteY13" fmla="*/ 2320115 h 2320114"/>
                <a:gd name="connsiteX14" fmla="*/ 2583855 w 3563937"/>
                <a:gd name="connsiteY14" fmla="*/ 2320115 h 2320114"/>
                <a:gd name="connsiteX15" fmla="*/ 2583855 w 3563937"/>
                <a:gd name="connsiteY15" fmla="*/ 2115399 h 2320114"/>
                <a:gd name="connsiteX16" fmla="*/ 2138363 w 3563937"/>
                <a:gd name="connsiteY16" fmla="*/ 2115399 h 2320114"/>
                <a:gd name="connsiteX17" fmla="*/ 2138363 w 3563937"/>
                <a:gd name="connsiteY17" fmla="*/ 1910683 h 2320114"/>
                <a:gd name="connsiteX18" fmla="*/ 3385741 w 3563937"/>
                <a:gd name="connsiteY18" fmla="*/ 1910683 h 2320114"/>
                <a:gd name="connsiteX19" fmla="*/ 3563938 w 3563937"/>
                <a:gd name="connsiteY19" fmla="*/ 1774205 h 2320114"/>
                <a:gd name="connsiteX20" fmla="*/ 3563938 w 3563937"/>
                <a:gd name="connsiteY20" fmla="*/ 136477 h 2320114"/>
                <a:gd name="connsiteX21" fmla="*/ 3385741 w 3563937"/>
                <a:gd name="connsiteY21" fmla="*/ 0 h 232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63937" h="2320114">
                  <a:moveTo>
                    <a:pt x="3296642" y="1705967"/>
                  </a:moveTo>
                  <a:lnTo>
                    <a:pt x="267295" y="1705967"/>
                  </a:lnTo>
                  <a:lnTo>
                    <a:pt x="267295" y="204716"/>
                  </a:lnTo>
                  <a:lnTo>
                    <a:pt x="3296642" y="204716"/>
                  </a:lnTo>
                  <a:lnTo>
                    <a:pt x="3296642" y="1705967"/>
                  </a:lnTo>
                  <a:close/>
                  <a:moveTo>
                    <a:pt x="3385741" y="0"/>
                  </a:moveTo>
                  <a:lnTo>
                    <a:pt x="178197" y="0"/>
                  </a:lnTo>
                  <a:cubicBezTo>
                    <a:pt x="80189" y="0"/>
                    <a:pt x="0" y="61415"/>
                    <a:pt x="0" y="136477"/>
                  </a:cubicBezTo>
                  <a:lnTo>
                    <a:pt x="0" y="1774205"/>
                  </a:lnTo>
                  <a:cubicBezTo>
                    <a:pt x="0" y="1849268"/>
                    <a:pt x="80189" y="1910683"/>
                    <a:pt x="178197" y="1910683"/>
                  </a:cubicBezTo>
                  <a:lnTo>
                    <a:pt x="1425575" y="1910683"/>
                  </a:lnTo>
                  <a:lnTo>
                    <a:pt x="1425575" y="2115399"/>
                  </a:lnTo>
                  <a:lnTo>
                    <a:pt x="980083" y="2115399"/>
                  </a:lnTo>
                  <a:lnTo>
                    <a:pt x="980083" y="2320115"/>
                  </a:lnTo>
                  <a:lnTo>
                    <a:pt x="2583855" y="2320115"/>
                  </a:lnTo>
                  <a:lnTo>
                    <a:pt x="2583855" y="2115399"/>
                  </a:lnTo>
                  <a:lnTo>
                    <a:pt x="2138363" y="2115399"/>
                  </a:lnTo>
                  <a:lnTo>
                    <a:pt x="2138363" y="1910683"/>
                  </a:lnTo>
                  <a:lnTo>
                    <a:pt x="3385741" y="1910683"/>
                  </a:lnTo>
                  <a:cubicBezTo>
                    <a:pt x="3483749" y="1910683"/>
                    <a:pt x="3563938" y="1849268"/>
                    <a:pt x="3563938" y="1774205"/>
                  </a:cubicBezTo>
                  <a:lnTo>
                    <a:pt x="3563938" y="136477"/>
                  </a:lnTo>
                  <a:cubicBezTo>
                    <a:pt x="3563938" y="61415"/>
                    <a:pt x="3483749" y="0"/>
                    <a:pt x="3385741" y="0"/>
                  </a:cubicBezTo>
                  <a:close/>
                </a:path>
              </a:pathLst>
            </a:custGeom>
            <a:solidFill>
              <a:schemeClr val="lt1"/>
            </a:solidFill>
            <a:ln w="16673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6" name="Dikdörtgen 5">
              <a:extLst>
                <a:ext uri="{FF2B5EF4-FFF2-40B4-BE49-F238E27FC236}">
                  <a16:creationId xmlns:a16="http://schemas.microsoft.com/office/drawing/2014/main" id="{97B0B714-8E7C-4B54-8D3D-7F3592824025}"/>
                </a:ext>
              </a:extLst>
            </p:cNvPr>
            <p:cNvSpPr/>
            <p:nvPr/>
          </p:nvSpPr>
          <p:spPr>
            <a:xfrm>
              <a:off x="8316312" y="3886199"/>
              <a:ext cx="2823972" cy="1819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r-TR" sz="1600" b="1" i="0" u="none" strike="noStrike" baseline="0" dirty="0">
                  <a:solidFill>
                    <a:srgbClr val="FF0000"/>
                  </a:solidFill>
                  <a:latin typeface="Hind-Bold"/>
                </a:rPr>
                <a:t>Değişken: </a:t>
              </a:r>
              <a:r>
                <a:rPr lang="tr-TR" sz="1600" i="0" u="none" strike="noStrike" baseline="0" dirty="0">
                  <a:solidFill>
                    <a:schemeClr val="tx1"/>
                  </a:solidFill>
                  <a:latin typeface="Hind-Bold"/>
                </a:rPr>
                <a:t>Her seferinde</a:t>
              </a:r>
            </a:p>
            <a:p>
              <a:r>
                <a:rPr lang="tr-TR" sz="1600" i="0" u="none" strike="noStrike" baseline="0" dirty="0">
                  <a:solidFill>
                    <a:schemeClr val="tx1"/>
                  </a:solidFill>
                  <a:latin typeface="Hind-Bold"/>
                </a:rPr>
                <a:t>farklı değerler alabilen</a:t>
              </a:r>
            </a:p>
            <a:p>
              <a:r>
                <a:rPr lang="tr-TR" sz="1600" i="0" u="none" strike="noStrike" baseline="0" dirty="0">
                  <a:solidFill>
                    <a:schemeClr val="tx1"/>
                  </a:solidFill>
                  <a:latin typeface="Hind-Bold"/>
                </a:rPr>
                <a:t>ifadelerdir.</a:t>
              </a:r>
            </a:p>
            <a:p>
              <a:endParaRPr lang="tr-TR" sz="1600" b="1" i="0" u="none" strike="noStrike" baseline="0" dirty="0">
                <a:solidFill>
                  <a:schemeClr val="tx1"/>
                </a:solidFill>
                <a:latin typeface="Hind-Bold"/>
              </a:endParaRPr>
            </a:p>
            <a:p>
              <a:r>
                <a:rPr lang="tr-TR" sz="1600" b="1" i="0" u="none" strike="noStrike" baseline="0" dirty="0">
                  <a:solidFill>
                    <a:srgbClr val="FF0000"/>
                  </a:solidFill>
                  <a:latin typeface="Hind-Bold"/>
                </a:rPr>
                <a:t>Sabit: </a:t>
              </a:r>
              <a:r>
                <a:rPr lang="tr-TR" sz="1600" i="0" u="none" strike="noStrike" baseline="0" dirty="0">
                  <a:solidFill>
                    <a:schemeClr val="tx1"/>
                  </a:solidFill>
                  <a:latin typeface="Hind-Bold"/>
                </a:rPr>
                <a:t>Değeri değişmeyen</a:t>
              </a:r>
            </a:p>
            <a:p>
              <a:r>
                <a:rPr lang="tr-TR" sz="1600" i="0" u="none" strike="noStrike" baseline="0" dirty="0">
                  <a:solidFill>
                    <a:schemeClr val="tx1"/>
                  </a:solidFill>
                  <a:latin typeface="Hind-Bold"/>
                </a:rPr>
                <a:t>ifadelerdir.</a:t>
              </a:r>
              <a:endParaRPr lang="tr-TR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146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Sözde Kod (Pseudo-code)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Örnek: </a:t>
            </a:r>
            <a:r>
              <a:rPr lang="tr-TR" sz="1800" dirty="0">
                <a:latin typeface="Hind-Regular"/>
              </a:rPr>
              <a:t>Girilen sayının karesini bulan algoritmayı metinsel ve sözde kod kullanarak yazınız.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BC9BB3A-D8A6-4BD4-A38C-5C713D181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209" y="3127908"/>
            <a:ext cx="6134632" cy="2339543"/>
          </a:xfrm>
          <a:prstGeom prst="rect">
            <a:avLst/>
          </a:prstGeom>
        </p:spPr>
      </p:pic>
      <p:sp>
        <p:nvSpPr>
          <p:cNvPr id="6" name="Eksi İşareti 5">
            <a:extLst>
              <a:ext uri="{FF2B5EF4-FFF2-40B4-BE49-F238E27FC236}">
                <a16:creationId xmlns:a16="http://schemas.microsoft.com/office/drawing/2014/main" id="{A7A3B251-F5F0-4317-81C1-409F0ADE77CE}"/>
              </a:ext>
            </a:extLst>
          </p:cNvPr>
          <p:cNvSpPr/>
          <p:nvPr/>
        </p:nvSpPr>
        <p:spPr>
          <a:xfrm>
            <a:off x="2543175" y="3795789"/>
            <a:ext cx="2143125" cy="219786"/>
          </a:xfrm>
          <a:prstGeom prst="mathMinus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Eksi İşareti 6">
            <a:extLst>
              <a:ext uri="{FF2B5EF4-FFF2-40B4-BE49-F238E27FC236}">
                <a16:creationId xmlns:a16="http://schemas.microsoft.com/office/drawing/2014/main" id="{75808069-3AF1-4ECC-87B2-AEDACE1131F6}"/>
              </a:ext>
            </a:extLst>
          </p:cNvPr>
          <p:cNvSpPr/>
          <p:nvPr/>
        </p:nvSpPr>
        <p:spPr>
          <a:xfrm>
            <a:off x="2543175" y="4203895"/>
            <a:ext cx="2143125" cy="219787"/>
          </a:xfrm>
          <a:prstGeom prst="mathMinus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Eksi İşareti 7">
            <a:extLst>
              <a:ext uri="{FF2B5EF4-FFF2-40B4-BE49-F238E27FC236}">
                <a16:creationId xmlns:a16="http://schemas.microsoft.com/office/drawing/2014/main" id="{11254EB5-EED0-4DF6-A082-7FA2A8EA3CA9}"/>
              </a:ext>
            </a:extLst>
          </p:cNvPr>
          <p:cNvSpPr/>
          <p:nvPr/>
        </p:nvSpPr>
        <p:spPr>
          <a:xfrm>
            <a:off x="2324099" y="4546422"/>
            <a:ext cx="3743325" cy="260058"/>
          </a:xfrm>
          <a:prstGeom prst="mathMinus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Eksi İşareti 8">
            <a:extLst>
              <a:ext uri="{FF2B5EF4-FFF2-40B4-BE49-F238E27FC236}">
                <a16:creationId xmlns:a16="http://schemas.microsoft.com/office/drawing/2014/main" id="{6592AA9B-9D78-45BC-A736-30D501550D58}"/>
              </a:ext>
            </a:extLst>
          </p:cNvPr>
          <p:cNvSpPr/>
          <p:nvPr/>
        </p:nvSpPr>
        <p:spPr>
          <a:xfrm>
            <a:off x="2457450" y="4948268"/>
            <a:ext cx="2990850" cy="260058"/>
          </a:xfrm>
          <a:prstGeom prst="mathMinus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Eksi İşareti 9">
            <a:extLst>
              <a:ext uri="{FF2B5EF4-FFF2-40B4-BE49-F238E27FC236}">
                <a16:creationId xmlns:a16="http://schemas.microsoft.com/office/drawing/2014/main" id="{070628E2-9556-4DF3-82E2-98F78EDE72B0}"/>
              </a:ext>
            </a:extLst>
          </p:cNvPr>
          <p:cNvSpPr/>
          <p:nvPr/>
        </p:nvSpPr>
        <p:spPr>
          <a:xfrm>
            <a:off x="2543175" y="5324910"/>
            <a:ext cx="2228850" cy="240077"/>
          </a:xfrm>
          <a:prstGeom prst="mathMinus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Eksi İşareti 10">
            <a:extLst>
              <a:ext uri="{FF2B5EF4-FFF2-40B4-BE49-F238E27FC236}">
                <a16:creationId xmlns:a16="http://schemas.microsoft.com/office/drawing/2014/main" id="{EAF3C52F-9BFF-46B7-BDF1-A6175736971F}"/>
              </a:ext>
            </a:extLst>
          </p:cNvPr>
          <p:cNvSpPr/>
          <p:nvPr/>
        </p:nvSpPr>
        <p:spPr>
          <a:xfrm>
            <a:off x="5791200" y="3795789"/>
            <a:ext cx="2228850" cy="219786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Eksi İşareti 11">
            <a:extLst>
              <a:ext uri="{FF2B5EF4-FFF2-40B4-BE49-F238E27FC236}">
                <a16:creationId xmlns:a16="http://schemas.microsoft.com/office/drawing/2014/main" id="{7837BC7B-9D81-4BEA-81D2-094B5A691C51}"/>
              </a:ext>
            </a:extLst>
          </p:cNvPr>
          <p:cNvSpPr/>
          <p:nvPr/>
        </p:nvSpPr>
        <p:spPr>
          <a:xfrm>
            <a:off x="5791200" y="4184471"/>
            <a:ext cx="2228850" cy="264415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Eksi İşareti 12">
            <a:extLst>
              <a:ext uri="{FF2B5EF4-FFF2-40B4-BE49-F238E27FC236}">
                <a16:creationId xmlns:a16="http://schemas.microsoft.com/office/drawing/2014/main" id="{63DDC3A9-9154-47C8-BD39-6ED3872DD213}"/>
              </a:ext>
            </a:extLst>
          </p:cNvPr>
          <p:cNvSpPr/>
          <p:nvPr/>
        </p:nvSpPr>
        <p:spPr>
          <a:xfrm>
            <a:off x="5781675" y="4571626"/>
            <a:ext cx="2228850" cy="219786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Eksi İşareti 13">
            <a:extLst>
              <a:ext uri="{FF2B5EF4-FFF2-40B4-BE49-F238E27FC236}">
                <a16:creationId xmlns:a16="http://schemas.microsoft.com/office/drawing/2014/main" id="{789EB58E-B6E6-4B9D-90E2-2534970C1F01}"/>
              </a:ext>
            </a:extLst>
          </p:cNvPr>
          <p:cNvSpPr/>
          <p:nvPr/>
        </p:nvSpPr>
        <p:spPr>
          <a:xfrm>
            <a:off x="5781675" y="4948268"/>
            <a:ext cx="2228850" cy="219787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Eksi İşareti 14">
            <a:extLst>
              <a:ext uri="{FF2B5EF4-FFF2-40B4-BE49-F238E27FC236}">
                <a16:creationId xmlns:a16="http://schemas.microsoft.com/office/drawing/2014/main" id="{7DF2466C-EE29-47E7-9F10-956233D47DFF}"/>
              </a:ext>
            </a:extLst>
          </p:cNvPr>
          <p:cNvSpPr/>
          <p:nvPr/>
        </p:nvSpPr>
        <p:spPr>
          <a:xfrm>
            <a:off x="5781675" y="5324911"/>
            <a:ext cx="2228850" cy="240076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CA99C937-6DA7-49E3-8B18-E13991E98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775" y="5825045"/>
            <a:ext cx="4122777" cy="6325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6700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Resim 15">
            <a:extLst>
              <a:ext uri="{FF2B5EF4-FFF2-40B4-BE49-F238E27FC236}">
                <a16:creationId xmlns:a16="http://schemas.microsoft.com/office/drawing/2014/main" id="{ADDD3521-6EE4-4ED6-9EAB-7284E50AA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054" y="3062282"/>
            <a:ext cx="6439458" cy="3330229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Sözde Kod (Pseudo-code)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19325"/>
            <a:ext cx="9720073" cy="4023360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Örnek: </a:t>
            </a:r>
            <a:r>
              <a:rPr lang="tr-TR" sz="1800" dirty="0">
                <a:latin typeface="Hind-Regular"/>
              </a:rPr>
              <a:t>İki sayıyı çarpıp sonucu ekrana yazdıran algoritmayı metinsel ve sözde kod kullanarak yazınız.</a:t>
            </a:r>
          </a:p>
        </p:txBody>
      </p:sp>
      <p:sp>
        <p:nvSpPr>
          <p:cNvPr id="6" name="Eksi İşareti 5">
            <a:extLst>
              <a:ext uri="{FF2B5EF4-FFF2-40B4-BE49-F238E27FC236}">
                <a16:creationId xmlns:a16="http://schemas.microsoft.com/office/drawing/2014/main" id="{A7A3B251-F5F0-4317-81C1-409F0ADE77CE}"/>
              </a:ext>
            </a:extLst>
          </p:cNvPr>
          <p:cNvSpPr/>
          <p:nvPr/>
        </p:nvSpPr>
        <p:spPr>
          <a:xfrm>
            <a:off x="2541073" y="3760643"/>
            <a:ext cx="2143125" cy="223266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Eksi İşareti 6">
            <a:extLst>
              <a:ext uri="{FF2B5EF4-FFF2-40B4-BE49-F238E27FC236}">
                <a16:creationId xmlns:a16="http://schemas.microsoft.com/office/drawing/2014/main" id="{75808069-3AF1-4ECC-87B2-AEDACE1131F6}"/>
              </a:ext>
            </a:extLst>
          </p:cNvPr>
          <p:cNvSpPr/>
          <p:nvPr/>
        </p:nvSpPr>
        <p:spPr>
          <a:xfrm>
            <a:off x="2447925" y="4269494"/>
            <a:ext cx="3019425" cy="223266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Eksi İşareti 7">
            <a:extLst>
              <a:ext uri="{FF2B5EF4-FFF2-40B4-BE49-F238E27FC236}">
                <a16:creationId xmlns:a16="http://schemas.microsoft.com/office/drawing/2014/main" id="{11254EB5-EED0-4DF6-A082-7FA2A8EA3CA9}"/>
              </a:ext>
            </a:extLst>
          </p:cNvPr>
          <p:cNvSpPr/>
          <p:nvPr/>
        </p:nvSpPr>
        <p:spPr>
          <a:xfrm>
            <a:off x="2457450" y="4766962"/>
            <a:ext cx="2800351" cy="223266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Eksi İşareti 8">
            <a:extLst>
              <a:ext uri="{FF2B5EF4-FFF2-40B4-BE49-F238E27FC236}">
                <a16:creationId xmlns:a16="http://schemas.microsoft.com/office/drawing/2014/main" id="{6592AA9B-9D78-45BC-A736-30D501550D58}"/>
              </a:ext>
            </a:extLst>
          </p:cNvPr>
          <p:cNvSpPr/>
          <p:nvPr/>
        </p:nvSpPr>
        <p:spPr>
          <a:xfrm>
            <a:off x="2533649" y="5273710"/>
            <a:ext cx="2486025" cy="223266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Eksi İşareti 9">
            <a:extLst>
              <a:ext uri="{FF2B5EF4-FFF2-40B4-BE49-F238E27FC236}">
                <a16:creationId xmlns:a16="http://schemas.microsoft.com/office/drawing/2014/main" id="{070628E2-9556-4DF3-82E2-98F78EDE72B0}"/>
              </a:ext>
            </a:extLst>
          </p:cNvPr>
          <p:cNvSpPr/>
          <p:nvPr/>
        </p:nvSpPr>
        <p:spPr>
          <a:xfrm>
            <a:off x="2419350" y="5780458"/>
            <a:ext cx="3248025" cy="223266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Eksi İşareti 10">
            <a:extLst>
              <a:ext uri="{FF2B5EF4-FFF2-40B4-BE49-F238E27FC236}">
                <a16:creationId xmlns:a16="http://schemas.microsoft.com/office/drawing/2014/main" id="{EAF3C52F-9BFF-46B7-BDF1-A6175736971F}"/>
              </a:ext>
            </a:extLst>
          </p:cNvPr>
          <p:cNvSpPr/>
          <p:nvPr/>
        </p:nvSpPr>
        <p:spPr>
          <a:xfrm>
            <a:off x="2533649" y="6272784"/>
            <a:ext cx="2228850" cy="223266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Eksi İşareti 11">
            <a:extLst>
              <a:ext uri="{FF2B5EF4-FFF2-40B4-BE49-F238E27FC236}">
                <a16:creationId xmlns:a16="http://schemas.microsoft.com/office/drawing/2014/main" id="{7837BC7B-9D81-4BEA-81D2-094B5A691C51}"/>
              </a:ext>
            </a:extLst>
          </p:cNvPr>
          <p:cNvSpPr/>
          <p:nvPr/>
        </p:nvSpPr>
        <p:spPr>
          <a:xfrm>
            <a:off x="6096000" y="3760643"/>
            <a:ext cx="2228850" cy="223266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Eksi İşareti 12">
            <a:extLst>
              <a:ext uri="{FF2B5EF4-FFF2-40B4-BE49-F238E27FC236}">
                <a16:creationId xmlns:a16="http://schemas.microsoft.com/office/drawing/2014/main" id="{63DDC3A9-9154-47C8-BD39-6ED3872DD213}"/>
              </a:ext>
            </a:extLst>
          </p:cNvPr>
          <p:cNvSpPr/>
          <p:nvPr/>
        </p:nvSpPr>
        <p:spPr>
          <a:xfrm>
            <a:off x="6096000" y="4269494"/>
            <a:ext cx="2228850" cy="223266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Eksi İşareti 13">
            <a:extLst>
              <a:ext uri="{FF2B5EF4-FFF2-40B4-BE49-F238E27FC236}">
                <a16:creationId xmlns:a16="http://schemas.microsoft.com/office/drawing/2014/main" id="{789EB58E-B6E6-4B9D-90E2-2534970C1F01}"/>
              </a:ext>
            </a:extLst>
          </p:cNvPr>
          <p:cNvSpPr/>
          <p:nvPr/>
        </p:nvSpPr>
        <p:spPr>
          <a:xfrm>
            <a:off x="6096000" y="4775462"/>
            <a:ext cx="2228850" cy="223266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Eksi İşareti 14">
            <a:extLst>
              <a:ext uri="{FF2B5EF4-FFF2-40B4-BE49-F238E27FC236}">
                <a16:creationId xmlns:a16="http://schemas.microsoft.com/office/drawing/2014/main" id="{7DF2466C-EE29-47E7-9F10-956233D47DFF}"/>
              </a:ext>
            </a:extLst>
          </p:cNvPr>
          <p:cNvSpPr/>
          <p:nvPr/>
        </p:nvSpPr>
        <p:spPr>
          <a:xfrm>
            <a:off x="5953124" y="5289326"/>
            <a:ext cx="3305175" cy="223266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Eksi İşareti 17">
            <a:extLst>
              <a:ext uri="{FF2B5EF4-FFF2-40B4-BE49-F238E27FC236}">
                <a16:creationId xmlns:a16="http://schemas.microsoft.com/office/drawing/2014/main" id="{83CC1469-8BB9-432A-B85A-476E926A4584}"/>
              </a:ext>
            </a:extLst>
          </p:cNvPr>
          <p:cNvSpPr/>
          <p:nvPr/>
        </p:nvSpPr>
        <p:spPr>
          <a:xfrm>
            <a:off x="6076392" y="5780458"/>
            <a:ext cx="2257984" cy="223266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Eksi İşareti 18">
            <a:extLst>
              <a:ext uri="{FF2B5EF4-FFF2-40B4-BE49-F238E27FC236}">
                <a16:creationId xmlns:a16="http://schemas.microsoft.com/office/drawing/2014/main" id="{690050BA-341C-4A05-A086-02021514EE99}"/>
              </a:ext>
            </a:extLst>
          </p:cNvPr>
          <p:cNvSpPr/>
          <p:nvPr/>
        </p:nvSpPr>
        <p:spPr>
          <a:xfrm>
            <a:off x="6066866" y="6304145"/>
            <a:ext cx="2257984" cy="223266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340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Resim 19">
            <a:extLst>
              <a:ext uri="{FF2B5EF4-FFF2-40B4-BE49-F238E27FC236}">
                <a16:creationId xmlns:a16="http://schemas.microsoft.com/office/drawing/2014/main" id="{ABF8165B-F65C-45DA-92E9-EC1EDDE96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772" y="3113482"/>
            <a:ext cx="5258256" cy="3071126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Sözde Kod (Pseudo-code)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Örnek: </a:t>
            </a:r>
            <a:r>
              <a:rPr lang="tr-TR" sz="1800" dirty="0">
                <a:latin typeface="Hind-Regular"/>
              </a:rPr>
              <a:t>Klavyeden girilen iki sayının büyük olanından küçük olanını çıkaran algoritmayı yazınız.</a:t>
            </a:r>
          </a:p>
        </p:txBody>
      </p:sp>
      <p:sp>
        <p:nvSpPr>
          <p:cNvPr id="6" name="Eksi İşareti 5">
            <a:extLst>
              <a:ext uri="{FF2B5EF4-FFF2-40B4-BE49-F238E27FC236}">
                <a16:creationId xmlns:a16="http://schemas.microsoft.com/office/drawing/2014/main" id="{A7A3B251-F5F0-4317-81C1-409F0ADE77CE}"/>
              </a:ext>
            </a:extLst>
          </p:cNvPr>
          <p:cNvSpPr/>
          <p:nvPr/>
        </p:nvSpPr>
        <p:spPr>
          <a:xfrm>
            <a:off x="2541073" y="3743058"/>
            <a:ext cx="2143125" cy="216982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Eksi İşareti 6">
            <a:extLst>
              <a:ext uri="{FF2B5EF4-FFF2-40B4-BE49-F238E27FC236}">
                <a16:creationId xmlns:a16="http://schemas.microsoft.com/office/drawing/2014/main" id="{75808069-3AF1-4ECC-87B2-AEDACE1131F6}"/>
              </a:ext>
            </a:extLst>
          </p:cNvPr>
          <p:cNvSpPr/>
          <p:nvPr/>
        </p:nvSpPr>
        <p:spPr>
          <a:xfrm>
            <a:off x="2543175" y="4143118"/>
            <a:ext cx="2143125" cy="216982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Eksi İşareti 7">
            <a:extLst>
              <a:ext uri="{FF2B5EF4-FFF2-40B4-BE49-F238E27FC236}">
                <a16:creationId xmlns:a16="http://schemas.microsoft.com/office/drawing/2014/main" id="{11254EB5-EED0-4DF6-A082-7FA2A8EA3CA9}"/>
              </a:ext>
            </a:extLst>
          </p:cNvPr>
          <p:cNvSpPr/>
          <p:nvPr/>
        </p:nvSpPr>
        <p:spPr>
          <a:xfrm>
            <a:off x="2543176" y="4536650"/>
            <a:ext cx="2143126" cy="216982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Eksi İşareti 8">
            <a:extLst>
              <a:ext uri="{FF2B5EF4-FFF2-40B4-BE49-F238E27FC236}">
                <a16:creationId xmlns:a16="http://schemas.microsoft.com/office/drawing/2014/main" id="{6592AA9B-9D78-45BC-A736-30D501550D58}"/>
              </a:ext>
            </a:extLst>
          </p:cNvPr>
          <p:cNvSpPr/>
          <p:nvPr/>
        </p:nvSpPr>
        <p:spPr>
          <a:xfrm>
            <a:off x="2152650" y="4923282"/>
            <a:ext cx="5303980" cy="216982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Eksi İşareti 9">
            <a:extLst>
              <a:ext uri="{FF2B5EF4-FFF2-40B4-BE49-F238E27FC236}">
                <a16:creationId xmlns:a16="http://schemas.microsoft.com/office/drawing/2014/main" id="{070628E2-9556-4DF3-82E2-98F78EDE72B0}"/>
              </a:ext>
            </a:extLst>
          </p:cNvPr>
          <p:cNvSpPr/>
          <p:nvPr/>
        </p:nvSpPr>
        <p:spPr>
          <a:xfrm>
            <a:off x="2352675" y="5305425"/>
            <a:ext cx="3943350" cy="216982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Eksi İşareti 10">
            <a:extLst>
              <a:ext uri="{FF2B5EF4-FFF2-40B4-BE49-F238E27FC236}">
                <a16:creationId xmlns:a16="http://schemas.microsoft.com/office/drawing/2014/main" id="{EAF3C52F-9BFF-46B7-BDF1-A6175736971F}"/>
              </a:ext>
            </a:extLst>
          </p:cNvPr>
          <p:cNvSpPr/>
          <p:nvPr/>
        </p:nvSpPr>
        <p:spPr>
          <a:xfrm>
            <a:off x="2541073" y="5667375"/>
            <a:ext cx="2228850" cy="216982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Eksi İşareti 11">
            <a:extLst>
              <a:ext uri="{FF2B5EF4-FFF2-40B4-BE49-F238E27FC236}">
                <a16:creationId xmlns:a16="http://schemas.microsoft.com/office/drawing/2014/main" id="{7837BC7B-9D81-4BEA-81D2-094B5A691C51}"/>
              </a:ext>
            </a:extLst>
          </p:cNvPr>
          <p:cNvSpPr/>
          <p:nvPr/>
        </p:nvSpPr>
        <p:spPr>
          <a:xfrm>
            <a:off x="2524124" y="6055803"/>
            <a:ext cx="2228850" cy="216982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23" name="Grup 22">
            <a:extLst>
              <a:ext uri="{FF2B5EF4-FFF2-40B4-BE49-F238E27FC236}">
                <a16:creationId xmlns:a16="http://schemas.microsoft.com/office/drawing/2014/main" id="{6A7A3FEF-4691-4272-B39C-47A51895E47F}"/>
              </a:ext>
            </a:extLst>
          </p:cNvPr>
          <p:cNvGrpSpPr/>
          <p:nvPr/>
        </p:nvGrpSpPr>
        <p:grpSpPr>
          <a:xfrm>
            <a:off x="8393909" y="3296144"/>
            <a:ext cx="3563937" cy="2888464"/>
            <a:chOff x="8393909" y="3296144"/>
            <a:chExt cx="3563937" cy="2888464"/>
          </a:xfrm>
        </p:grpSpPr>
        <p:sp>
          <p:nvSpPr>
            <p:cNvPr id="21" name="Grafik 5" descr="Monitör düz dolguyla">
              <a:extLst>
                <a:ext uri="{FF2B5EF4-FFF2-40B4-BE49-F238E27FC236}">
                  <a16:creationId xmlns:a16="http://schemas.microsoft.com/office/drawing/2014/main" id="{88D84DA2-6566-4608-A8DD-FC3C444BFFF9}"/>
                </a:ext>
              </a:extLst>
            </p:cNvPr>
            <p:cNvSpPr/>
            <p:nvPr/>
          </p:nvSpPr>
          <p:spPr>
            <a:xfrm>
              <a:off x="8393909" y="3296144"/>
              <a:ext cx="3563937" cy="2888464"/>
            </a:xfrm>
            <a:custGeom>
              <a:avLst/>
              <a:gdLst>
                <a:gd name="connsiteX0" fmla="*/ 3296642 w 3563937"/>
                <a:gd name="connsiteY0" fmla="*/ 1705967 h 2320114"/>
                <a:gd name="connsiteX1" fmla="*/ 267295 w 3563937"/>
                <a:gd name="connsiteY1" fmla="*/ 1705967 h 2320114"/>
                <a:gd name="connsiteX2" fmla="*/ 267295 w 3563937"/>
                <a:gd name="connsiteY2" fmla="*/ 204716 h 2320114"/>
                <a:gd name="connsiteX3" fmla="*/ 3296642 w 3563937"/>
                <a:gd name="connsiteY3" fmla="*/ 204716 h 2320114"/>
                <a:gd name="connsiteX4" fmla="*/ 3296642 w 3563937"/>
                <a:gd name="connsiteY4" fmla="*/ 1705967 h 2320114"/>
                <a:gd name="connsiteX5" fmla="*/ 3385741 w 3563937"/>
                <a:gd name="connsiteY5" fmla="*/ 0 h 2320114"/>
                <a:gd name="connsiteX6" fmla="*/ 178197 w 3563937"/>
                <a:gd name="connsiteY6" fmla="*/ 0 h 2320114"/>
                <a:gd name="connsiteX7" fmla="*/ 0 w 3563937"/>
                <a:gd name="connsiteY7" fmla="*/ 136477 h 2320114"/>
                <a:gd name="connsiteX8" fmla="*/ 0 w 3563937"/>
                <a:gd name="connsiteY8" fmla="*/ 1774205 h 2320114"/>
                <a:gd name="connsiteX9" fmla="*/ 178197 w 3563937"/>
                <a:gd name="connsiteY9" fmla="*/ 1910683 h 2320114"/>
                <a:gd name="connsiteX10" fmla="*/ 1425575 w 3563937"/>
                <a:gd name="connsiteY10" fmla="*/ 1910683 h 2320114"/>
                <a:gd name="connsiteX11" fmla="*/ 1425575 w 3563937"/>
                <a:gd name="connsiteY11" fmla="*/ 2115399 h 2320114"/>
                <a:gd name="connsiteX12" fmla="*/ 980083 w 3563937"/>
                <a:gd name="connsiteY12" fmla="*/ 2115399 h 2320114"/>
                <a:gd name="connsiteX13" fmla="*/ 980083 w 3563937"/>
                <a:gd name="connsiteY13" fmla="*/ 2320115 h 2320114"/>
                <a:gd name="connsiteX14" fmla="*/ 2583855 w 3563937"/>
                <a:gd name="connsiteY14" fmla="*/ 2320115 h 2320114"/>
                <a:gd name="connsiteX15" fmla="*/ 2583855 w 3563937"/>
                <a:gd name="connsiteY15" fmla="*/ 2115399 h 2320114"/>
                <a:gd name="connsiteX16" fmla="*/ 2138363 w 3563937"/>
                <a:gd name="connsiteY16" fmla="*/ 2115399 h 2320114"/>
                <a:gd name="connsiteX17" fmla="*/ 2138363 w 3563937"/>
                <a:gd name="connsiteY17" fmla="*/ 1910683 h 2320114"/>
                <a:gd name="connsiteX18" fmla="*/ 3385741 w 3563937"/>
                <a:gd name="connsiteY18" fmla="*/ 1910683 h 2320114"/>
                <a:gd name="connsiteX19" fmla="*/ 3563938 w 3563937"/>
                <a:gd name="connsiteY19" fmla="*/ 1774205 h 2320114"/>
                <a:gd name="connsiteX20" fmla="*/ 3563938 w 3563937"/>
                <a:gd name="connsiteY20" fmla="*/ 136477 h 2320114"/>
                <a:gd name="connsiteX21" fmla="*/ 3385741 w 3563937"/>
                <a:gd name="connsiteY21" fmla="*/ 0 h 232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63937" h="2320114">
                  <a:moveTo>
                    <a:pt x="3296642" y="1705967"/>
                  </a:moveTo>
                  <a:lnTo>
                    <a:pt x="267295" y="1705967"/>
                  </a:lnTo>
                  <a:lnTo>
                    <a:pt x="267295" y="204716"/>
                  </a:lnTo>
                  <a:lnTo>
                    <a:pt x="3296642" y="204716"/>
                  </a:lnTo>
                  <a:lnTo>
                    <a:pt x="3296642" y="1705967"/>
                  </a:lnTo>
                  <a:close/>
                  <a:moveTo>
                    <a:pt x="3385741" y="0"/>
                  </a:moveTo>
                  <a:lnTo>
                    <a:pt x="178197" y="0"/>
                  </a:lnTo>
                  <a:cubicBezTo>
                    <a:pt x="80189" y="0"/>
                    <a:pt x="0" y="61415"/>
                    <a:pt x="0" y="136477"/>
                  </a:cubicBezTo>
                  <a:lnTo>
                    <a:pt x="0" y="1774205"/>
                  </a:lnTo>
                  <a:cubicBezTo>
                    <a:pt x="0" y="1849268"/>
                    <a:pt x="80189" y="1910683"/>
                    <a:pt x="178197" y="1910683"/>
                  </a:cubicBezTo>
                  <a:lnTo>
                    <a:pt x="1425575" y="1910683"/>
                  </a:lnTo>
                  <a:lnTo>
                    <a:pt x="1425575" y="2115399"/>
                  </a:lnTo>
                  <a:lnTo>
                    <a:pt x="980083" y="2115399"/>
                  </a:lnTo>
                  <a:lnTo>
                    <a:pt x="980083" y="2320115"/>
                  </a:lnTo>
                  <a:lnTo>
                    <a:pt x="2583855" y="2320115"/>
                  </a:lnTo>
                  <a:lnTo>
                    <a:pt x="2583855" y="2115399"/>
                  </a:lnTo>
                  <a:lnTo>
                    <a:pt x="2138363" y="2115399"/>
                  </a:lnTo>
                  <a:lnTo>
                    <a:pt x="2138363" y="1910683"/>
                  </a:lnTo>
                  <a:lnTo>
                    <a:pt x="3385741" y="1910683"/>
                  </a:lnTo>
                  <a:cubicBezTo>
                    <a:pt x="3483749" y="1910683"/>
                    <a:pt x="3563938" y="1849268"/>
                    <a:pt x="3563938" y="1774205"/>
                  </a:cubicBezTo>
                  <a:lnTo>
                    <a:pt x="3563938" y="136477"/>
                  </a:lnTo>
                  <a:cubicBezTo>
                    <a:pt x="3563938" y="61415"/>
                    <a:pt x="3483749" y="0"/>
                    <a:pt x="3385741" y="0"/>
                  </a:cubicBezTo>
                  <a:close/>
                </a:path>
              </a:pathLst>
            </a:custGeom>
            <a:solidFill>
              <a:schemeClr val="lt1"/>
            </a:solidFill>
            <a:ln w="16673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22" name="Dikdörtgen 21">
              <a:extLst>
                <a:ext uri="{FF2B5EF4-FFF2-40B4-BE49-F238E27FC236}">
                  <a16:creationId xmlns:a16="http://schemas.microsoft.com/office/drawing/2014/main" id="{528B4D69-356F-41D5-B712-2DD134C31EBD}"/>
                </a:ext>
              </a:extLst>
            </p:cNvPr>
            <p:cNvSpPr/>
            <p:nvPr/>
          </p:nvSpPr>
          <p:spPr>
            <a:xfrm>
              <a:off x="8762404" y="3560279"/>
              <a:ext cx="2823972" cy="1819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r-TR" sz="1700" b="1" i="0" u="none" strike="noStrike" baseline="0" dirty="0">
                  <a:solidFill>
                    <a:srgbClr val="FF0000"/>
                  </a:solidFill>
                  <a:latin typeface="Hind-Bold"/>
                </a:rPr>
                <a:t>Mantıksal algoritmalar:</a:t>
              </a:r>
            </a:p>
            <a:p>
              <a:r>
                <a:rPr lang="tr-TR" sz="1700" i="0" u="none" strike="noStrike" baseline="0" dirty="0">
                  <a:solidFill>
                    <a:schemeClr val="tx1"/>
                  </a:solidFill>
                  <a:latin typeface="Hind-Bold"/>
                </a:rPr>
                <a:t>Algoritma içinde karşılaştırma yapma veya karar vermeyi gerektiren durumlar için kullanılır.</a:t>
              </a:r>
              <a:endParaRPr lang="tr-TR" sz="1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506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Sözde Kod (Pseudo-code)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58222" cy="4023360"/>
          </a:xfrm>
        </p:spPr>
        <p:txBody>
          <a:bodyPr>
            <a:normAutofit/>
          </a:bodyPr>
          <a:lstStyle/>
          <a:p>
            <a:r>
              <a:rPr lang="tr-TR" sz="1800" b="1" dirty="0">
                <a:solidFill>
                  <a:srgbClr val="FF0000"/>
                </a:solidFill>
                <a:latin typeface="Hind-Regular"/>
              </a:rPr>
              <a:t>Örnek: </a:t>
            </a:r>
            <a:r>
              <a:rPr lang="tr-TR" sz="1800" dirty="0">
                <a:latin typeface="Hind-Regular"/>
              </a:rPr>
              <a:t>0’dan 100’e kadar olan çift sayıları ekrana yazdıran algoritmayı hazırlayınız. </a:t>
            </a:r>
          </a:p>
          <a:p>
            <a:endParaRPr lang="tr-TR" sz="1800" b="1" dirty="0">
              <a:latin typeface="Hind-Regular"/>
            </a:endParaRPr>
          </a:p>
          <a:p>
            <a:r>
              <a:rPr lang="tr-TR" sz="1800" b="1" dirty="0">
                <a:latin typeface="Hind-Regular"/>
              </a:rPr>
              <a:t>Adım 1- </a:t>
            </a:r>
            <a:r>
              <a:rPr lang="tr-TR" sz="1800" dirty="0">
                <a:latin typeface="Hind-Regular"/>
              </a:rPr>
              <a:t>Başla</a:t>
            </a:r>
          </a:p>
          <a:p>
            <a:r>
              <a:rPr lang="tr-TR" sz="1800" b="1" dirty="0">
                <a:latin typeface="Hind-Regular"/>
              </a:rPr>
              <a:t>Adım 2- </a:t>
            </a:r>
            <a:r>
              <a:rPr lang="tr-TR" sz="1800" dirty="0">
                <a:latin typeface="Hind-Regular"/>
              </a:rPr>
              <a:t>sayac = 0</a:t>
            </a:r>
          </a:p>
          <a:p>
            <a:r>
              <a:rPr lang="tr-TR" sz="1800" b="1" dirty="0">
                <a:latin typeface="Hind-Regular"/>
              </a:rPr>
              <a:t>Adım 3- </a:t>
            </a:r>
            <a:r>
              <a:rPr lang="tr-TR" sz="1800" dirty="0">
                <a:latin typeface="Hind-Regular"/>
              </a:rPr>
              <a:t>yaz sayac</a:t>
            </a:r>
          </a:p>
          <a:p>
            <a:r>
              <a:rPr lang="tr-TR" sz="1800" b="1" dirty="0">
                <a:latin typeface="Hind-Regular"/>
              </a:rPr>
              <a:t>Adım 4- </a:t>
            </a:r>
            <a:r>
              <a:rPr lang="tr-TR" sz="1800" dirty="0">
                <a:latin typeface="Hind-Regular"/>
              </a:rPr>
              <a:t>sayac = sayac + 2</a:t>
            </a:r>
          </a:p>
          <a:p>
            <a:r>
              <a:rPr lang="tr-TR" sz="1800" b="1" dirty="0">
                <a:latin typeface="Hind-Regular"/>
              </a:rPr>
              <a:t>Adım 5- </a:t>
            </a:r>
            <a:r>
              <a:rPr lang="tr-TR" sz="1800" dirty="0">
                <a:latin typeface="Hind-Regular"/>
              </a:rPr>
              <a:t>Eğer sayac &lt;= 100 ise git Adım 3</a:t>
            </a:r>
          </a:p>
          <a:p>
            <a:r>
              <a:rPr lang="tr-TR" sz="1800" b="1" dirty="0">
                <a:latin typeface="Hind-Regular"/>
              </a:rPr>
              <a:t>Adım 6- </a:t>
            </a:r>
            <a:r>
              <a:rPr lang="tr-TR" sz="1800" dirty="0">
                <a:latin typeface="Hind-Regular"/>
              </a:rPr>
              <a:t>Bitir</a:t>
            </a: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C4522EA8-521B-4A86-8183-030E2FC46508}"/>
              </a:ext>
            </a:extLst>
          </p:cNvPr>
          <p:cNvGrpSpPr/>
          <p:nvPr/>
        </p:nvGrpSpPr>
        <p:grpSpPr>
          <a:xfrm>
            <a:off x="8393909" y="3296144"/>
            <a:ext cx="3563937" cy="2888464"/>
            <a:chOff x="8393909" y="3296144"/>
            <a:chExt cx="3563937" cy="2888464"/>
          </a:xfrm>
        </p:grpSpPr>
        <p:sp>
          <p:nvSpPr>
            <p:cNvPr id="21" name="Grafik 5" descr="Monitör düz dolguyla">
              <a:extLst>
                <a:ext uri="{FF2B5EF4-FFF2-40B4-BE49-F238E27FC236}">
                  <a16:creationId xmlns:a16="http://schemas.microsoft.com/office/drawing/2014/main" id="{88D84DA2-6566-4608-A8DD-FC3C444BFFF9}"/>
                </a:ext>
              </a:extLst>
            </p:cNvPr>
            <p:cNvSpPr/>
            <p:nvPr/>
          </p:nvSpPr>
          <p:spPr>
            <a:xfrm>
              <a:off x="8393909" y="3296144"/>
              <a:ext cx="3563937" cy="2888464"/>
            </a:xfrm>
            <a:custGeom>
              <a:avLst/>
              <a:gdLst>
                <a:gd name="connsiteX0" fmla="*/ 3296642 w 3563937"/>
                <a:gd name="connsiteY0" fmla="*/ 1705967 h 2320114"/>
                <a:gd name="connsiteX1" fmla="*/ 267295 w 3563937"/>
                <a:gd name="connsiteY1" fmla="*/ 1705967 h 2320114"/>
                <a:gd name="connsiteX2" fmla="*/ 267295 w 3563937"/>
                <a:gd name="connsiteY2" fmla="*/ 204716 h 2320114"/>
                <a:gd name="connsiteX3" fmla="*/ 3296642 w 3563937"/>
                <a:gd name="connsiteY3" fmla="*/ 204716 h 2320114"/>
                <a:gd name="connsiteX4" fmla="*/ 3296642 w 3563937"/>
                <a:gd name="connsiteY4" fmla="*/ 1705967 h 2320114"/>
                <a:gd name="connsiteX5" fmla="*/ 3385741 w 3563937"/>
                <a:gd name="connsiteY5" fmla="*/ 0 h 2320114"/>
                <a:gd name="connsiteX6" fmla="*/ 178197 w 3563937"/>
                <a:gd name="connsiteY6" fmla="*/ 0 h 2320114"/>
                <a:gd name="connsiteX7" fmla="*/ 0 w 3563937"/>
                <a:gd name="connsiteY7" fmla="*/ 136477 h 2320114"/>
                <a:gd name="connsiteX8" fmla="*/ 0 w 3563937"/>
                <a:gd name="connsiteY8" fmla="*/ 1774205 h 2320114"/>
                <a:gd name="connsiteX9" fmla="*/ 178197 w 3563937"/>
                <a:gd name="connsiteY9" fmla="*/ 1910683 h 2320114"/>
                <a:gd name="connsiteX10" fmla="*/ 1425575 w 3563937"/>
                <a:gd name="connsiteY10" fmla="*/ 1910683 h 2320114"/>
                <a:gd name="connsiteX11" fmla="*/ 1425575 w 3563937"/>
                <a:gd name="connsiteY11" fmla="*/ 2115399 h 2320114"/>
                <a:gd name="connsiteX12" fmla="*/ 980083 w 3563937"/>
                <a:gd name="connsiteY12" fmla="*/ 2115399 h 2320114"/>
                <a:gd name="connsiteX13" fmla="*/ 980083 w 3563937"/>
                <a:gd name="connsiteY13" fmla="*/ 2320115 h 2320114"/>
                <a:gd name="connsiteX14" fmla="*/ 2583855 w 3563937"/>
                <a:gd name="connsiteY14" fmla="*/ 2320115 h 2320114"/>
                <a:gd name="connsiteX15" fmla="*/ 2583855 w 3563937"/>
                <a:gd name="connsiteY15" fmla="*/ 2115399 h 2320114"/>
                <a:gd name="connsiteX16" fmla="*/ 2138363 w 3563937"/>
                <a:gd name="connsiteY16" fmla="*/ 2115399 h 2320114"/>
                <a:gd name="connsiteX17" fmla="*/ 2138363 w 3563937"/>
                <a:gd name="connsiteY17" fmla="*/ 1910683 h 2320114"/>
                <a:gd name="connsiteX18" fmla="*/ 3385741 w 3563937"/>
                <a:gd name="connsiteY18" fmla="*/ 1910683 h 2320114"/>
                <a:gd name="connsiteX19" fmla="*/ 3563938 w 3563937"/>
                <a:gd name="connsiteY19" fmla="*/ 1774205 h 2320114"/>
                <a:gd name="connsiteX20" fmla="*/ 3563938 w 3563937"/>
                <a:gd name="connsiteY20" fmla="*/ 136477 h 2320114"/>
                <a:gd name="connsiteX21" fmla="*/ 3385741 w 3563937"/>
                <a:gd name="connsiteY21" fmla="*/ 0 h 232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63937" h="2320114">
                  <a:moveTo>
                    <a:pt x="3296642" y="1705967"/>
                  </a:moveTo>
                  <a:lnTo>
                    <a:pt x="267295" y="1705967"/>
                  </a:lnTo>
                  <a:lnTo>
                    <a:pt x="267295" y="204716"/>
                  </a:lnTo>
                  <a:lnTo>
                    <a:pt x="3296642" y="204716"/>
                  </a:lnTo>
                  <a:lnTo>
                    <a:pt x="3296642" y="1705967"/>
                  </a:lnTo>
                  <a:close/>
                  <a:moveTo>
                    <a:pt x="3385741" y="0"/>
                  </a:moveTo>
                  <a:lnTo>
                    <a:pt x="178197" y="0"/>
                  </a:lnTo>
                  <a:cubicBezTo>
                    <a:pt x="80189" y="0"/>
                    <a:pt x="0" y="61415"/>
                    <a:pt x="0" y="136477"/>
                  </a:cubicBezTo>
                  <a:lnTo>
                    <a:pt x="0" y="1774205"/>
                  </a:lnTo>
                  <a:cubicBezTo>
                    <a:pt x="0" y="1849268"/>
                    <a:pt x="80189" y="1910683"/>
                    <a:pt x="178197" y="1910683"/>
                  </a:cubicBezTo>
                  <a:lnTo>
                    <a:pt x="1425575" y="1910683"/>
                  </a:lnTo>
                  <a:lnTo>
                    <a:pt x="1425575" y="2115399"/>
                  </a:lnTo>
                  <a:lnTo>
                    <a:pt x="980083" y="2115399"/>
                  </a:lnTo>
                  <a:lnTo>
                    <a:pt x="980083" y="2320115"/>
                  </a:lnTo>
                  <a:lnTo>
                    <a:pt x="2583855" y="2320115"/>
                  </a:lnTo>
                  <a:lnTo>
                    <a:pt x="2583855" y="2115399"/>
                  </a:lnTo>
                  <a:lnTo>
                    <a:pt x="2138363" y="2115399"/>
                  </a:lnTo>
                  <a:lnTo>
                    <a:pt x="2138363" y="1910683"/>
                  </a:lnTo>
                  <a:lnTo>
                    <a:pt x="3385741" y="1910683"/>
                  </a:lnTo>
                  <a:cubicBezTo>
                    <a:pt x="3483749" y="1910683"/>
                    <a:pt x="3563938" y="1849268"/>
                    <a:pt x="3563938" y="1774205"/>
                  </a:cubicBezTo>
                  <a:lnTo>
                    <a:pt x="3563938" y="136477"/>
                  </a:lnTo>
                  <a:cubicBezTo>
                    <a:pt x="3563938" y="61415"/>
                    <a:pt x="3483749" y="0"/>
                    <a:pt x="3385741" y="0"/>
                  </a:cubicBezTo>
                  <a:close/>
                </a:path>
              </a:pathLst>
            </a:custGeom>
            <a:solidFill>
              <a:schemeClr val="lt1"/>
            </a:solidFill>
            <a:ln w="16673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22" name="Dikdörtgen 21">
              <a:extLst>
                <a:ext uri="{FF2B5EF4-FFF2-40B4-BE49-F238E27FC236}">
                  <a16:creationId xmlns:a16="http://schemas.microsoft.com/office/drawing/2014/main" id="{528B4D69-356F-41D5-B712-2DD134C31EBD}"/>
                </a:ext>
              </a:extLst>
            </p:cNvPr>
            <p:cNvSpPr/>
            <p:nvPr/>
          </p:nvSpPr>
          <p:spPr>
            <a:xfrm>
              <a:off x="8762404" y="3648075"/>
              <a:ext cx="2823972" cy="17314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r-TR" b="1" i="0" u="none" strike="noStrike" baseline="0" dirty="0">
                  <a:solidFill>
                    <a:srgbClr val="FF0000"/>
                  </a:solidFill>
                  <a:latin typeface="Hind-Bold"/>
                </a:rPr>
                <a:t>Sayaç: </a:t>
              </a:r>
              <a:r>
                <a:rPr lang="tr-TR" i="0" u="none" strike="noStrike" baseline="0" dirty="0">
                  <a:solidFill>
                    <a:schemeClr val="tx1"/>
                  </a:solidFill>
                  <a:latin typeface="Hind-Bold"/>
                </a:rPr>
                <a:t>Bir işlemin belli</a:t>
              </a:r>
            </a:p>
            <a:p>
              <a:r>
                <a:rPr lang="tr-TR" i="0" u="none" strike="noStrike" baseline="0" dirty="0">
                  <a:solidFill>
                    <a:schemeClr val="tx1"/>
                  </a:solidFill>
                  <a:latin typeface="Hind-Bold"/>
                </a:rPr>
                <a:t>bir sayıda artması veya</a:t>
              </a:r>
            </a:p>
            <a:p>
              <a:r>
                <a:rPr lang="tr-TR" i="0" u="none" strike="noStrike" baseline="0" dirty="0">
                  <a:solidFill>
                    <a:schemeClr val="tx1"/>
                  </a:solidFill>
                  <a:latin typeface="Hind-Bold"/>
                </a:rPr>
                <a:t>azalması şeklindeki</a:t>
              </a:r>
            </a:p>
            <a:p>
              <a:r>
                <a:rPr lang="tr-TR" i="0" u="none" strike="noStrike" baseline="0" dirty="0">
                  <a:solidFill>
                    <a:schemeClr val="tx1"/>
                  </a:solidFill>
                  <a:latin typeface="Hind-Bold"/>
                </a:rPr>
                <a:t>sayma işlemlerinde</a:t>
              </a:r>
            </a:p>
            <a:p>
              <a:r>
                <a:rPr lang="tr-TR" i="0" u="none" strike="noStrike" baseline="0" dirty="0">
                  <a:solidFill>
                    <a:schemeClr val="tx1"/>
                  </a:solidFill>
                  <a:latin typeface="Hind-Bold"/>
                </a:rPr>
                <a:t>kullanılan değişken.</a:t>
              </a:r>
              <a:endParaRPr lang="tr-T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877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Sözde Kod (Pseudo-code)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Örnek: </a:t>
            </a:r>
            <a:r>
              <a:rPr lang="tr-TR" sz="1800" dirty="0">
                <a:latin typeface="Hind-Regular"/>
              </a:rPr>
              <a:t>Ekrana 5 defa “</a:t>
            </a: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merhaba</a:t>
            </a:r>
            <a:r>
              <a:rPr lang="tr-TR" sz="1800" dirty="0">
                <a:latin typeface="Hind-Regular"/>
              </a:rPr>
              <a:t>” yazdıran algoritmayı yazınız.</a:t>
            </a:r>
          </a:p>
          <a:p>
            <a:endParaRPr lang="tr-TR" sz="1800" b="1" dirty="0">
              <a:latin typeface="Hind-Regular"/>
            </a:endParaRPr>
          </a:p>
          <a:p>
            <a:r>
              <a:rPr lang="tr-TR" sz="1800" b="1" dirty="0">
                <a:latin typeface="Hind-Regular"/>
              </a:rPr>
              <a:t>Adım 1- </a:t>
            </a:r>
            <a:r>
              <a:rPr lang="tr-TR" sz="1800" dirty="0">
                <a:latin typeface="Hind-Regular"/>
              </a:rPr>
              <a:t>Başla</a:t>
            </a:r>
          </a:p>
          <a:p>
            <a:r>
              <a:rPr lang="tr-TR" sz="1800" b="1" dirty="0">
                <a:latin typeface="Hind-Regular"/>
              </a:rPr>
              <a:t>Adım 2- </a:t>
            </a:r>
            <a:r>
              <a:rPr lang="tr-TR" sz="1800" dirty="0">
                <a:latin typeface="Hind-Regular"/>
              </a:rPr>
              <a:t>sayac = 0</a:t>
            </a:r>
          </a:p>
          <a:p>
            <a:r>
              <a:rPr lang="tr-TR" sz="1800" b="1" dirty="0">
                <a:latin typeface="Hind-Regular"/>
              </a:rPr>
              <a:t>Adım 3- </a:t>
            </a:r>
            <a:r>
              <a:rPr lang="tr-TR" sz="1800" dirty="0">
                <a:latin typeface="Hind-Regular"/>
              </a:rPr>
              <a:t>yaz “merhaba”</a:t>
            </a:r>
          </a:p>
          <a:p>
            <a:r>
              <a:rPr lang="tr-TR" sz="1800" b="1" dirty="0">
                <a:latin typeface="Hind-Regular"/>
              </a:rPr>
              <a:t>Adım 4- </a:t>
            </a:r>
            <a:r>
              <a:rPr lang="tr-TR" sz="1800" dirty="0">
                <a:latin typeface="Hind-Regular"/>
              </a:rPr>
              <a:t>sayac = sayac + 1</a:t>
            </a:r>
          </a:p>
          <a:p>
            <a:r>
              <a:rPr lang="tr-TR" sz="1800" b="1" dirty="0">
                <a:latin typeface="Hind-Regular"/>
              </a:rPr>
              <a:t>Adım 5- </a:t>
            </a:r>
            <a:r>
              <a:rPr lang="tr-TR" sz="1800" dirty="0">
                <a:latin typeface="Hind-Regular"/>
              </a:rPr>
              <a:t>Eğer sayac &lt; 5 ise git Adım 3</a:t>
            </a:r>
          </a:p>
          <a:p>
            <a:r>
              <a:rPr lang="tr-TR" sz="1800" b="1" dirty="0">
                <a:latin typeface="Hind-Regular"/>
              </a:rPr>
              <a:t>Adım 6- </a:t>
            </a:r>
            <a:r>
              <a:rPr lang="tr-TR" sz="1800" dirty="0">
                <a:latin typeface="Hind-Regular"/>
              </a:rPr>
              <a:t>Bitir</a:t>
            </a:r>
          </a:p>
        </p:txBody>
      </p:sp>
      <p:grpSp>
        <p:nvGrpSpPr>
          <p:cNvPr id="23" name="Grup 22">
            <a:extLst>
              <a:ext uri="{FF2B5EF4-FFF2-40B4-BE49-F238E27FC236}">
                <a16:creationId xmlns:a16="http://schemas.microsoft.com/office/drawing/2014/main" id="{6A7A3FEF-4691-4272-B39C-47A51895E47F}"/>
              </a:ext>
            </a:extLst>
          </p:cNvPr>
          <p:cNvGrpSpPr/>
          <p:nvPr/>
        </p:nvGrpSpPr>
        <p:grpSpPr>
          <a:xfrm>
            <a:off x="8393909" y="3296144"/>
            <a:ext cx="3563937" cy="2888464"/>
            <a:chOff x="8393909" y="3296144"/>
            <a:chExt cx="3563937" cy="2888464"/>
          </a:xfrm>
        </p:grpSpPr>
        <p:sp>
          <p:nvSpPr>
            <p:cNvPr id="21" name="Grafik 5" descr="Monitör düz dolguyla">
              <a:extLst>
                <a:ext uri="{FF2B5EF4-FFF2-40B4-BE49-F238E27FC236}">
                  <a16:creationId xmlns:a16="http://schemas.microsoft.com/office/drawing/2014/main" id="{88D84DA2-6566-4608-A8DD-FC3C444BFFF9}"/>
                </a:ext>
              </a:extLst>
            </p:cNvPr>
            <p:cNvSpPr/>
            <p:nvPr/>
          </p:nvSpPr>
          <p:spPr>
            <a:xfrm>
              <a:off x="8393909" y="3296144"/>
              <a:ext cx="3563937" cy="2888464"/>
            </a:xfrm>
            <a:custGeom>
              <a:avLst/>
              <a:gdLst>
                <a:gd name="connsiteX0" fmla="*/ 3296642 w 3563937"/>
                <a:gd name="connsiteY0" fmla="*/ 1705967 h 2320114"/>
                <a:gd name="connsiteX1" fmla="*/ 267295 w 3563937"/>
                <a:gd name="connsiteY1" fmla="*/ 1705967 h 2320114"/>
                <a:gd name="connsiteX2" fmla="*/ 267295 w 3563937"/>
                <a:gd name="connsiteY2" fmla="*/ 204716 h 2320114"/>
                <a:gd name="connsiteX3" fmla="*/ 3296642 w 3563937"/>
                <a:gd name="connsiteY3" fmla="*/ 204716 h 2320114"/>
                <a:gd name="connsiteX4" fmla="*/ 3296642 w 3563937"/>
                <a:gd name="connsiteY4" fmla="*/ 1705967 h 2320114"/>
                <a:gd name="connsiteX5" fmla="*/ 3385741 w 3563937"/>
                <a:gd name="connsiteY5" fmla="*/ 0 h 2320114"/>
                <a:gd name="connsiteX6" fmla="*/ 178197 w 3563937"/>
                <a:gd name="connsiteY6" fmla="*/ 0 h 2320114"/>
                <a:gd name="connsiteX7" fmla="*/ 0 w 3563937"/>
                <a:gd name="connsiteY7" fmla="*/ 136477 h 2320114"/>
                <a:gd name="connsiteX8" fmla="*/ 0 w 3563937"/>
                <a:gd name="connsiteY8" fmla="*/ 1774205 h 2320114"/>
                <a:gd name="connsiteX9" fmla="*/ 178197 w 3563937"/>
                <a:gd name="connsiteY9" fmla="*/ 1910683 h 2320114"/>
                <a:gd name="connsiteX10" fmla="*/ 1425575 w 3563937"/>
                <a:gd name="connsiteY10" fmla="*/ 1910683 h 2320114"/>
                <a:gd name="connsiteX11" fmla="*/ 1425575 w 3563937"/>
                <a:gd name="connsiteY11" fmla="*/ 2115399 h 2320114"/>
                <a:gd name="connsiteX12" fmla="*/ 980083 w 3563937"/>
                <a:gd name="connsiteY12" fmla="*/ 2115399 h 2320114"/>
                <a:gd name="connsiteX13" fmla="*/ 980083 w 3563937"/>
                <a:gd name="connsiteY13" fmla="*/ 2320115 h 2320114"/>
                <a:gd name="connsiteX14" fmla="*/ 2583855 w 3563937"/>
                <a:gd name="connsiteY14" fmla="*/ 2320115 h 2320114"/>
                <a:gd name="connsiteX15" fmla="*/ 2583855 w 3563937"/>
                <a:gd name="connsiteY15" fmla="*/ 2115399 h 2320114"/>
                <a:gd name="connsiteX16" fmla="*/ 2138363 w 3563937"/>
                <a:gd name="connsiteY16" fmla="*/ 2115399 h 2320114"/>
                <a:gd name="connsiteX17" fmla="*/ 2138363 w 3563937"/>
                <a:gd name="connsiteY17" fmla="*/ 1910683 h 2320114"/>
                <a:gd name="connsiteX18" fmla="*/ 3385741 w 3563937"/>
                <a:gd name="connsiteY18" fmla="*/ 1910683 h 2320114"/>
                <a:gd name="connsiteX19" fmla="*/ 3563938 w 3563937"/>
                <a:gd name="connsiteY19" fmla="*/ 1774205 h 2320114"/>
                <a:gd name="connsiteX20" fmla="*/ 3563938 w 3563937"/>
                <a:gd name="connsiteY20" fmla="*/ 136477 h 2320114"/>
                <a:gd name="connsiteX21" fmla="*/ 3385741 w 3563937"/>
                <a:gd name="connsiteY21" fmla="*/ 0 h 232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63937" h="2320114">
                  <a:moveTo>
                    <a:pt x="3296642" y="1705967"/>
                  </a:moveTo>
                  <a:lnTo>
                    <a:pt x="267295" y="1705967"/>
                  </a:lnTo>
                  <a:lnTo>
                    <a:pt x="267295" y="204716"/>
                  </a:lnTo>
                  <a:lnTo>
                    <a:pt x="3296642" y="204716"/>
                  </a:lnTo>
                  <a:lnTo>
                    <a:pt x="3296642" y="1705967"/>
                  </a:lnTo>
                  <a:close/>
                  <a:moveTo>
                    <a:pt x="3385741" y="0"/>
                  </a:moveTo>
                  <a:lnTo>
                    <a:pt x="178197" y="0"/>
                  </a:lnTo>
                  <a:cubicBezTo>
                    <a:pt x="80189" y="0"/>
                    <a:pt x="0" y="61415"/>
                    <a:pt x="0" y="136477"/>
                  </a:cubicBezTo>
                  <a:lnTo>
                    <a:pt x="0" y="1774205"/>
                  </a:lnTo>
                  <a:cubicBezTo>
                    <a:pt x="0" y="1849268"/>
                    <a:pt x="80189" y="1910683"/>
                    <a:pt x="178197" y="1910683"/>
                  </a:cubicBezTo>
                  <a:lnTo>
                    <a:pt x="1425575" y="1910683"/>
                  </a:lnTo>
                  <a:lnTo>
                    <a:pt x="1425575" y="2115399"/>
                  </a:lnTo>
                  <a:lnTo>
                    <a:pt x="980083" y="2115399"/>
                  </a:lnTo>
                  <a:lnTo>
                    <a:pt x="980083" y="2320115"/>
                  </a:lnTo>
                  <a:lnTo>
                    <a:pt x="2583855" y="2320115"/>
                  </a:lnTo>
                  <a:lnTo>
                    <a:pt x="2583855" y="2115399"/>
                  </a:lnTo>
                  <a:lnTo>
                    <a:pt x="2138363" y="2115399"/>
                  </a:lnTo>
                  <a:lnTo>
                    <a:pt x="2138363" y="1910683"/>
                  </a:lnTo>
                  <a:lnTo>
                    <a:pt x="3385741" y="1910683"/>
                  </a:lnTo>
                  <a:cubicBezTo>
                    <a:pt x="3483749" y="1910683"/>
                    <a:pt x="3563938" y="1849268"/>
                    <a:pt x="3563938" y="1774205"/>
                  </a:cubicBezTo>
                  <a:lnTo>
                    <a:pt x="3563938" y="136477"/>
                  </a:lnTo>
                  <a:cubicBezTo>
                    <a:pt x="3563938" y="61415"/>
                    <a:pt x="3483749" y="0"/>
                    <a:pt x="3385741" y="0"/>
                  </a:cubicBezTo>
                  <a:close/>
                </a:path>
              </a:pathLst>
            </a:custGeom>
            <a:solidFill>
              <a:schemeClr val="lt1"/>
            </a:solidFill>
            <a:ln w="16673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22" name="Dikdörtgen 21">
              <a:extLst>
                <a:ext uri="{FF2B5EF4-FFF2-40B4-BE49-F238E27FC236}">
                  <a16:creationId xmlns:a16="http://schemas.microsoft.com/office/drawing/2014/main" id="{528B4D69-356F-41D5-B712-2DD134C31EBD}"/>
                </a:ext>
              </a:extLst>
            </p:cNvPr>
            <p:cNvSpPr/>
            <p:nvPr/>
          </p:nvSpPr>
          <p:spPr>
            <a:xfrm>
              <a:off x="8762404" y="3560279"/>
              <a:ext cx="2823972" cy="1819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r-TR" sz="1600" b="1" i="0" u="none" strike="noStrike" baseline="0" dirty="0">
                  <a:solidFill>
                    <a:srgbClr val="FF0000"/>
                  </a:solidFill>
                  <a:latin typeface="Hind-Bold"/>
                </a:rPr>
                <a:t>Döngüsel algoritmalar:</a:t>
              </a:r>
            </a:p>
            <a:p>
              <a:r>
                <a:rPr lang="tr-TR" sz="1600" i="0" u="none" strike="noStrike" baseline="0" dirty="0">
                  <a:solidFill>
                    <a:schemeClr val="tx1"/>
                  </a:solidFill>
                  <a:latin typeface="Hind-Bold"/>
                </a:rPr>
                <a:t>Algoritma içinde tekrar eden işlemler(döngü) için kullanılır.</a:t>
              </a:r>
              <a:endParaRPr lang="tr-TR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737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3">
            <a:extLst>
              <a:ext uri="{FF2B5EF4-FFF2-40B4-BE49-F238E27FC236}">
                <a16:creationId xmlns:a16="http://schemas.microsoft.com/office/drawing/2014/main" id="{7E411B0E-6BAF-4C38-99DB-4CDFC51576F5}"/>
              </a:ext>
            </a:extLst>
          </p:cNvPr>
          <p:cNvGrpSpPr/>
          <p:nvPr/>
        </p:nvGrpSpPr>
        <p:grpSpPr>
          <a:xfrm>
            <a:off x="4738084" y="2941288"/>
            <a:ext cx="4430332" cy="3462822"/>
            <a:chOff x="7462234" y="3131788"/>
            <a:chExt cx="4430332" cy="3462822"/>
          </a:xfrm>
        </p:grpSpPr>
        <p:pic>
          <p:nvPicPr>
            <p:cNvPr id="6" name="Resim 5">
              <a:extLst>
                <a:ext uri="{FF2B5EF4-FFF2-40B4-BE49-F238E27FC236}">
                  <a16:creationId xmlns:a16="http://schemas.microsoft.com/office/drawing/2014/main" id="{B7F48323-A086-4783-A0D0-CF54F3B60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2234" y="3131788"/>
              <a:ext cx="4430332" cy="3378740"/>
            </a:xfrm>
            <a:prstGeom prst="rect">
              <a:avLst/>
            </a:prstGeom>
          </p:spPr>
        </p:pic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730C788D-8CC9-43B3-994A-76A326EA4EC2}"/>
                </a:ext>
              </a:extLst>
            </p:cNvPr>
            <p:cNvSpPr txBox="1"/>
            <p:nvPr/>
          </p:nvSpPr>
          <p:spPr>
            <a:xfrm>
              <a:off x="8420100" y="6225278"/>
              <a:ext cx="3048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800" b="1" i="0" u="none" strike="noStrike" baseline="0" dirty="0">
                  <a:latin typeface="Helvetica-Bold"/>
                </a:rPr>
                <a:t>Görsel: </a:t>
              </a:r>
              <a:r>
                <a:rPr lang="tr-TR" sz="1800" b="0" i="1" u="none" strike="noStrike" baseline="0" dirty="0">
                  <a:latin typeface="Helvetica-Oblique"/>
                </a:rPr>
                <a:t>Akış diyagramı</a:t>
              </a:r>
              <a:endParaRPr lang="tr-TR" dirty="0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Akış Diyagramları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58222" cy="4023360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Algoritma ile adım adım yapılan işlemlerin, özel semboller (geometrik şekiller) kullanılarak gösterilmesine </a:t>
            </a: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akış diyagramı </a:t>
            </a:r>
            <a:r>
              <a:rPr lang="tr-TR" sz="1800" dirty="0">
                <a:latin typeface="Hind-Regular"/>
              </a:rPr>
              <a:t>denir.</a:t>
            </a:r>
          </a:p>
        </p:txBody>
      </p:sp>
    </p:spTree>
    <p:extLst>
      <p:ext uri="{BB962C8B-B14F-4D97-AF65-F5344CB8AC3E}">
        <p14:creationId xmlns:p14="http://schemas.microsoft.com/office/powerpoint/2010/main" val="39649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Akış Diyagramları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22A4649A-A88D-460E-AC45-95F60B187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2411552"/>
            <a:ext cx="7799440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53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Akış Diyagramları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746C02B-8F88-49C0-A68E-A6AE1C71F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338" y="2084832"/>
            <a:ext cx="772932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91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Flowcart (Akış Diyagramı) Hazırlama Programının Kurulumu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58222" cy="4023360"/>
          </a:xfrm>
        </p:spPr>
        <p:txBody>
          <a:bodyPr>
            <a:normAutofit/>
          </a:bodyPr>
          <a:lstStyle/>
          <a:p>
            <a:pPr marL="360000" indent="-3600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Akış diyagramı hazırlama programı kullanılarak hazırlanmak istenilen akış şemaları bilgisayar ortamında kolaylıkla çizilebilir.</a:t>
            </a:r>
          </a:p>
          <a:p>
            <a:pPr marL="360000" indent="-3600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Akış diyagramı hazırlama programı bilgisayara kurulum gerektirmeden çevrimiçi kullanılabileceği gibi bilgisayara kurularak internet bağlantısı olmadan da kullanılabilir.</a:t>
            </a:r>
          </a:p>
          <a:p>
            <a:pPr marL="360000" indent="-3600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Akış diyagramı hazırlama programı tarayıcıda çalıştırıldığı zaman aşağıdaki görüntü ile karşılaşılır:</a:t>
            </a:r>
          </a:p>
        </p:txBody>
      </p:sp>
    </p:spTree>
    <p:extLst>
      <p:ext uri="{BB962C8B-B14F-4D97-AF65-F5344CB8AC3E}">
        <p14:creationId xmlns:p14="http://schemas.microsoft.com/office/powerpoint/2010/main" val="425569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İşlem Önceliği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lvl="2" indent="-360000">
              <a:lnSpc>
                <a:spcPct val="15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Aritmetik işlemler yapılırken kullanılan operatörlerde </a:t>
            </a:r>
            <a:r>
              <a:rPr lang="tr-TR" sz="1800" b="1" dirty="0">
                <a:latin typeface="Hind-Regular"/>
              </a:rPr>
              <a:t>öncelik sıralaması </a:t>
            </a:r>
            <a:r>
              <a:rPr lang="tr-TR" sz="1800" dirty="0">
                <a:latin typeface="Hind-Regular"/>
              </a:rPr>
              <a:t>vardır.</a:t>
            </a:r>
          </a:p>
          <a:p>
            <a:pPr marL="360000" lvl="2" indent="-360000">
              <a:lnSpc>
                <a:spcPct val="15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Regular"/>
              </a:rPr>
              <a:t>Bu sıralama;</a:t>
            </a:r>
          </a:p>
          <a:p>
            <a:pPr marL="689184" lvl="4" indent="-360000">
              <a:lnSpc>
                <a:spcPct val="15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Parantez </a:t>
            </a: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( )</a:t>
            </a:r>
          </a:p>
          <a:p>
            <a:pPr marL="689184" lvl="4" indent="-360000">
              <a:lnSpc>
                <a:spcPct val="15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Üs alma </a:t>
            </a: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**</a:t>
            </a:r>
          </a:p>
          <a:p>
            <a:pPr marL="689184" lvl="4" indent="-360000">
              <a:lnSpc>
                <a:spcPct val="15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Çarpma - Bölme  </a:t>
            </a: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*  </a:t>
            </a:r>
            <a:r>
              <a:rPr lang="tr-TR" sz="1800" dirty="0">
                <a:latin typeface="Hind-Regular"/>
              </a:rPr>
              <a:t>, </a:t>
            </a: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 /</a:t>
            </a:r>
          </a:p>
          <a:p>
            <a:pPr marL="689184" lvl="4" indent="-360000">
              <a:lnSpc>
                <a:spcPct val="15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Toplama - Çıkarma </a:t>
            </a: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+</a:t>
            </a:r>
            <a:r>
              <a:rPr lang="tr-TR" sz="1800" dirty="0">
                <a:latin typeface="Hind-Regular"/>
              </a:rPr>
              <a:t>  ,  </a:t>
            </a: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- </a:t>
            </a:r>
            <a:r>
              <a:rPr lang="tr-TR" sz="1800" dirty="0">
                <a:latin typeface="Hind-Regular"/>
              </a:rPr>
              <a:t> şeklindedir.</a:t>
            </a:r>
          </a:p>
        </p:txBody>
      </p:sp>
    </p:spTree>
    <p:extLst>
      <p:ext uri="{BB962C8B-B14F-4D97-AF65-F5344CB8AC3E}">
        <p14:creationId xmlns:p14="http://schemas.microsoft.com/office/powerpoint/2010/main" val="1320564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Flowcart (Akış Diyagramı) Hazırlama Programının Kurulumu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310247" cy="4023360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Google a </a:t>
            </a:r>
            <a:r>
              <a:rPr lang="tr-TR" sz="1800" b="1" dirty="0">
                <a:latin typeface="Hind-Regular"/>
              </a:rPr>
              <a:t>draw.io </a:t>
            </a:r>
            <a:r>
              <a:rPr lang="tr-TR" sz="1800" dirty="0">
                <a:latin typeface="Hind-Regular"/>
              </a:rPr>
              <a:t>yazıyorsun. Seni aşağıdaki linke yönlendiriyor.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https://app.diagrams.net/</a:t>
            </a:r>
            <a:r>
              <a:rPr lang="tr-TR" sz="1800" dirty="0">
                <a:latin typeface="Hind-Regular"/>
              </a:rPr>
              <a:t>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Akış diyagramı hazırlama programı tarayıcıda çalıştırıldığı zaman yandaki görüntü ile karşılaşılır: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Akış diyagramı programı ile çalışılacak ortam buradan seçilir.</a:t>
            </a:r>
          </a:p>
          <a:p>
            <a:pPr algn="l"/>
            <a:endParaRPr lang="tr-TR" sz="1600" dirty="0">
              <a:latin typeface="Hind-Regular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9F29DE1-4552-47A1-A6E3-DFF713199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705" y="2445685"/>
            <a:ext cx="3657917" cy="3863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55781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Flowcart (Akış Diyagramı) Hazırlama Programının Kurulumu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5BB3E454-2910-43AF-8945-E51B976E5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2170799"/>
            <a:ext cx="10753725" cy="46014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CE25BD37-B26D-456B-B816-AA2204192504}"/>
              </a:ext>
            </a:extLst>
          </p:cNvPr>
          <p:cNvSpPr txBox="1"/>
          <p:nvPr/>
        </p:nvSpPr>
        <p:spPr>
          <a:xfrm>
            <a:off x="3047999" y="3838872"/>
            <a:ext cx="58293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sz="1800" b="0" i="0" u="none" strike="noStrike" baseline="0" dirty="0">
                <a:latin typeface="Hind-Regular"/>
              </a:rPr>
              <a:t>Kullanılacak olan nesneler </a:t>
            </a:r>
            <a:r>
              <a:rPr lang="tr-TR" sz="1800" b="1" i="0" u="none" strike="noStrike" baseline="0" dirty="0">
                <a:latin typeface="Hind-Bold"/>
              </a:rPr>
              <a:t>sürükle bırak yöntemi </a:t>
            </a:r>
            <a:r>
              <a:rPr lang="tr-TR" sz="1800" b="0" i="0" u="none" strike="noStrike" baseline="0" dirty="0">
                <a:latin typeface="Hind-Regular"/>
              </a:rPr>
              <a:t>ile tasarım alanına aktarılarak akış şemaları basit bir şekilde</a:t>
            </a:r>
          </a:p>
          <a:p>
            <a:pPr algn="l"/>
            <a:r>
              <a:rPr lang="tr-TR" sz="1800" b="0" i="0" u="none" strike="noStrike" baseline="0" dirty="0">
                <a:latin typeface="Hind-Regular"/>
              </a:rPr>
              <a:t>oluşturulur.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7419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İşlem Önceliği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lvl="4" indent="-360000">
              <a:lnSpc>
                <a:spcPct val="15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Örnek:</a:t>
            </a:r>
            <a:r>
              <a:rPr lang="tr-TR" sz="1800" dirty="0">
                <a:latin typeface="Hind-Regular"/>
              </a:rPr>
              <a:t> 10 + 4 * 3 / (8 + 4) = ? Sorusunu işlem önceliğine göre çözünüz.</a:t>
            </a:r>
          </a:p>
          <a:p>
            <a:pPr marL="360000" lvl="4" indent="-360000">
              <a:lnSpc>
                <a:spcPct val="15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Regular"/>
              </a:rPr>
              <a:t>Çözüm </a:t>
            </a:r>
            <a:r>
              <a:rPr lang="tr-TR" sz="1800" dirty="0">
                <a:latin typeface="Hind-Regular"/>
              </a:rPr>
              <a:t> = 10 + 4 * 3 / 12</a:t>
            </a:r>
          </a:p>
          <a:p>
            <a:pPr marL="360000" lvl="4" indent="-360000">
              <a:lnSpc>
                <a:spcPct val="15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               = 10 + 12 / 12</a:t>
            </a:r>
          </a:p>
          <a:p>
            <a:pPr marL="360000" lvl="4" indent="-360000">
              <a:lnSpc>
                <a:spcPct val="15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               = 10 + 1</a:t>
            </a:r>
          </a:p>
          <a:p>
            <a:pPr marL="360000" lvl="4" indent="-360000">
              <a:lnSpc>
                <a:spcPct val="15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               = 11 olacaktır.</a:t>
            </a:r>
          </a:p>
        </p:txBody>
      </p:sp>
    </p:spTree>
    <p:extLst>
      <p:ext uri="{BB962C8B-B14F-4D97-AF65-F5344CB8AC3E}">
        <p14:creationId xmlns:p14="http://schemas.microsoft.com/office/powerpoint/2010/main" val="24791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Algoritmalar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467225"/>
          </a:xfrm>
        </p:spPr>
        <p:txBody>
          <a:bodyPr>
            <a:normAutofit/>
          </a:bodyPr>
          <a:lstStyle/>
          <a:p>
            <a:pPr marL="360000" lvl="2" indent="-360000">
              <a:lnSpc>
                <a:spcPct val="16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Algoritma kelimesi bir İslam Bilgini olan </a:t>
            </a:r>
            <a:r>
              <a:rPr lang="tr-TR" sz="1800" b="1" dirty="0">
                <a:latin typeface="Hind-Regular"/>
              </a:rPr>
              <a:t>El-Harezmi’nin (780-850) </a:t>
            </a:r>
            <a:r>
              <a:rPr lang="tr-TR" sz="1800" dirty="0">
                <a:latin typeface="Hind-Regular"/>
              </a:rPr>
              <a:t>isminin Latince karşılığından gelmektedir.</a:t>
            </a:r>
          </a:p>
          <a:p>
            <a:pPr marL="360000" lvl="2" indent="-360000">
              <a:lnSpc>
                <a:spcPct val="16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Regular"/>
              </a:rPr>
              <a:t>El-Harezmi; </a:t>
            </a:r>
          </a:p>
          <a:p>
            <a:pPr marL="643464" lvl="6" indent="-360000">
              <a:lnSpc>
                <a:spcPct val="15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matematik, </a:t>
            </a:r>
          </a:p>
          <a:p>
            <a:pPr marL="643464" lvl="6" indent="-360000">
              <a:lnSpc>
                <a:spcPct val="15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gök bilim ve coğrafya alanlarında çalışmış, </a:t>
            </a:r>
          </a:p>
          <a:p>
            <a:pPr marL="643464" lvl="6" indent="-360000">
              <a:lnSpc>
                <a:spcPct val="15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cebirin temelini oluşturmuş, </a:t>
            </a:r>
          </a:p>
          <a:p>
            <a:pPr marL="643464" lvl="6" indent="-360000">
              <a:lnSpc>
                <a:spcPct val="15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bugünkü bilgisayar bilimi ve elektroniğin temeli olan </a:t>
            </a:r>
            <a:r>
              <a:rPr lang="tr-TR" sz="1800" b="1" dirty="0">
                <a:latin typeface="Hind-Regular"/>
              </a:rPr>
              <a:t>2’lik (binary) sayı sistemini </a:t>
            </a:r>
            <a:r>
              <a:rPr lang="tr-TR" sz="1800" dirty="0">
                <a:latin typeface="Hind-Regular"/>
              </a:rPr>
              <a:t>ve </a:t>
            </a:r>
            <a:r>
              <a:rPr lang="tr-TR" sz="1800" b="1" dirty="0">
                <a:latin typeface="Hind-Regular"/>
              </a:rPr>
              <a:t>0’ı (sıfır) </a:t>
            </a:r>
            <a:r>
              <a:rPr lang="tr-TR" sz="1800" dirty="0">
                <a:latin typeface="Hind-Regular"/>
              </a:rPr>
              <a:t>bulmuş önemli bir bilim insanıdır.</a:t>
            </a:r>
          </a:p>
        </p:txBody>
      </p:sp>
    </p:spTree>
    <p:extLst>
      <p:ext uri="{BB962C8B-B14F-4D97-AF65-F5344CB8AC3E}">
        <p14:creationId xmlns:p14="http://schemas.microsoft.com/office/powerpoint/2010/main" val="77653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Algoritmalar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lvl="4" indent="-360000">
              <a:lnSpc>
                <a:spcPct val="15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Programlamanın öğrenilebilmesi için öncelikle algoritmanın ne olduğuna ve nasıl geliştirilmesi gerektiğine cevap bulunmalıdır.</a:t>
            </a:r>
          </a:p>
          <a:p>
            <a:pPr marL="360000" lvl="4" indent="-360000">
              <a:lnSpc>
                <a:spcPct val="15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Problem çözme yöntemlerinden biri olan </a:t>
            </a: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algoritma geliştirmek </a:t>
            </a:r>
            <a:r>
              <a:rPr lang="tr-TR" sz="1800" dirty="0">
                <a:latin typeface="Hind-Regular"/>
              </a:rPr>
              <a:t>kodlamaya atılan ilk adımdır.</a:t>
            </a:r>
          </a:p>
          <a:p>
            <a:pPr marL="360000" lvl="4" indent="-360000">
              <a:lnSpc>
                <a:spcPct val="15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Algoritma mantığı iyice kavrandıktan sonra bu mantık ile birlikte </a:t>
            </a:r>
            <a:r>
              <a:rPr lang="tr-TR" sz="1800" b="1" u="sng" dirty="0">
                <a:latin typeface="Hind-Regular"/>
              </a:rPr>
              <a:t>bir programlama dili </a:t>
            </a:r>
            <a:r>
              <a:rPr lang="tr-TR" sz="1800" dirty="0">
                <a:latin typeface="Hind-Regular"/>
              </a:rPr>
              <a:t>kullanılarak yazılım geliştirme süreci başlar.</a:t>
            </a:r>
          </a:p>
        </p:txBody>
      </p:sp>
    </p:spTree>
    <p:extLst>
      <p:ext uri="{BB962C8B-B14F-4D97-AF65-F5344CB8AC3E}">
        <p14:creationId xmlns:p14="http://schemas.microsoft.com/office/powerpoint/2010/main" val="93090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Algoritmalar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lvl="2" indent="-360000">
              <a:lnSpc>
                <a:spcPct val="15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Algoritma;</a:t>
            </a:r>
            <a:r>
              <a:rPr lang="tr-TR" sz="1800" dirty="0">
                <a:latin typeface="Hind-Regular"/>
              </a:rPr>
              <a:t> </a:t>
            </a:r>
          </a:p>
          <a:p>
            <a:pPr marL="689184" lvl="4" indent="-360000">
              <a:lnSpc>
                <a:spcPct val="15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Belirli bir mantığı olan, farklı düşünebilmeyi ve problem çözmeyi öğretmek için tasarlanan bir yoldur. </a:t>
            </a:r>
          </a:p>
          <a:p>
            <a:pPr marL="360000" lvl="2" indent="-360000">
              <a:lnSpc>
                <a:spcPct val="15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Başka bir ifadeyle </a:t>
            </a: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algoritma;</a:t>
            </a:r>
            <a:r>
              <a:rPr lang="tr-TR" sz="1800" dirty="0">
                <a:latin typeface="Hind-Regular"/>
              </a:rPr>
              <a:t> </a:t>
            </a:r>
          </a:p>
          <a:p>
            <a:pPr marL="689184" lvl="4" indent="-360000">
              <a:lnSpc>
                <a:spcPct val="15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Bir problemi çözmeye giden yolun basit, net ve belirli bir sıraya göre tasarlanmış hâlidir.</a:t>
            </a:r>
          </a:p>
        </p:txBody>
      </p:sp>
    </p:spTree>
    <p:extLst>
      <p:ext uri="{BB962C8B-B14F-4D97-AF65-F5344CB8AC3E}">
        <p14:creationId xmlns:p14="http://schemas.microsoft.com/office/powerpoint/2010/main" val="362412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Algoritmalar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 indent="-3600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Algoritmalar;</a:t>
            </a:r>
          </a:p>
          <a:p>
            <a:pPr lvl="4" indent="-3600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tr-TR" sz="1800" b="0" i="0" u="none" strike="noStrike" baseline="0" dirty="0">
                <a:latin typeface="Hind-Regular"/>
              </a:rPr>
              <a:t>Açık ve net olmalıdır.</a:t>
            </a:r>
          </a:p>
          <a:p>
            <a:pPr lvl="4" indent="-3600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tr-TR" sz="1800" b="0" i="0" u="none" strike="noStrike" baseline="0" dirty="0">
                <a:latin typeface="Hind-Regular"/>
              </a:rPr>
              <a:t>Kullanılacak olan girdiler iyi tanımlanmış olmalıdır.</a:t>
            </a:r>
          </a:p>
          <a:p>
            <a:pPr lvl="4" indent="-3600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tr-TR" sz="1800" b="0" i="0" u="none" strike="noStrike" baseline="0" dirty="0">
                <a:latin typeface="Hind-Regular"/>
              </a:rPr>
              <a:t>Çıktılar açık ve anlaşılır olmalıdır.</a:t>
            </a:r>
          </a:p>
          <a:p>
            <a:pPr lvl="4" indent="-3600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tr-TR" sz="1800" b="0" i="0" u="none" strike="noStrike" baseline="0" dirty="0">
                <a:latin typeface="Hind-Regular"/>
              </a:rPr>
              <a:t>Algoritmalar hızlı olmalıdır.</a:t>
            </a:r>
          </a:p>
          <a:p>
            <a:pPr lvl="4" indent="-3600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tr-TR" sz="1800" b="0" i="0" u="none" strike="noStrike" baseline="0" dirty="0">
                <a:latin typeface="Hind-Regular"/>
              </a:rPr>
              <a:t>Sonlu ve uygulanabilir olmalıdır.</a:t>
            </a:r>
            <a:endParaRPr lang="tr-TR" sz="1800" dirty="0">
              <a:latin typeface="Hind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39840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Algoritmalar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572001"/>
          </a:xfrm>
        </p:spPr>
        <p:txBody>
          <a:bodyPr>
            <a:normAutofit/>
          </a:bodyPr>
          <a:lstStyle/>
          <a:p>
            <a:pPr algn="l"/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Örnek: </a:t>
            </a:r>
            <a:r>
              <a:rPr lang="tr-TR" sz="1800" b="0" i="0" u="none" strike="noStrike" baseline="0" dirty="0">
                <a:latin typeface="Hind-Regular"/>
              </a:rPr>
              <a:t>2 kişilik sade Türk kahvesi hazırlama algoritması aşağıdaki gibi olacaktır:</a:t>
            </a:r>
          </a:p>
          <a:p>
            <a:pPr marL="716400" lvl="2" indent="-3600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tr-TR" sz="1700" b="1" i="0" u="none" strike="noStrike" baseline="0" dirty="0">
                <a:latin typeface="Hind-Regular"/>
              </a:rPr>
              <a:t>Adım 1- </a:t>
            </a:r>
            <a:r>
              <a:rPr lang="tr-TR" sz="1800" b="0" i="0" u="none" strike="noStrike" baseline="0" dirty="0">
                <a:latin typeface="Hind-Regular"/>
              </a:rPr>
              <a:t>Başla</a:t>
            </a:r>
          </a:p>
          <a:p>
            <a:pPr marL="716400" lvl="2" indent="-3600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tr-TR" sz="1700" b="1" i="0" u="none" strike="noStrike" baseline="0" dirty="0">
                <a:latin typeface="Hind-Regular"/>
              </a:rPr>
              <a:t>Adım 2- </a:t>
            </a:r>
            <a:r>
              <a:rPr lang="tr-TR" sz="1800" b="0" i="0" u="none" strike="noStrike" baseline="0" dirty="0">
                <a:latin typeface="Hind-Regular"/>
              </a:rPr>
              <a:t>Cezveye iki fincanlık su koy</a:t>
            </a:r>
          </a:p>
          <a:p>
            <a:pPr marL="716400" lvl="2" indent="-3600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tr-TR" sz="1700" b="1" i="0" u="none" strike="noStrike" baseline="0" dirty="0">
                <a:latin typeface="Hind-Regular"/>
              </a:rPr>
              <a:t>Adım 3- </a:t>
            </a:r>
            <a:r>
              <a:rPr lang="tr-TR" sz="1800" b="0" i="0" u="none" strike="noStrike" baseline="0" dirty="0">
                <a:latin typeface="Hind-Regular"/>
              </a:rPr>
              <a:t>Cezveye 2 tatlı kaşığı kahve koy</a:t>
            </a:r>
          </a:p>
          <a:p>
            <a:pPr marL="716400" lvl="2" indent="-3600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tr-TR" sz="1700" b="1" i="0" u="none" strike="noStrike" baseline="0" dirty="0">
                <a:latin typeface="Hind-Regular"/>
              </a:rPr>
              <a:t>Adım 4- </a:t>
            </a:r>
            <a:r>
              <a:rPr lang="tr-TR" sz="1800" b="0" i="0" u="none" strike="noStrike" baseline="0" dirty="0">
                <a:latin typeface="Hind-Regular"/>
              </a:rPr>
              <a:t>Ocağı yak</a:t>
            </a:r>
          </a:p>
          <a:p>
            <a:pPr marL="716400" lvl="2" indent="-3600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tr-TR" sz="1700" b="1" i="0" u="none" strike="noStrike" baseline="0" dirty="0">
                <a:latin typeface="Hind-Regular"/>
              </a:rPr>
              <a:t>Adım 5- </a:t>
            </a:r>
            <a:r>
              <a:rPr lang="tr-TR" sz="1800" b="0" i="0" u="none" strike="noStrike" baseline="0" dirty="0">
                <a:latin typeface="Hind-Regular"/>
              </a:rPr>
              <a:t>Cezveyi ocağa koy</a:t>
            </a:r>
          </a:p>
          <a:p>
            <a:pPr marL="716400" lvl="2" indent="-3600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tr-TR" sz="1700" b="1" i="0" u="none" strike="noStrike" baseline="0" dirty="0">
                <a:latin typeface="Hind-Regular"/>
              </a:rPr>
              <a:t>Adım 6- </a:t>
            </a:r>
            <a:r>
              <a:rPr lang="tr-TR" sz="1800" b="0" i="0" u="none" strike="noStrike" baseline="0" dirty="0">
                <a:latin typeface="Hind-Regular"/>
              </a:rPr>
              <a:t>Kahveyi karıştır</a:t>
            </a:r>
          </a:p>
          <a:p>
            <a:pPr marL="716400" lvl="2" indent="-3600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tr-TR" sz="1700" b="1" i="0" u="none" strike="noStrike" baseline="0" dirty="0">
                <a:latin typeface="Hind-Regular"/>
              </a:rPr>
              <a:t>Adım 7- </a:t>
            </a:r>
            <a:r>
              <a:rPr lang="tr-TR" sz="1800" b="0" i="0" u="none" strike="noStrike" baseline="0" dirty="0">
                <a:latin typeface="Hind-Regular"/>
              </a:rPr>
              <a:t>Bir süre kahvenin olmasını bekle</a:t>
            </a:r>
          </a:p>
          <a:p>
            <a:pPr marL="716400" lvl="2" indent="-3600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tr-TR" sz="1700" b="1" i="0" u="none" strike="noStrike" baseline="0" dirty="0">
                <a:latin typeface="Hind-Regular"/>
              </a:rPr>
              <a:t>Adım 8- </a:t>
            </a:r>
            <a:r>
              <a:rPr lang="tr-TR" sz="1800" b="0" i="0" u="none" strike="noStrike" baseline="0" dirty="0">
                <a:latin typeface="Hind-Regular"/>
              </a:rPr>
              <a:t>Kahve köpürmeye başladı mı? Hayır ise 6. Adıma git</a:t>
            </a:r>
          </a:p>
          <a:p>
            <a:pPr marL="716400" lvl="2" indent="-3600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tr-TR" sz="1700" b="1" i="0" u="none" strike="noStrike" baseline="0" dirty="0">
                <a:latin typeface="Hind-Regular"/>
              </a:rPr>
              <a:t>Adım 9- </a:t>
            </a:r>
            <a:r>
              <a:rPr lang="tr-TR" sz="1800" b="0" i="0" u="none" strike="noStrike" baseline="0" dirty="0">
                <a:latin typeface="Hind-Regular"/>
              </a:rPr>
              <a:t>Kahveyi fincanlara doldur</a:t>
            </a:r>
          </a:p>
          <a:p>
            <a:pPr marL="716400" lvl="2" indent="-3600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tr-TR" sz="1700" b="1" i="0" u="none" strike="noStrike" baseline="0" dirty="0">
                <a:latin typeface="Hind-Regular"/>
              </a:rPr>
              <a:t>Adım 10- </a:t>
            </a:r>
            <a:r>
              <a:rPr lang="tr-TR" sz="1800" b="0" i="0" u="none" strike="noStrike" baseline="0" dirty="0">
                <a:latin typeface="Hind-Regular"/>
              </a:rPr>
              <a:t>Bitir</a:t>
            </a:r>
            <a:endParaRPr lang="tr-TR" sz="1800" dirty="0">
              <a:latin typeface="Hind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64106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Algoritmalar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0000" indent="-3600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Her algoritma; </a:t>
            </a:r>
          </a:p>
          <a:p>
            <a:pPr marL="689184" lvl="4" indent="-360000">
              <a:lnSpc>
                <a:spcPct val="15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bir </a:t>
            </a: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başlama komutu </a:t>
            </a:r>
            <a:r>
              <a:rPr lang="tr-TR" sz="1800" dirty="0">
                <a:latin typeface="Hind-Regular"/>
              </a:rPr>
              <a:t>ile başlar </a:t>
            </a:r>
          </a:p>
          <a:p>
            <a:pPr marL="689184" lvl="4" indent="-360000">
              <a:lnSpc>
                <a:spcPct val="15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ve </a:t>
            </a: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bitirme komutu </a:t>
            </a:r>
            <a:r>
              <a:rPr lang="tr-TR" sz="1800" dirty="0">
                <a:latin typeface="Hind-Regular"/>
              </a:rPr>
              <a:t>ile sona erer.</a:t>
            </a:r>
          </a:p>
          <a:p>
            <a:pPr marL="360000" indent="-3600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Problemi çözmek için problem önce küçük parçalara bölmelidir. </a:t>
            </a:r>
          </a:p>
          <a:p>
            <a:pPr marL="360000" indent="-3600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Hedeflenen sonuca ulaşmak için atılan adımlar ise; </a:t>
            </a:r>
          </a:p>
          <a:p>
            <a:pPr marL="689184" lvl="4" indent="-360000">
              <a:lnSpc>
                <a:spcPct val="15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r>
              <a:rPr lang="tr-TR" sz="1800" b="1" dirty="0">
                <a:latin typeface="Hind-Regular"/>
              </a:rPr>
              <a:t>net</a:t>
            </a:r>
            <a:r>
              <a:rPr lang="tr-TR" sz="1800" dirty="0">
                <a:latin typeface="Hind-Regular"/>
              </a:rPr>
              <a:t> ve </a:t>
            </a:r>
          </a:p>
          <a:p>
            <a:pPr marL="689184" lvl="4" indent="-360000">
              <a:lnSpc>
                <a:spcPct val="15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r>
              <a:rPr lang="tr-TR" sz="1800" b="1" dirty="0">
                <a:latin typeface="Hind-Regular"/>
              </a:rPr>
              <a:t>uygulanabilir</a:t>
            </a:r>
            <a:r>
              <a:rPr lang="tr-TR" sz="1800" dirty="0">
                <a:latin typeface="Hind-Regular"/>
              </a:rPr>
              <a:t> nitelikte olmalıdır.</a:t>
            </a:r>
          </a:p>
        </p:txBody>
      </p:sp>
    </p:spTree>
    <p:extLst>
      <p:ext uri="{BB962C8B-B14F-4D97-AF65-F5344CB8AC3E}">
        <p14:creationId xmlns:p14="http://schemas.microsoft.com/office/powerpoint/2010/main" val="375560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tegral">
  <a:themeElements>
    <a:clrScheme name="E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E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354</TotalTime>
  <Words>808</Words>
  <Application>Microsoft Office PowerPoint</Application>
  <PresentationFormat>Geniş ekran</PresentationFormat>
  <Paragraphs>132</Paragraphs>
  <Slides>21</Slides>
  <Notes>11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32" baseType="lpstr">
      <vt:lpstr>Calibri</vt:lpstr>
      <vt:lpstr>Helvetica-Bold</vt:lpstr>
      <vt:lpstr>Helvetica-Oblique</vt:lpstr>
      <vt:lpstr>Hind-Bold</vt:lpstr>
      <vt:lpstr>Hind-Regular</vt:lpstr>
      <vt:lpstr>Roboto</vt:lpstr>
      <vt:lpstr>Tw Cen MT</vt:lpstr>
      <vt:lpstr>Tw Cen MT Condensed</vt:lpstr>
      <vt:lpstr>Wingdings</vt:lpstr>
      <vt:lpstr>Wingdings 3</vt:lpstr>
      <vt:lpstr>Entegral</vt:lpstr>
      <vt:lpstr>PROGRAMLAMA TEMELLERİ</vt:lpstr>
      <vt:lpstr>İşlem Önceliği</vt:lpstr>
      <vt:lpstr>İşlem Önceliği</vt:lpstr>
      <vt:lpstr>Algoritmalar</vt:lpstr>
      <vt:lpstr>Algoritmalar</vt:lpstr>
      <vt:lpstr>Algoritmalar</vt:lpstr>
      <vt:lpstr>Algoritmalar</vt:lpstr>
      <vt:lpstr>Algoritmalar</vt:lpstr>
      <vt:lpstr>Algoritmalar</vt:lpstr>
      <vt:lpstr>Sözde Kod (Pseudo-code)</vt:lpstr>
      <vt:lpstr>Sözde Kod (Pseudo-code)</vt:lpstr>
      <vt:lpstr>Sözde Kod (Pseudo-code)</vt:lpstr>
      <vt:lpstr>Sözde Kod (Pseudo-code)</vt:lpstr>
      <vt:lpstr>Sözde Kod (Pseudo-code)</vt:lpstr>
      <vt:lpstr>Sözde Kod (Pseudo-code)</vt:lpstr>
      <vt:lpstr>Akış Diyagramları</vt:lpstr>
      <vt:lpstr>Akış Diyagramları</vt:lpstr>
      <vt:lpstr>Akış Diyagramları</vt:lpstr>
      <vt:lpstr>Flowcart (Akış Diyagramı) Hazırlama Programının Kurulumu</vt:lpstr>
      <vt:lpstr>Flowcart (Akış Diyagramı) Hazırlama Programının Kurulumu</vt:lpstr>
      <vt:lpstr>Flowcart (Akış Diyagramı) Hazırlama Programının Kurulumu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TEMELLERİ</dc:title>
  <dc:creator>Erhan AKAGÜNDÜZ</dc:creator>
  <cp:lastModifiedBy>Erhan AKAGÜNDÜZ</cp:lastModifiedBy>
  <cp:revision>207</cp:revision>
  <dcterms:created xsi:type="dcterms:W3CDTF">2024-08-25T21:48:25Z</dcterms:created>
  <dcterms:modified xsi:type="dcterms:W3CDTF">2024-09-28T16:39:29Z</dcterms:modified>
</cp:coreProperties>
</file>