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8" r:id="rId6"/>
    <p:sldId id="265" r:id="rId7"/>
    <p:sldId id="259" r:id="rId8"/>
    <p:sldId id="266" r:id="rId9"/>
    <p:sldId id="260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7.10.2024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C9C25-13DE-4BB3-97E4-1DBB6E38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Döngüler Kullanılarak Hazırlanan Akış Şeması Örneği</a:t>
            </a:r>
            <a:endParaRPr lang="tr-TR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BB19B4-DB30-47A2-9B0F-909B1CC3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34371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Örnek-4: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Klavyeden girilen 10 sayının toplamını hesaplayan algoritmayı ve akış diyagramını hazırlayınız.</a:t>
            </a:r>
          </a:p>
          <a:p>
            <a:endParaRPr lang="tr-TR" sz="1800" b="0" i="0" u="none" strike="noStrike" baseline="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9976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C9C25-13DE-4BB3-97E4-1DBB6E38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Döngüler Kullanılarak Hazırlanan Akış Şeması Örneği</a:t>
            </a:r>
            <a:endParaRPr lang="tr-TR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BB19B4-DB30-47A2-9B0F-909B1CC3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834371" cy="42386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Cevap-4: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400" b="0" i="0" u="none" strike="noStrike" baseline="0" dirty="0">
              <a:latin typeface="Hind-Regular"/>
            </a:endParaRP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A1-</a:t>
            </a:r>
            <a:r>
              <a:rPr lang="tr-TR" sz="1800" dirty="0">
                <a:latin typeface="Hind-Regular"/>
              </a:rPr>
              <a:t> Başla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A2-</a:t>
            </a:r>
            <a:r>
              <a:rPr lang="tr-TR" sz="1800" dirty="0">
                <a:latin typeface="Hind-Regular"/>
              </a:rPr>
              <a:t> toplam=0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sv-SE" sz="1800" b="1" dirty="0">
                <a:latin typeface="Hind-Regular"/>
              </a:rPr>
              <a:t>A3-</a:t>
            </a:r>
            <a:r>
              <a:rPr lang="sv-SE" sz="1800" dirty="0">
                <a:latin typeface="Hind-Regular"/>
              </a:rPr>
              <a:t> Döngü başlat (sayi,1’den 10’a kadar)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A4-</a:t>
            </a:r>
            <a:r>
              <a:rPr lang="tr-TR" sz="1800" dirty="0">
                <a:latin typeface="Hind-Regular"/>
              </a:rPr>
              <a:t> toplam = toplam + sayi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A5-</a:t>
            </a:r>
            <a:r>
              <a:rPr lang="tr-TR" sz="1800" dirty="0">
                <a:latin typeface="Hind-Regular"/>
              </a:rPr>
              <a:t> Döngüyü bitir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A6-</a:t>
            </a:r>
            <a:r>
              <a:rPr lang="tr-TR" sz="1800" dirty="0">
                <a:latin typeface="Hind-Regular"/>
              </a:rPr>
              <a:t> Yaz toplam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A7-</a:t>
            </a:r>
            <a:r>
              <a:rPr lang="tr-TR" sz="1800" dirty="0">
                <a:latin typeface="Hind-Regular"/>
              </a:rPr>
              <a:t> Bitir</a:t>
            </a:r>
          </a:p>
        </p:txBody>
      </p:sp>
    </p:spTree>
    <p:extLst>
      <p:ext uri="{BB962C8B-B14F-4D97-AF65-F5344CB8AC3E}">
        <p14:creationId xmlns:p14="http://schemas.microsoft.com/office/powerpoint/2010/main" val="218344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7DBD5D5-6693-4DAA-B8A6-BF7620F08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/>
          <a:stretch/>
        </p:blipFill>
        <p:spPr>
          <a:xfrm>
            <a:off x="3580364" y="895350"/>
            <a:ext cx="4193071" cy="544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81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Doğrusal Akış Şeması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410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Örnek-1:</a:t>
            </a:r>
            <a:r>
              <a:rPr lang="tr-TR" sz="1800" b="0" i="0" u="none" strike="noStrike" baseline="0" dirty="0">
                <a:solidFill>
                  <a:srgbClr val="FF0000"/>
                </a:solidFill>
                <a:latin typeface="Hind-Regular"/>
              </a:rPr>
              <a:t> 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Hind-Regular"/>
              </a:rPr>
              <a:t>Dikdörtgenin alanını hesaplayan algoritmayı ve akış şemasını hazırlayınız.</a:t>
            </a:r>
          </a:p>
          <a:p>
            <a:pPr marL="0" indent="0" algn="l">
              <a:buNone/>
            </a:pPr>
            <a:endParaRPr lang="tr-TR" sz="1800" dirty="0">
              <a:solidFill>
                <a:srgbClr val="000000"/>
              </a:solidFill>
              <a:latin typeface="Hind-Regular"/>
            </a:endParaRPr>
          </a:p>
          <a:p>
            <a:pPr marL="0" indent="0" algn="l">
              <a:buNone/>
            </a:pPr>
            <a:endParaRPr lang="tr-TR" sz="1800" dirty="0">
              <a:solidFill>
                <a:srgbClr val="000000"/>
              </a:solidFill>
              <a:latin typeface="Hind-Regular"/>
            </a:endParaRPr>
          </a:p>
          <a:p>
            <a:pPr marL="0" indent="0" algn="l">
              <a:buNone/>
            </a:pPr>
            <a:endParaRPr lang="tr-TR" sz="1800" dirty="0">
              <a:solidFill>
                <a:srgbClr val="000000"/>
              </a:solidFill>
              <a:latin typeface="Hind-Regular"/>
            </a:endParaRP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A1-</a:t>
            </a:r>
            <a:r>
              <a:rPr lang="tr-TR" sz="1800" dirty="0">
                <a:latin typeface="Hind-Regular"/>
              </a:rPr>
              <a:t> Başla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A2-</a:t>
            </a:r>
            <a:r>
              <a:rPr lang="tr-TR" sz="1800" dirty="0">
                <a:latin typeface="Hind-Regular"/>
              </a:rPr>
              <a:t> Oku kenar1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A3-</a:t>
            </a:r>
            <a:r>
              <a:rPr lang="tr-TR" sz="1800" dirty="0">
                <a:latin typeface="Hind-Regular"/>
              </a:rPr>
              <a:t> Oku kenar2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A4-</a:t>
            </a:r>
            <a:r>
              <a:rPr lang="tr-TR" sz="1800" dirty="0">
                <a:latin typeface="Hind-Regular"/>
              </a:rPr>
              <a:t> alan = kenar1 * kenar2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A5-</a:t>
            </a:r>
            <a:r>
              <a:rPr lang="tr-TR" sz="1800" dirty="0">
                <a:latin typeface="Hind-Regular"/>
              </a:rPr>
              <a:t> Yaz alan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A6-</a:t>
            </a:r>
            <a:r>
              <a:rPr lang="tr-TR" sz="1800" dirty="0">
                <a:latin typeface="Hind-Regular"/>
              </a:rPr>
              <a:t> Bitir 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8DF6393-7A4F-4E51-824E-BD48D76C36A0}"/>
              </a:ext>
            </a:extLst>
          </p:cNvPr>
          <p:cNvSpPr/>
          <p:nvPr/>
        </p:nvSpPr>
        <p:spPr>
          <a:xfrm>
            <a:off x="1271778" y="3086100"/>
            <a:ext cx="1938147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Algoritma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C3D070-D72A-4D4E-AE3F-572A759F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Doğrusal Akış Şeması Örneği</a:t>
            </a:r>
            <a:endParaRPr lang="tr-TR" sz="36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5B5F554-1053-49B3-A793-29A87637C86E}"/>
              </a:ext>
            </a:extLst>
          </p:cNvPr>
          <p:cNvSpPr/>
          <p:nvPr/>
        </p:nvSpPr>
        <p:spPr>
          <a:xfrm>
            <a:off x="4234239" y="3948685"/>
            <a:ext cx="2195321" cy="65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alan=kenar1*kenar2</a:t>
            </a:r>
          </a:p>
        </p:txBody>
      </p:sp>
      <p:sp>
        <p:nvSpPr>
          <p:cNvPr id="6" name="Paralelkenar 5">
            <a:extLst>
              <a:ext uri="{FF2B5EF4-FFF2-40B4-BE49-F238E27FC236}">
                <a16:creationId xmlns:a16="http://schemas.microsoft.com/office/drawing/2014/main" id="{4276EF91-6D5B-462C-AFCC-867D9DA0282F}"/>
              </a:ext>
            </a:extLst>
          </p:cNvPr>
          <p:cNvSpPr/>
          <p:nvPr/>
        </p:nvSpPr>
        <p:spPr>
          <a:xfrm>
            <a:off x="4409307" y="3072003"/>
            <a:ext cx="1845186" cy="650556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kenar1,</a:t>
            </a:r>
          </a:p>
          <a:p>
            <a:pPr algn="ctr"/>
            <a:r>
              <a:rPr lang="tr-TR" dirty="0"/>
              <a:t>kenar2</a:t>
            </a:r>
          </a:p>
        </p:txBody>
      </p:sp>
      <p:sp>
        <p:nvSpPr>
          <p:cNvPr id="7" name="Akış Çizelgesi: Belge 6">
            <a:extLst>
              <a:ext uri="{FF2B5EF4-FFF2-40B4-BE49-F238E27FC236}">
                <a16:creationId xmlns:a16="http://schemas.microsoft.com/office/drawing/2014/main" id="{8E63D091-9433-4D34-A832-678DF4A139A4}"/>
              </a:ext>
            </a:extLst>
          </p:cNvPr>
          <p:cNvSpPr/>
          <p:nvPr/>
        </p:nvSpPr>
        <p:spPr>
          <a:xfrm>
            <a:off x="4543800" y="4823745"/>
            <a:ext cx="1576197" cy="84791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alan</a:t>
            </a:r>
          </a:p>
        </p:txBody>
      </p:sp>
      <p:sp>
        <p:nvSpPr>
          <p:cNvPr id="8" name="Akış Çizelgesi: Sonlandırıcı 7">
            <a:extLst>
              <a:ext uri="{FF2B5EF4-FFF2-40B4-BE49-F238E27FC236}">
                <a16:creationId xmlns:a16="http://schemas.microsoft.com/office/drawing/2014/main" id="{3F828DEC-96B6-4830-82E6-3590DE42C7FE}"/>
              </a:ext>
            </a:extLst>
          </p:cNvPr>
          <p:cNvSpPr/>
          <p:nvPr/>
        </p:nvSpPr>
        <p:spPr>
          <a:xfrm>
            <a:off x="4686298" y="5858542"/>
            <a:ext cx="1209675" cy="52768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Bitir</a:t>
            </a:r>
          </a:p>
        </p:txBody>
      </p:sp>
      <p:sp>
        <p:nvSpPr>
          <p:cNvPr id="9" name="Akış Çizelgesi: Sonlandırıcı 8">
            <a:extLst>
              <a:ext uri="{FF2B5EF4-FFF2-40B4-BE49-F238E27FC236}">
                <a16:creationId xmlns:a16="http://schemas.microsoft.com/office/drawing/2014/main" id="{24AB1634-4B79-4546-A147-E6C28371D178}"/>
              </a:ext>
            </a:extLst>
          </p:cNvPr>
          <p:cNvSpPr/>
          <p:nvPr/>
        </p:nvSpPr>
        <p:spPr>
          <a:xfrm>
            <a:off x="4686298" y="2312098"/>
            <a:ext cx="1209675" cy="52768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Başla</a:t>
            </a:r>
          </a:p>
        </p:txBody>
      </p:sp>
      <p:sp>
        <p:nvSpPr>
          <p:cNvPr id="10" name="Ok: Aşağı 9">
            <a:extLst>
              <a:ext uri="{FF2B5EF4-FFF2-40B4-BE49-F238E27FC236}">
                <a16:creationId xmlns:a16="http://schemas.microsoft.com/office/drawing/2014/main" id="{F4B53972-0CF2-47EE-ADAD-3597BD0195AB}"/>
              </a:ext>
            </a:extLst>
          </p:cNvPr>
          <p:cNvSpPr/>
          <p:nvPr/>
        </p:nvSpPr>
        <p:spPr>
          <a:xfrm>
            <a:off x="5172075" y="2861310"/>
            <a:ext cx="238125" cy="19592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DEBF6781-5FEB-492E-A623-DDFE54A7AA9C}"/>
              </a:ext>
            </a:extLst>
          </p:cNvPr>
          <p:cNvSpPr/>
          <p:nvPr/>
        </p:nvSpPr>
        <p:spPr>
          <a:xfrm>
            <a:off x="5172074" y="3737037"/>
            <a:ext cx="238125" cy="19592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Aşağı 11">
            <a:extLst>
              <a:ext uri="{FF2B5EF4-FFF2-40B4-BE49-F238E27FC236}">
                <a16:creationId xmlns:a16="http://schemas.microsoft.com/office/drawing/2014/main" id="{D14F1D66-03A0-4061-9659-FDB6FFC273EB}"/>
              </a:ext>
            </a:extLst>
          </p:cNvPr>
          <p:cNvSpPr/>
          <p:nvPr/>
        </p:nvSpPr>
        <p:spPr>
          <a:xfrm>
            <a:off x="5172074" y="4605454"/>
            <a:ext cx="238125" cy="19592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0F7E0ADD-CBA9-4F55-A884-43BC873F75CD}"/>
              </a:ext>
            </a:extLst>
          </p:cNvPr>
          <p:cNvSpPr/>
          <p:nvPr/>
        </p:nvSpPr>
        <p:spPr>
          <a:xfrm>
            <a:off x="5172074" y="5646943"/>
            <a:ext cx="238125" cy="19592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0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4E39E7-8973-425E-AC21-425A670B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İfadeleri Kullanılarak Hazırlanan Akış Şeması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830FF0-6345-48FC-86BB-810E89CC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Örnek-2: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Klavyeden girilen bir sayının negatif mi, pozitif mi yoksa sıfır mı olduğunu yazdıran programın algoritmasını ve akış şemasını hazırlayınız.</a:t>
            </a:r>
          </a:p>
        </p:txBody>
      </p:sp>
    </p:spTree>
    <p:extLst>
      <p:ext uri="{BB962C8B-B14F-4D97-AF65-F5344CB8AC3E}">
        <p14:creationId xmlns:p14="http://schemas.microsoft.com/office/powerpoint/2010/main" val="24279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4E39E7-8973-425E-AC21-425A670B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Karar İfadeleri Kullanılarak Hazırlanan Akış Şeması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830FF0-6345-48FC-86BB-810E89CC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Cevap-2:</a:t>
            </a:r>
          </a:p>
          <a:p>
            <a:pPr marL="108000" indent="-1116000" algn="l">
              <a:lnSpc>
                <a:spcPct val="100000"/>
              </a:lnSpc>
              <a:buNone/>
            </a:pPr>
            <a:endParaRPr lang="tr-TR" sz="1800" b="0" i="0" u="none" strike="noStrike" baseline="0" dirty="0">
              <a:latin typeface="Hind-Regular"/>
            </a:endParaRP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A1-</a:t>
            </a:r>
            <a:r>
              <a:rPr lang="tr-TR" sz="1800" dirty="0">
                <a:latin typeface="Hind-Regular"/>
              </a:rPr>
              <a:t> Başla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A2-</a:t>
            </a:r>
            <a:r>
              <a:rPr lang="tr-TR" sz="1800" dirty="0">
                <a:latin typeface="Hind-Regular"/>
              </a:rPr>
              <a:t> Sayıyı gir; Sayi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sz="1800" b="1" dirty="0">
                <a:latin typeface="Hind-Regular"/>
              </a:rPr>
              <a:t>A3-</a:t>
            </a:r>
            <a:r>
              <a:rPr lang="es-ES" sz="1800" dirty="0">
                <a:latin typeface="Hind-Regular"/>
              </a:rPr>
              <a:t> Eğer Sayi</a:t>
            </a:r>
            <a:r>
              <a:rPr lang="tr-TR" sz="1800" dirty="0">
                <a:latin typeface="Hind-Regular"/>
              </a:rPr>
              <a:t> </a:t>
            </a:r>
            <a:r>
              <a:rPr lang="es-ES" sz="1800" dirty="0">
                <a:latin typeface="Hind-Regular"/>
              </a:rPr>
              <a:t>&lt;</a:t>
            </a:r>
            <a:r>
              <a:rPr lang="tr-TR" sz="1800" dirty="0">
                <a:latin typeface="Hind-Regular"/>
              </a:rPr>
              <a:t> </a:t>
            </a:r>
            <a:r>
              <a:rPr lang="es-ES" sz="1800" dirty="0">
                <a:latin typeface="Hind-Regular"/>
              </a:rPr>
              <a:t>0 ise yaz </a:t>
            </a:r>
            <a:r>
              <a:rPr lang="es-ES" sz="1800" i="1" dirty="0">
                <a:latin typeface="Hind-Regular"/>
              </a:rPr>
              <a:t>“girilen sayı negatiftir” </a:t>
            </a:r>
            <a:r>
              <a:rPr lang="es-ES" sz="1800" dirty="0">
                <a:latin typeface="Hind-Regular"/>
              </a:rPr>
              <a:t>ve A6 ya</a:t>
            </a:r>
            <a:r>
              <a:rPr lang="tr-TR" sz="1800" dirty="0">
                <a:latin typeface="Hind-Regular"/>
              </a:rPr>
              <a:t> git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A4-</a:t>
            </a:r>
            <a:r>
              <a:rPr lang="tr-TR" sz="1800" dirty="0">
                <a:latin typeface="Hind-Regular"/>
              </a:rPr>
              <a:t> Eğer Sayi &gt; 0 ise yaz </a:t>
            </a:r>
            <a:r>
              <a:rPr lang="tr-TR" sz="1800" i="1" dirty="0">
                <a:latin typeface="Hind-Regular"/>
              </a:rPr>
              <a:t>“girilen sayı pozitiftir” </a:t>
            </a:r>
            <a:r>
              <a:rPr lang="tr-TR" sz="1800" dirty="0">
                <a:latin typeface="Hind-Regular"/>
              </a:rPr>
              <a:t>ve A6 ya git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A5-</a:t>
            </a:r>
            <a:r>
              <a:rPr lang="tr-TR" sz="1800" dirty="0">
                <a:latin typeface="Hind-Regular"/>
              </a:rPr>
              <a:t> Girilen sayı sıfırdır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A6-</a:t>
            </a:r>
            <a:r>
              <a:rPr lang="tr-TR" sz="1800" dirty="0">
                <a:latin typeface="Hind-Regular"/>
              </a:rPr>
              <a:t> Bitir</a:t>
            </a:r>
          </a:p>
        </p:txBody>
      </p:sp>
    </p:spTree>
    <p:extLst>
      <p:ext uri="{BB962C8B-B14F-4D97-AF65-F5344CB8AC3E}">
        <p14:creationId xmlns:p14="http://schemas.microsoft.com/office/powerpoint/2010/main" val="285098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26B8488-8B29-4D46-BADD-EA451B64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16057"/>
            <a:ext cx="4630136" cy="6625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16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5B01EA-2D70-4E1F-96C6-DD85DEC9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Döngüler Kullanılarak Hazırlanan Akış Şeması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2E399-B39E-4B08-8123-CAEC9D34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095751"/>
          </a:xfrm>
        </p:spPr>
        <p:txBody>
          <a:bodyPr>
            <a:normAutofit/>
          </a:bodyPr>
          <a:lstStyle/>
          <a:p>
            <a:pPr marL="360000" indent="-3600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Örnek-3:</a:t>
            </a:r>
            <a:r>
              <a:rPr lang="tr-TR" sz="1800" b="0" i="0" u="none" strike="noStrike" baseline="0" dirty="0">
                <a:solidFill>
                  <a:srgbClr val="FF0000"/>
                </a:solidFill>
                <a:latin typeface="Hind-Regular"/>
              </a:rPr>
              <a:t>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20 öğrencinin Programlama Temelleri dersi birinci sınav notları giriliyor. </a:t>
            </a:r>
          </a:p>
          <a:p>
            <a:pPr marL="716616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Geçme notu 60 olan sistemde, kalan öğrenci sayısını bulan algoritmayı ve akış şemasını hazırlayınız.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5379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5B01EA-2D70-4E1F-96C6-DD85DEC9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Döngüler Kullanılarak Hazırlanan Akış Şeması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2E399-B39E-4B08-8123-CAEC9D34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6245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Cevap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-3:</a:t>
            </a:r>
            <a:r>
              <a:rPr lang="tr-TR" sz="1800" b="0" i="0" u="none" strike="noStrike" baseline="0" dirty="0">
                <a:solidFill>
                  <a:srgbClr val="FF0000"/>
                </a:solidFill>
                <a:latin typeface="Hind-Regular"/>
              </a:rPr>
              <a:t> </a:t>
            </a:r>
          </a:p>
          <a:p>
            <a:pPr algn="l">
              <a:lnSpc>
                <a:spcPct val="150000"/>
              </a:lnSpc>
            </a:pPr>
            <a:endParaRPr lang="tr-TR" sz="1200" b="0" i="0" u="none" strike="noStrike" baseline="0" dirty="0">
              <a:latin typeface="Hind-Regular"/>
            </a:endParaRP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A1-</a:t>
            </a:r>
            <a:r>
              <a:rPr lang="tr-TR" sz="1800" b="0" i="0" u="none" strike="noStrike" baseline="0" dirty="0">
                <a:latin typeface="Hind-Regular"/>
              </a:rPr>
              <a:t> Başla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i="0" u="none" strike="noStrike" baseline="0" dirty="0">
                <a:latin typeface="Hind-Regular"/>
              </a:rPr>
              <a:t>A2-</a:t>
            </a:r>
            <a:r>
              <a:rPr lang="en-US" sz="1800" b="0" i="0" u="none" strike="noStrike" baseline="0" dirty="0">
                <a:latin typeface="Hind-Regular"/>
              </a:rPr>
              <a:t> sayac=0, kalan=0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i="0" u="none" strike="noStrike" baseline="0" dirty="0">
                <a:latin typeface="Hind-Regular"/>
              </a:rPr>
              <a:t>A3-</a:t>
            </a:r>
            <a:r>
              <a:rPr lang="en-US" sz="1800" b="0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Oku </a:t>
            </a:r>
            <a:r>
              <a:rPr lang="en-US" sz="1800" b="0" i="0" u="none" strike="noStrike" baseline="0" dirty="0">
                <a:latin typeface="Hind-Regular"/>
              </a:rPr>
              <a:t>s_not, 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A4-</a:t>
            </a:r>
            <a:r>
              <a:rPr lang="tr-TR" sz="1800" b="0" i="0" u="none" strike="noStrike" baseline="0" dirty="0">
                <a:latin typeface="Hind-Regular"/>
              </a:rPr>
              <a:t> Eğer s_not &lt; 60 ise kalan = kalan + 1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A5-</a:t>
            </a:r>
            <a:r>
              <a:rPr lang="tr-TR" sz="1800" b="0" i="0" u="none" strike="noStrike" baseline="0" dirty="0">
                <a:latin typeface="Hind-Regular"/>
              </a:rPr>
              <a:t> sayac = sayac + 1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i="0" u="none" strike="noStrike" baseline="0" dirty="0">
                <a:latin typeface="Hind-Regular"/>
              </a:rPr>
              <a:t>A6-</a:t>
            </a:r>
            <a:r>
              <a:rPr lang="en-US" sz="1800" b="0" i="0" u="none" strike="noStrike" baseline="0" dirty="0">
                <a:latin typeface="Hind-Regular"/>
              </a:rPr>
              <a:t> Eğer sayac &lt;= 20 ise, Git A3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A7-</a:t>
            </a:r>
            <a:r>
              <a:rPr lang="tr-TR" sz="1800" b="0" i="0" u="none" strike="noStrike" baseline="0" dirty="0">
                <a:latin typeface="Hind-Regular"/>
              </a:rPr>
              <a:t> Yaz kalan</a:t>
            </a:r>
          </a:p>
          <a:p>
            <a:pPr marL="689184" lvl="4" indent="-360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A8-</a:t>
            </a:r>
            <a:r>
              <a:rPr lang="tr-TR" sz="1800" b="0" i="0" u="none" strike="noStrike" baseline="0" dirty="0">
                <a:latin typeface="Hind-Regular"/>
              </a:rPr>
              <a:t> Bitir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1398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8E6700D7-04BE-43AE-B981-BC5C7B23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6" y="144495"/>
            <a:ext cx="3551228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74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310</TotalTime>
  <Words>291</Words>
  <Application>Microsoft Office PowerPoint</Application>
  <PresentationFormat>Geniş ekran</PresentationFormat>
  <Paragraphs>61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0" baseType="lpstr">
      <vt:lpstr>Calibri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Doğrusal Akış Şeması Örneği</vt:lpstr>
      <vt:lpstr>Doğrusal Akış Şeması Örneği</vt:lpstr>
      <vt:lpstr>Karar İfadeleri Kullanılarak Hazırlanan Akış Şeması Örneği</vt:lpstr>
      <vt:lpstr>Karar İfadeleri Kullanılarak Hazırlanan Akış Şeması Örneği</vt:lpstr>
      <vt:lpstr>PowerPoint Sunusu</vt:lpstr>
      <vt:lpstr>Döngüler Kullanılarak Hazırlanan Akış Şeması Örneği</vt:lpstr>
      <vt:lpstr>Döngüler Kullanılarak Hazırlanan Akış Şeması Örneği</vt:lpstr>
      <vt:lpstr>PowerPoint Sunusu</vt:lpstr>
      <vt:lpstr>Döngüler Kullanılarak Hazırlanan Akış Şeması Örneği</vt:lpstr>
      <vt:lpstr>Döngüler Kullanılarak Hazırlanan Akış Şeması Örneği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175</cp:revision>
  <dcterms:created xsi:type="dcterms:W3CDTF">2024-08-25T21:48:25Z</dcterms:created>
  <dcterms:modified xsi:type="dcterms:W3CDTF">2024-10-06T22:39:12Z</dcterms:modified>
</cp:coreProperties>
</file>