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5" r:id="rId9"/>
    <p:sldId id="264" r:id="rId10"/>
    <p:sldId id="266" r:id="rId11"/>
    <p:sldId id="267" r:id="rId12"/>
    <p:sldId id="268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688-4CE4-4B13-8088-2B5C58FFBC88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A38E-12FC-4B96-BDEF-6B32950810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9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1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3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2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9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05658C-05FE-404F-8708-EB297AFC3AD0}" type="datetimeFigureOut">
              <a:rPr lang="tr-TR" smtClean="0"/>
              <a:t>28.09.2024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E344D1-96C6-4CBD-927A-44A9C34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PROGRAMLAMA TEMELLERİ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313AEE-F678-4646-B74A-259E30426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1482AC"/>
                </a:solidFill>
              </a:rPr>
              <a:t>Öğr. Gör. Erhan AKAGÜNDÜZ</a:t>
            </a:r>
          </a:p>
        </p:txBody>
      </p:sp>
    </p:spTree>
    <p:extLst>
      <p:ext uri="{BB962C8B-B14F-4D97-AF65-F5344CB8AC3E}">
        <p14:creationId xmlns:p14="http://schemas.microsoft.com/office/powerpoint/2010/main" val="42349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541522-F7F9-4B0D-971F-2F0C7E3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PROGRAMLAMA DİLİ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E31D55-37E7-42CE-84D3-652F7F08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İşte bu noktada kolay yazılabilir ve anlaşılabilir kodlar oluşturmak üzere “</a:t>
            </a:r>
            <a:r>
              <a:rPr lang="tr-TR" sz="1800" b="1" dirty="0">
                <a:latin typeface="Hind-Regular"/>
              </a:rPr>
              <a:t>Programlama Dilleri</a:t>
            </a:r>
            <a:r>
              <a:rPr lang="tr-TR" sz="1800" dirty="0">
                <a:latin typeface="Hind-Regular"/>
              </a:rPr>
              <a:t>” geliştirilmiştir.</a:t>
            </a:r>
          </a:p>
          <a:p>
            <a:pPr marL="360000" indent="-3600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Günlük hayatta kullanılan İngilizce ile programlar yazılmakta ve bu dilin makine diline çevrimi, arka planda </a:t>
            </a:r>
            <a:r>
              <a:rPr lang="tr-TR" sz="1800" b="1" i="1" dirty="0">
                <a:solidFill>
                  <a:srgbClr val="00B0F0"/>
                </a:solidFill>
                <a:latin typeface="Hind-Regular"/>
              </a:rPr>
              <a:t>otomatik</a:t>
            </a:r>
            <a:r>
              <a:rPr lang="tr-TR" sz="1800" dirty="0">
                <a:latin typeface="Hind-Regular"/>
              </a:rPr>
              <a:t> olarak gerçekleşmektedir</a:t>
            </a:r>
            <a:r>
              <a:rPr lang="tr-TR" sz="1800" b="0" i="0" u="none" strike="noStrike" baseline="0" dirty="0">
                <a:latin typeface="Hind-Regular"/>
              </a:rPr>
              <a:t>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49347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541522-F7F9-4B0D-971F-2F0C7E3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PROGRAMLAMA DİLİ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E31D55-37E7-42CE-84D3-652F7F088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43400"/>
          </a:xfrm>
        </p:spPr>
        <p:txBody>
          <a:bodyPr>
            <a:normAutofit/>
          </a:bodyPr>
          <a:lstStyle/>
          <a:p>
            <a:pPr algn="l"/>
            <a:r>
              <a:rPr lang="tr-TR" sz="1800" b="0" i="0" u="none" strike="noStrike" baseline="0" dirty="0">
                <a:latin typeface="Consolas" panose="020B0609020204030204" pitchFamily="49" charset="0"/>
              </a:rPr>
              <a:t>a = 5</a:t>
            </a:r>
          </a:p>
          <a:p>
            <a:pPr algn="l"/>
            <a:r>
              <a:rPr lang="tr-TR" sz="1800" b="0" i="0" u="none" strike="noStrike" baseline="0" dirty="0">
                <a:latin typeface="Consolas" panose="020B0609020204030204" pitchFamily="49" charset="0"/>
              </a:rPr>
              <a:t>b = 8</a:t>
            </a:r>
          </a:p>
          <a:p>
            <a:pPr algn="l"/>
            <a:r>
              <a:rPr lang="tr-TR" sz="1800" b="0" i="0" u="none" strike="noStrike" baseline="0" dirty="0">
                <a:latin typeface="Consolas" panose="020B0609020204030204" pitchFamily="49" charset="0"/>
              </a:rPr>
              <a:t>if a + b &gt; 10:</a:t>
            </a:r>
          </a:p>
          <a:p>
            <a:pPr algn="l"/>
            <a:r>
              <a:rPr lang="tr-TR" sz="1800" b="0" i="0" u="none" strike="noStrike" baseline="0" dirty="0">
                <a:latin typeface="Consolas" panose="020B0609020204030204" pitchFamily="49" charset="0"/>
              </a:rPr>
              <a:t>   </a:t>
            </a:r>
            <a:r>
              <a:rPr lang="nl-NL" sz="1800" b="0" i="0" u="none" strike="noStrike" baseline="0" dirty="0">
                <a:latin typeface="Consolas" panose="020B0609020204030204" pitchFamily="49" charset="0"/>
              </a:rPr>
              <a:t>print</a:t>
            </a:r>
            <a:r>
              <a:rPr lang="tr-TR" sz="1800" b="0" i="0" u="none" strike="noStrike" baseline="0" dirty="0">
                <a:latin typeface="Consolas" panose="020B0609020204030204" pitchFamily="49" charset="0"/>
              </a:rPr>
              <a:t>("</a:t>
            </a:r>
            <a:r>
              <a:rPr lang="nl-NL" sz="1800" b="0" i="0" u="none" strike="noStrike" baseline="0" dirty="0">
                <a:latin typeface="Consolas" panose="020B0609020204030204" pitchFamily="49" charset="0"/>
              </a:rPr>
              <a:t>toplam, 10 dan büyüktür."</a:t>
            </a:r>
            <a:r>
              <a:rPr lang="tr-TR" sz="1800" b="0" i="0" u="none" strike="noStrike" baseline="0" dirty="0">
                <a:latin typeface="Consolas" panose="020B0609020204030204" pitchFamily="49" charset="0"/>
              </a:rPr>
              <a:t>)</a:t>
            </a:r>
            <a:endParaRPr lang="nl-NL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tr-TR" sz="1800" b="0" i="0" u="none" strike="noStrike" baseline="0" dirty="0">
                <a:latin typeface="Consolas" panose="020B0609020204030204" pitchFamily="49" charset="0"/>
              </a:rPr>
              <a:t>else:</a:t>
            </a:r>
          </a:p>
          <a:p>
            <a:pPr algn="l"/>
            <a:r>
              <a:rPr lang="tr-TR" sz="1800" b="0" i="0" u="none" strike="noStrike" baseline="0" dirty="0">
                <a:latin typeface="Consolas" panose="020B0609020204030204" pitchFamily="49" charset="0"/>
              </a:rPr>
              <a:t>   </a:t>
            </a:r>
            <a:r>
              <a:rPr lang="nl-NL" sz="1800" b="0" i="0" u="none" strike="noStrike" baseline="0" dirty="0">
                <a:latin typeface="Consolas" panose="020B0609020204030204" pitchFamily="49" charset="0"/>
              </a:rPr>
              <a:t>print</a:t>
            </a:r>
            <a:r>
              <a:rPr lang="tr-TR" sz="1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nl-NL" sz="1800" b="0" i="0" u="none" strike="noStrike" baseline="0" dirty="0">
                <a:latin typeface="Consolas" panose="020B0609020204030204" pitchFamily="49" charset="0"/>
              </a:rPr>
              <a:t>"toplam, 10 dan büyük değildir."</a:t>
            </a:r>
            <a:r>
              <a:rPr lang="tr-TR" sz="1800" b="0" i="0" u="none" strike="noStrike" baseline="0" dirty="0">
                <a:latin typeface="Consolas" panose="020B0609020204030204" pitchFamily="49" charset="0"/>
              </a:rPr>
              <a:t>)</a:t>
            </a:r>
            <a:endParaRPr lang="tr-TR" sz="2000" dirty="0">
              <a:latin typeface="Hind-Regular"/>
            </a:endParaRPr>
          </a:p>
          <a:p>
            <a:pPr marL="360000" indent="-3600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Programlama dilini hiç bilmeyen biri bile bu kod parçasının ne amaçla yazıldığını tahmin edebilir. </a:t>
            </a:r>
          </a:p>
          <a:p>
            <a:pPr marL="360000" indent="-3600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İşte bu yüzden program geliştirmek için “</a:t>
            </a:r>
            <a:r>
              <a:rPr lang="tr-TR" sz="1800" b="1" dirty="0">
                <a:latin typeface="Hind-Regular"/>
              </a:rPr>
              <a:t>Programlama dilleri</a:t>
            </a:r>
            <a:r>
              <a:rPr lang="tr-TR" sz="1800" dirty="0">
                <a:latin typeface="Hind-Regular"/>
              </a:rPr>
              <a:t>” kullanılmaktadır.</a:t>
            </a:r>
            <a:endParaRPr lang="tr-TR" sz="20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1BB3B35-C095-429F-A8D4-23ECBCFC8ED3}"/>
              </a:ext>
            </a:extLst>
          </p:cNvPr>
          <p:cNvSpPr/>
          <p:nvPr/>
        </p:nvSpPr>
        <p:spPr>
          <a:xfrm>
            <a:off x="1024128" y="2286000"/>
            <a:ext cx="5681472" cy="25717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049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541522-F7F9-4B0D-971F-2F0C7E3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PROGRAMLAMA DİLİ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E31D55-37E7-42CE-84D3-652F7F088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9580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Programlama dili;</a:t>
            </a:r>
            <a:r>
              <a:rPr lang="tr-TR" sz="1800" dirty="0">
                <a:latin typeface="Hind-Regular"/>
              </a:rPr>
              <a:t> </a:t>
            </a:r>
          </a:p>
          <a:p>
            <a:pPr marL="716616" lvl="2" indent="-3600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belirli bir algoritmaya dayalı olarak </a:t>
            </a:r>
          </a:p>
          <a:p>
            <a:pPr marL="716616" lvl="2" indent="-3600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bir yazılım programı oluşturmak için kullanılan, </a:t>
            </a:r>
          </a:p>
          <a:p>
            <a:pPr marL="716616" lvl="2" indent="-3600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sıkı kurallara sahip, </a:t>
            </a:r>
          </a:p>
          <a:p>
            <a:pPr marL="716616" lvl="2" indent="-3600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bir dizi komut ve </a:t>
            </a:r>
          </a:p>
          <a:p>
            <a:pPr marL="716616" lvl="2" indent="-3600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talimatlar bütünüdür. </a:t>
            </a:r>
          </a:p>
        </p:txBody>
      </p:sp>
    </p:spTree>
    <p:extLst>
      <p:ext uri="{BB962C8B-B14F-4D97-AF65-F5344CB8AC3E}">
        <p14:creationId xmlns:p14="http://schemas.microsoft.com/office/powerpoint/2010/main" val="268445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541522-F7F9-4B0D-971F-2F0C7E3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PROGRAMLAMA DİLİ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E31D55-37E7-42CE-84D3-652F7F088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9580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Günümüzde, kullanıma sunulmuş </a:t>
            </a:r>
            <a:r>
              <a:rPr lang="tr-TR" sz="1800" b="1" i="1" dirty="0">
                <a:latin typeface="Hind-Regular"/>
              </a:rPr>
              <a:t>onlarca</a:t>
            </a:r>
            <a:r>
              <a:rPr lang="tr-TR" sz="1800" dirty="0">
                <a:latin typeface="Hind-Regular"/>
              </a:rPr>
              <a:t> programlama dili vardır. </a:t>
            </a:r>
          </a:p>
          <a:p>
            <a:pPr marL="360000" indent="-3600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Her bir problem/algoritma için hangi programlama dilinin kullanılacağı tamamen programcıya kalmıştır.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01838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541522-F7F9-4B0D-971F-2F0C7E3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PROGRAMLAMA DİLİ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E31D55-37E7-42CE-84D3-652F7F08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0000" indent="-3600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Teorik olarak şu söylenebilir, herhangi bir </a:t>
            </a:r>
            <a:r>
              <a:rPr lang="tr-TR" sz="1800" b="1" dirty="0">
                <a:latin typeface="Hind-Regular"/>
              </a:rPr>
              <a:t>“A”</a:t>
            </a:r>
            <a:r>
              <a:rPr lang="tr-TR" sz="1800" dirty="0">
                <a:latin typeface="Hind-Regular"/>
              </a:rPr>
              <a:t> noktasından “B” noktasına gidilmek istendiğini düşünün. </a:t>
            </a:r>
          </a:p>
          <a:p>
            <a:pPr marL="360000" indent="-3600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işlem yürüyerek, bisikletle, otomobille veya uçakla gerçekleştirilebilir. </a:t>
            </a:r>
          </a:p>
          <a:p>
            <a:pPr marL="360000" indent="-3600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Sonuçta A noktasından B noktasına varılmış olur. </a:t>
            </a:r>
          </a:p>
          <a:p>
            <a:pPr marL="360000" indent="-3600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Ancak maliyet, zaman, konfor gibi bazı parametreler açısından her bir yöntemin artıları ve eksileri vardır. </a:t>
            </a:r>
          </a:p>
          <a:p>
            <a:pPr marL="360000" indent="-3600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Yürüyerek veya bisikletle gidildiğinde maliyet sıfıra yakın olurken zaman ve konfor konusunda ciddi sıkıntı yaşanır. </a:t>
            </a:r>
          </a:p>
        </p:txBody>
      </p:sp>
    </p:spTree>
    <p:extLst>
      <p:ext uri="{BB962C8B-B14F-4D97-AF65-F5344CB8AC3E}">
        <p14:creationId xmlns:p14="http://schemas.microsoft.com/office/powerpoint/2010/main" val="277975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541522-F7F9-4B0D-971F-2F0C7E3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PROGRAMLAMA DİLİ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E31D55-37E7-42CE-84D3-652F7F08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Diğer taraftan otomobille daha kısa sürede varılabilir ancak bu sefer de maliyet yükselecektir. </a:t>
            </a:r>
          </a:p>
          <a:p>
            <a:pPr marL="360000" indent="-3600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Uçak kullanıldığında süre daha çok kısaltılabilir ve yüksek konfor sağlanabilir fakat maliyet daha çok yükselecektir.</a:t>
            </a:r>
          </a:p>
          <a:p>
            <a:pPr marL="360000" indent="-3600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Özetle; </a:t>
            </a:r>
            <a:r>
              <a:rPr lang="tr-TR" sz="1800" dirty="0">
                <a:latin typeface="Hind-Regular"/>
              </a:rPr>
              <a:t>en iyi denilebilecek programlama dili yoktur. </a:t>
            </a:r>
          </a:p>
          <a:p>
            <a:pPr marL="360000" indent="-3600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Önemli olan önümüzde duran problem veya algoritma için en uygun programlama dilini seçmektir.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85489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PROGRAMLAMA DİLİ TEMELLERİ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41007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Program</a:t>
            </a:r>
            <a:r>
              <a:rPr lang="tr-TR" sz="1800" dirty="0">
                <a:solidFill>
                  <a:srgbClr val="FF0000"/>
                </a:solidFill>
                <a:latin typeface="Hind-Regular"/>
              </a:rPr>
              <a:t>;</a:t>
            </a:r>
            <a:r>
              <a:rPr lang="tr-TR" sz="1800" b="0" i="0" u="none" strike="noStrike" baseline="0" dirty="0">
                <a:latin typeface="Hind-Regular"/>
              </a:rPr>
              <a:t>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H</a:t>
            </a:r>
            <a:r>
              <a:rPr lang="tr-TR" sz="1800" b="0" i="0" u="none" strike="noStrike" baseline="0" dirty="0">
                <a:latin typeface="Hind-Regular"/>
              </a:rPr>
              <a:t>erhangi bir elektronik cihaza işlem yaptırmak için yazılan </a:t>
            </a:r>
            <a:r>
              <a:rPr lang="tr-TR" sz="1800" b="1" i="0" u="none" strike="noStrike" baseline="0" dirty="0">
                <a:solidFill>
                  <a:srgbClr val="00B0F0"/>
                </a:solidFill>
                <a:latin typeface="Hind-Regular"/>
              </a:rPr>
              <a:t>komutlar dizisidir</a:t>
            </a:r>
            <a:r>
              <a:rPr lang="tr-TR" sz="1800" b="0" i="0" u="none" strike="noStrike" baseline="0" dirty="0">
                <a:solidFill>
                  <a:srgbClr val="00B0F0"/>
                </a:solidFill>
                <a:latin typeface="Hind-Regular"/>
              </a:rPr>
              <a:t>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Elektronik cihazlar;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bilgisayar,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cep telefonu,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akıllı saat,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akıllı televizyonlar vb. </a:t>
            </a:r>
          </a:p>
        </p:txBody>
      </p:sp>
    </p:spTree>
    <p:extLst>
      <p:ext uri="{BB962C8B-B14F-4D97-AF65-F5344CB8AC3E}">
        <p14:creationId xmlns:p14="http://schemas.microsoft.com/office/powerpoint/2010/main" val="324351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PROGRAMLAMA DİLİ TEMELLERİ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5770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Çoğu zaman </a:t>
            </a:r>
            <a:r>
              <a:rPr lang="tr-TR" sz="1800" b="1" dirty="0">
                <a:solidFill>
                  <a:srgbClr val="00B0F0"/>
                </a:solidFill>
                <a:latin typeface="Hind-Regular"/>
              </a:rPr>
              <a:t>“program” </a:t>
            </a:r>
            <a:r>
              <a:rPr lang="tr-TR" sz="1800" dirty="0">
                <a:latin typeface="Hind-Regular"/>
              </a:rPr>
              <a:t>kelimesi ile </a:t>
            </a:r>
            <a:r>
              <a:rPr lang="tr-TR" sz="1800" b="1" dirty="0">
                <a:solidFill>
                  <a:srgbClr val="00B0F0"/>
                </a:solidFill>
                <a:latin typeface="Hind-Regular"/>
              </a:rPr>
              <a:t>“yazılım” </a:t>
            </a:r>
            <a:r>
              <a:rPr lang="tr-TR" sz="1800" dirty="0">
                <a:latin typeface="Hind-Regular"/>
              </a:rPr>
              <a:t>kelimesi birbirinin yerine kullanılmaktadır.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Ancak bu doğru değildir.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Yazılım, programa göre </a:t>
            </a:r>
            <a:r>
              <a:rPr lang="tr-TR" sz="1800" b="1" i="1" dirty="0">
                <a:latin typeface="Hind-Regular"/>
              </a:rPr>
              <a:t>daha geniş </a:t>
            </a:r>
            <a:r>
              <a:rPr lang="tr-TR" sz="1800" dirty="0">
                <a:latin typeface="Hind-Regular"/>
              </a:rPr>
              <a:t>kapsamlıdır.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Programlar tek başlarına yazılım olarak adlandırılamaz.</a:t>
            </a:r>
          </a:p>
        </p:txBody>
      </p:sp>
    </p:spTree>
    <p:extLst>
      <p:ext uri="{BB962C8B-B14F-4D97-AF65-F5344CB8AC3E}">
        <p14:creationId xmlns:p14="http://schemas.microsoft.com/office/powerpoint/2010/main" val="48122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PROGRAMLAMA DİLİ TEMELLERİ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5770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Yazılım denildiğinde;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programın yanında belgeleme,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yardım dosyaları,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veri kaynakları ve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yardımcı programlar akla gelmektedir.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Örnek olarak, bilgisayarınızda bulunan “</a:t>
            </a:r>
            <a:r>
              <a:rPr lang="tr-TR" sz="1800" b="1" dirty="0">
                <a:latin typeface="Hind-Regular"/>
              </a:rPr>
              <a:t>Hesap makinesi</a:t>
            </a:r>
            <a:r>
              <a:rPr lang="tr-TR" sz="1800" dirty="0">
                <a:latin typeface="Hind-Regular"/>
              </a:rPr>
              <a:t>” bir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yazılımdır</a:t>
            </a:r>
            <a:r>
              <a:rPr lang="tr-TR" sz="1800" dirty="0">
                <a:latin typeface="Hind-Regular"/>
              </a:rPr>
              <a:t>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“</a:t>
            </a:r>
            <a:r>
              <a:rPr lang="tr-TR" sz="1800" b="1" dirty="0">
                <a:latin typeface="Hind-Regular"/>
              </a:rPr>
              <a:t>Hesap makinesi</a:t>
            </a:r>
            <a:r>
              <a:rPr lang="tr-TR" sz="1800" dirty="0">
                <a:latin typeface="Hind-Regular"/>
              </a:rPr>
              <a:t>” yazılımını kullanabilmek için çalıştırılan “</a:t>
            </a:r>
            <a:r>
              <a:rPr lang="tr-TR" sz="1800" b="1" dirty="0">
                <a:latin typeface="Hind-Regular"/>
              </a:rPr>
              <a:t>calc.exe</a:t>
            </a:r>
            <a:r>
              <a:rPr lang="tr-TR" sz="1800" dirty="0">
                <a:latin typeface="Hind-Regular"/>
              </a:rPr>
              <a:t>” ise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programdır</a:t>
            </a:r>
            <a:r>
              <a:rPr lang="tr-TR" sz="1800" dirty="0">
                <a:latin typeface="Hind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986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PROGRAMLAMA DİLİ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244082"/>
            <a:ext cx="9720073" cy="1499617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Tüm elektronik sistemler </a:t>
            </a:r>
            <a:r>
              <a:rPr lang="tr-TR" sz="1800" b="1" dirty="0">
                <a:latin typeface="Hind-Regular"/>
              </a:rPr>
              <a:t>“1”</a:t>
            </a:r>
            <a:r>
              <a:rPr lang="tr-TR" sz="1800" dirty="0">
                <a:latin typeface="Hind-Regular"/>
              </a:rPr>
              <a:t> ve </a:t>
            </a:r>
            <a:r>
              <a:rPr lang="tr-TR" sz="1800" b="1" dirty="0">
                <a:latin typeface="Hind-Regular"/>
              </a:rPr>
              <a:t>“0”</a:t>
            </a:r>
            <a:r>
              <a:rPr lang="tr-TR" sz="1800" dirty="0">
                <a:latin typeface="Hind-Regular"/>
              </a:rPr>
              <a:t>lardan oluşan kod bloklarını çalıştırır.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00B0F0"/>
                </a:solidFill>
                <a:latin typeface="Hind-Regular"/>
              </a:rPr>
              <a:t>“1” </a:t>
            </a:r>
            <a:r>
              <a:rPr lang="tr-TR" sz="1800" dirty="0">
                <a:latin typeface="Hind-Regular"/>
              </a:rPr>
              <a:t>ve </a:t>
            </a:r>
            <a:r>
              <a:rPr lang="tr-TR" sz="1800" b="1" dirty="0">
                <a:solidFill>
                  <a:srgbClr val="00B0F0"/>
                </a:solidFill>
                <a:latin typeface="Hind-Regular"/>
              </a:rPr>
              <a:t>“0”</a:t>
            </a:r>
            <a:r>
              <a:rPr lang="tr-TR" sz="1800" dirty="0">
                <a:latin typeface="Hind-Regular"/>
              </a:rPr>
              <a:t>lardan oluşan kodlama diline </a:t>
            </a:r>
            <a:r>
              <a:rPr lang="tr-TR" sz="1800" b="1" dirty="0">
                <a:latin typeface="Hind-Regular"/>
              </a:rPr>
              <a:t>“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makine dili</a:t>
            </a:r>
            <a:r>
              <a:rPr lang="tr-TR" sz="1800" b="1" dirty="0">
                <a:latin typeface="Hind-Regular"/>
              </a:rPr>
              <a:t>” </a:t>
            </a:r>
            <a:r>
              <a:rPr lang="tr-TR" sz="1800" dirty="0">
                <a:latin typeface="Hind-Regular"/>
              </a:rPr>
              <a:t>denir.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7E1DD2A-B239-471E-A34A-43FEB63AC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64" y="1898940"/>
            <a:ext cx="4559999" cy="30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6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774C83-EC1F-4E86-879C-7572F7A7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PROGRAMLAMA DİLİ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86B691-59C7-4D04-81A8-3F3641C1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71975"/>
          </a:xfrm>
        </p:spPr>
        <p:txBody>
          <a:bodyPr>
            <a:normAutofit lnSpcReduction="10000"/>
          </a:bodyPr>
          <a:lstStyle/>
          <a:p>
            <a:pPr marL="360000" indent="-360000" algn="l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Aşağıda makine dilinde yazılmış bir kod parçası görülmektedir.</a:t>
            </a:r>
          </a:p>
          <a:p>
            <a:pPr marL="360000" indent="-360000" algn="l">
              <a:lnSpc>
                <a:spcPct val="16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1225296" lvl="8" indent="0">
              <a:buNone/>
            </a:pPr>
            <a:r>
              <a:rPr lang="tr-TR" sz="2000" b="0" i="0" u="none" strike="noStrike" baseline="0" dirty="0">
                <a:latin typeface="Consolas" panose="020B0609020204030204" pitchFamily="49" charset="0"/>
              </a:rPr>
              <a:t>11010011101000000</a:t>
            </a:r>
          </a:p>
          <a:p>
            <a:pPr marL="1225296" lvl="8" indent="0">
              <a:buNone/>
            </a:pPr>
            <a:r>
              <a:rPr lang="tr-TR" sz="2000" b="0" i="0" u="none" strike="noStrike" baseline="0" dirty="0">
                <a:latin typeface="Consolas" panose="020B0609020204030204" pitchFamily="49" charset="0"/>
              </a:rPr>
              <a:t>00000000000010001</a:t>
            </a:r>
          </a:p>
          <a:p>
            <a:pPr marL="1225296" lvl="8" indent="0">
              <a:buNone/>
            </a:pPr>
            <a:r>
              <a:rPr lang="tr-TR" sz="2000" b="0" i="0" u="none" strike="noStrike" baseline="0" dirty="0">
                <a:latin typeface="Consolas" panose="020B0609020204030204" pitchFamily="49" charset="0"/>
              </a:rPr>
              <a:t>11011000001100111</a:t>
            </a:r>
          </a:p>
          <a:p>
            <a:pPr marL="1225296" lvl="8" indent="0">
              <a:buNone/>
            </a:pPr>
            <a:r>
              <a:rPr lang="tr-TR" sz="2000" b="0" i="0" u="none" strike="noStrike" baseline="0" dirty="0">
                <a:latin typeface="Consolas" panose="020B0609020204030204" pitchFamily="49" charset="0"/>
              </a:rPr>
              <a:t>00110001100111010</a:t>
            </a:r>
          </a:p>
          <a:p>
            <a:pPr marL="1225296" lvl="8" indent="0">
              <a:buNone/>
            </a:pPr>
            <a:r>
              <a:rPr lang="tr-TR" sz="2000" b="0" i="0" u="none" strike="noStrike" baseline="0" dirty="0">
                <a:latin typeface="Consolas" panose="020B0609020204030204" pitchFamily="49" charset="0"/>
              </a:rPr>
              <a:t>11001111001010111</a:t>
            </a:r>
          </a:p>
          <a:p>
            <a:pPr algn="l"/>
            <a:endParaRPr lang="tr-TR" sz="1800" dirty="0">
              <a:latin typeface="Consolas" panose="020B0609020204030204" pitchFamily="49" charset="0"/>
            </a:endParaRPr>
          </a:p>
          <a:p>
            <a:pPr marL="360000" indent="-3600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kod parçası bilgisayarda bulunan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“Merkezi İşlem Birimi (CPU)” </a:t>
            </a:r>
            <a:r>
              <a:rPr lang="tr-TR" sz="1800" dirty="0">
                <a:latin typeface="Hind-Regular"/>
              </a:rPr>
              <a:t>için pek çok şey ifade eder.</a:t>
            </a:r>
          </a:p>
          <a:p>
            <a:pPr marL="360000" indent="-3600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Ama bizler için çok anlamlı değildir.</a:t>
            </a:r>
          </a:p>
        </p:txBody>
      </p:sp>
    </p:spTree>
    <p:extLst>
      <p:ext uri="{BB962C8B-B14F-4D97-AF65-F5344CB8AC3E}">
        <p14:creationId xmlns:p14="http://schemas.microsoft.com/office/powerpoint/2010/main" val="359751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774C83-EC1F-4E86-879C-7572F7A7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PROGRAMLAMA DİLİ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86B691-59C7-4D04-81A8-3F3641C1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976497" cy="4023360"/>
          </a:xfrm>
        </p:spPr>
        <p:txBody>
          <a:bodyPr>
            <a:normAutofit/>
          </a:bodyPr>
          <a:lstStyle/>
          <a:p>
            <a:pPr marL="360000" indent="-360000" algn="l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Bundan dolayı makine dili bir adım ileriye taşınarak </a:t>
            </a:r>
            <a:r>
              <a:rPr lang="tr-TR" sz="1800" b="1" dirty="0">
                <a:latin typeface="Hind-Regular"/>
              </a:rPr>
              <a:t>“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Assembly dilleri</a:t>
            </a:r>
            <a:r>
              <a:rPr lang="tr-TR" sz="1800" b="1" dirty="0">
                <a:latin typeface="Hind-Regular"/>
              </a:rPr>
              <a:t>” </a:t>
            </a:r>
            <a:r>
              <a:rPr lang="tr-TR" sz="1800" dirty="0">
                <a:latin typeface="Hind-Regular"/>
              </a:rPr>
              <a:t>oluşturulmuştur. </a:t>
            </a:r>
          </a:p>
          <a:p>
            <a:pPr marL="360000" indent="-360000" algn="l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Assembly dili, daha okunaklı olarak yazılan kodları makine diline dönüştürür. </a:t>
            </a:r>
          </a:p>
          <a:p>
            <a:pPr algn="l"/>
            <a:endParaRPr lang="tr-TR" sz="16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02C8D1D-6D76-4797-B25E-F1C461506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1" t="13333" r="6250" b="10139"/>
          <a:stretch/>
        </p:blipFill>
        <p:spPr bwMode="auto">
          <a:xfrm>
            <a:off x="5086350" y="1911096"/>
            <a:ext cx="7025480" cy="4773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86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774C83-EC1F-4E86-879C-7572F7A7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PROGRAMLAMA DİLİ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86B691-59C7-4D04-81A8-3F3641C1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6872097" cy="4410075"/>
          </a:xfrm>
        </p:spPr>
        <p:txBody>
          <a:bodyPr>
            <a:normAutofit/>
          </a:bodyPr>
          <a:lstStyle/>
          <a:p>
            <a:pPr marL="360000" indent="-360000" algn="l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Yandaki kod, Fibonacci dizisinin elemanlarını hesaplar ve </a:t>
            </a:r>
          </a:p>
          <a:p>
            <a:pPr marL="360000" indent="-360000" algn="l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elemanları hafızadaki ardışık adreslere yazar. </a:t>
            </a:r>
          </a:p>
          <a:p>
            <a:pPr marL="360000" indent="-360000" algn="l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İlk iki Fibonacci sayısı (1 ve 1) ile başlar. </a:t>
            </a:r>
          </a:p>
          <a:p>
            <a:pPr marL="360000" indent="-360000" algn="l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Her döngüde, mevcut iki Fibonacci sayısını toplar, sonucu hafızaya yazar.</a:t>
            </a:r>
          </a:p>
          <a:p>
            <a:pPr marL="360000" indent="-360000" algn="l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Sonra eski sayıları günceller ve döngüye devam eder.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C6D4B0D-BDC0-4F28-932C-F5E005F79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846" y="3114674"/>
            <a:ext cx="1569856" cy="3063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D5E6464C-5F53-44AD-AA38-E5937B740B69}"/>
              </a:ext>
            </a:extLst>
          </p:cNvPr>
          <p:cNvSpPr/>
          <p:nvPr/>
        </p:nvSpPr>
        <p:spPr>
          <a:xfrm>
            <a:off x="7896761" y="2547365"/>
            <a:ext cx="270402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latin typeface="Hind-Regular"/>
              </a:rPr>
              <a:t>Assembly kod bloğu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010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774C83-EC1F-4E86-879C-7572F7A7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PROGRAMLAMA DİLİ</a:t>
            </a:r>
            <a:endParaRPr lang="tr-TR" sz="36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745F0F8-3B38-4D64-AF41-D28D7385B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57" y="2653284"/>
            <a:ext cx="11197285" cy="3364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577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276</TotalTime>
  <Words>573</Words>
  <Application>Microsoft Office PowerPoint</Application>
  <PresentationFormat>Geniş ekran</PresentationFormat>
  <Paragraphs>81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5" baseType="lpstr">
      <vt:lpstr>Arial</vt:lpstr>
      <vt:lpstr>Calibri</vt:lpstr>
      <vt:lpstr>Consolas</vt:lpstr>
      <vt:lpstr>Hind-Regular</vt:lpstr>
      <vt:lpstr>Roboto</vt:lpstr>
      <vt:lpstr>Tw Cen MT</vt:lpstr>
      <vt:lpstr>Tw Cen MT Condensed</vt:lpstr>
      <vt:lpstr>Wingdings</vt:lpstr>
      <vt:lpstr>Wingdings 3</vt:lpstr>
      <vt:lpstr>Entegral</vt:lpstr>
      <vt:lpstr>PROGRAMLAMA TEMELLERİ</vt:lpstr>
      <vt:lpstr>PROGRAMLAMA DİLİ TEMELLERİ</vt:lpstr>
      <vt:lpstr>PROGRAMLAMA DİLİ TEMELLERİ</vt:lpstr>
      <vt:lpstr>PROGRAMLAMA DİLİ TEMELLERİ</vt:lpstr>
      <vt:lpstr>PROGRAMLAMA DİLİ</vt:lpstr>
      <vt:lpstr>PROGRAMLAMA DİLİ</vt:lpstr>
      <vt:lpstr>PROGRAMLAMA DİLİ</vt:lpstr>
      <vt:lpstr>PROGRAMLAMA DİLİ</vt:lpstr>
      <vt:lpstr>PROGRAMLAMA DİLİ</vt:lpstr>
      <vt:lpstr>PROGRAMLAMA DİLİ</vt:lpstr>
      <vt:lpstr>PROGRAMLAMA DİLİ</vt:lpstr>
      <vt:lpstr>PROGRAMLAMA DİLİ</vt:lpstr>
      <vt:lpstr>PROGRAMLAMA DİLİ</vt:lpstr>
      <vt:lpstr>PROGRAMLAMA DİLİ</vt:lpstr>
      <vt:lpstr>PROGRAMLAMA DİLİ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TEMELLERİ</dc:title>
  <dc:creator>Erhan AKAGÜNDÜZ</dc:creator>
  <cp:lastModifiedBy>Erhan AKAGÜNDÜZ</cp:lastModifiedBy>
  <cp:revision>185</cp:revision>
  <dcterms:created xsi:type="dcterms:W3CDTF">2024-08-25T21:48:25Z</dcterms:created>
  <dcterms:modified xsi:type="dcterms:W3CDTF">2024-09-28T16:58:49Z</dcterms:modified>
</cp:coreProperties>
</file>