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isimlendirilirken hem harfler hem de sayılar kullanılabilir.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Ancak sayılar başa gelmez.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 </a:t>
            </a:r>
            <a:r>
              <a:rPr lang="tr-TR" sz="1800" b="1" i="0" u="none" strike="noStrike" baseline="0" dirty="0">
                <a:solidFill>
                  <a:schemeClr val="accent5"/>
                </a:solidFill>
                <a:latin typeface="Hind-Regular"/>
              </a:rPr>
              <a:t>sayi1</a:t>
            </a:r>
            <a:r>
              <a:rPr lang="tr-TR" sz="1800" b="0" i="0" u="none" strike="noStrike" baseline="0" dirty="0">
                <a:latin typeface="Hind-Regular"/>
              </a:rPr>
              <a:t> doğru bir isimlendirmeyken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1sayi </a:t>
            </a:r>
            <a:r>
              <a:rPr lang="tr-TR" sz="1800" b="0" i="0" u="none" strike="noStrike" baseline="0" dirty="0">
                <a:latin typeface="Hind-Regular"/>
              </a:rPr>
              <a:t>doğru bir isimlendirme </a:t>
            </a:r>
            <a:r>
              <a:rPr lang="tr-TR" sz="1800" b="1" i="0" u="sng" strike="noStrike" baseline="0" dirty="0">
                <a:latin typeface="Hind-Regular"/>
              </a:rPr>
              <a:t>değildir.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isimlendirilirken alt tire (_) kullanılabilir.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Ancak boşluk ve diğer özel karakterler (?,%,!, ., + vb.) kullanılmaz.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Örneğin;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ev adresi </a:t>
            </a:r>
            <a:r>
              <a:rPr lang="tr-TR" sz="1800" b="0" i="0" u="none" strike="noStrike" baseline="0" dirty="0">
                <a:latin typeface="Hind-Regular"/>
              </a:rPr>
              <a:t>ya da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kimlik%no </a:t>
            </a:r>
            <a:r>
              <a:rPr lang="tr-TR" sz="1800" b="0" i="0" u="none" strike="noStrike" baseline="0" dirty="0">
                <a:latin typeface="Hind-Regular"/>
              </a:rPr>
              <a:t>gibi değişken isimleri kurallara aykırı olduğundan </a:t>
            </a:r>
            <a:r>
              <a:rPr lang="tr-TR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Hind-Regular"/>
              </a:rPr>
              <a:t>hataya</a:t>
            </a:r>
            <a:r>
              <a:rPr lang="tr-TR" sz="1800" b="0" i="0" u="none" strike="noStrike" baseline="0" dirty="0">
                <a:latin typeface="Hind-Regular"/>
              </a:rPr>
              <a:t> neden olacaktır.</a:t>
            </a:r>
            <a:endParaRPr lang="tr-TR" sz="2000" b="1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64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isimlendirilirken özel kullanım için ayrılmış olan 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if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for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true</a:t>
            </a:r>
            <a:r>
              <a:rPr lang="tr-TR" sz="1800" b="0" i="0" u="none" strike="noStrike" baseline="0" dirty="0">
                <a:latin typeface="Hind-Regular"/>
              </a:rPr>
              <a:t> vb. ifadeler hata vermemesine rağmen özellikle kodların daha anlaşılır olması amacıyla </a:t>
            </a:r>
            <a:r>
              <a:rPr lang="tr-TR" sz="1800" b="1" i="0" u="none" strike="noStrike" baseline="0" dirty="0">
                <a:solidFill>
                  <a:srgbClr val="FFFF00"/>
                </a:solidFill>
                <a:highlight>
                  <a:srgbClr val="FF0000"/>
                </a:highlight>
                <a:latin typeface="Hind-Regular"/>
              </a:rPr>
              <a:t>kullanılmamalıdı</a:t>
            </a:r>
            <a:r>
              <a:rPr lang="tr-TR" sz="1800" b="1" dirty="0">
                <a:solidFill>
                  <a:srgbClr val="FFFF00"/>
                </a:solidFill>
                <a:highlight>
                  <a:srgbClr val="FF0000"/>
                </a:highlight>
                <a:latin typeface="Hind-Regular"/>
              </a:rPr>
              <a:t>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Bazı programlama dillerinde Türkçe karakterlerin (ç,ğ,ı,ö,ş,ü) kullanımı kabul edilirken bazılarında kabul edilmez.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Türkçe karakterler kullanılması hataya neden olmaz.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Ancak farklı programlama dillerinde problem yaşanmaması için değişken tanımlarken </a:t>
            </a:r>
            <a:r>
              <a:rPr lang="tr-TR" sz="1800" b="1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Hind-Regular"/>
              </a:rPr>
              <a:t>Türkçe karakter kullanılmaması önerilmektedir.</a:t>
            </a:r>
          </a:p>
        </p:txBody>
      </p:sp>
    </p:spTree>
    <p:extLst>
      <p:ext uri="{BB962C8B-B14F-4D97-AF65-F5344CB8AC3E}">
        <p14:creationId xmlns:p14="http://schemas.microsoft.com/office/powerpoint/2010/main" val="14759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6A0CE-6552-4FCD-9C7D-8118EA25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4C8894-85D0-4F4B-8D28-0C09D960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Örnek: </a:t>
            </a:r>
            <a:r>
              <a:rPr lang="tr-TR" sz="1800" dirty="0">
                <a:latin typeface="Hind-Regular"/>
              </a:rPr>
              <a:t>Kısa kenarı 3 cm, uzun kenarı 5 cm olan dikdörtgenin alanını hesaplayınız.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4090FA-3415-43EB-BF15-90382F9D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74" y="3097470"/>
            <a:ext cx="3507426" cy="165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64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operatörler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00550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Veriler üzerinde işlem yaparak yeni değerler üretilmesini sağlayan programlama dili sembollerine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operatör</a:t>
            </a:r>
            <a:r>
              <a:rPr lang="tr-TR" sz="1800" b="0" i="0" u="none" strike="noStrike" baseline="0" dirty="0">
                <a:latin typeface="Hind-Regular"/>
              </a:rPr>
              <a:t> adı verilir.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 programlama diline yeni başlayanlar için;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aritmetiksel,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atama,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karşılaştırma,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mantıksal ve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kimlik operatörleri öğrenmek son derece önemlidir.</a:t>
            </a:r>
          </a:p>
        </p:txBody>
      </p:sp>
    </p:spTree>
    <p:extLst>
      <p:ext uri="{BB962C8B-B14F-4D97-AF65-F5344CB8AC3E}">
        <p14:creationId xmlns:p14="http://schemas.microsoft.com/office/powerpoint/2010/main" val="8377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Aritmetiksel Operatörler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C273B4-1DBE-42DE-A752-976AAE1E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58" y="2522109"/>
            <a:ext cx="7639051" cy="324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Atama Operatörleri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14D31C-C0E6-4BC8-B917-E798C5F1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47607"/>
            <a:ext cx="7081181" cy="5216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97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Karşılaştırma Operatörleri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BDC6AD-0090-4F25-8E68-80882D7F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61" y="2619275"/>
            <a:ext cx="8137278" cy="3086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5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C44682-C581-4F71-AFDF-0027BC31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50" y="2243939"/>
            <a:ext cx="7039227" cy="4195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2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VERİ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Değişken ve Sabit Kavramları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Programlama dillerinde ihtiyaç olduğu an ulaşılacak veri tutuculara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değişken</a:t>
            </a:r>
            <a:r>
              <a:rPr lang="tr-TR" sz="1800" dirty="0">
                <a:latin typeface="Hind-Regular"/>
              </a:rPr>
              <a:t> adı verilir.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Değişkenler kutular olarak düşünülebilir.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Kutular açılarak içinde ne olduğuna bakılabileceği gibi kutuların içine yeni bir şeyler de koyulabilir.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1" i="1" dirty="0">
                <a:solidFill>
                  <a:srgbClr val="00B0F0"/>
                </a:solidFill>
                <a:latin typeface="Hind-Regular"/>
              </a:rPr>
              <a:t>Değişkenler</a:t>
            </a:r>
            <a:r>
              <a:rPr lang="tr-TR" sz="1800" dirty="0">
                <a:latin typeface="Hind-Regular"/>
              </a:rPr>
              <a:t>, program içinde değeri değişebilen tutuculardır.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VERİ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Değişken kavramını anlayabilmek için günlük hayattan örnekler verilebilir.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12 Dev Adam’ın bir maçını düşünün.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Maçın o anki skoru 47-45 12 Dev Adam lehine olsun.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Burada 47 sayısı değişkenin o anki değeridir.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Cedi Osman’ın attığı üç sayılık isabetli atıştan sonra değişkenin yeni değeri artık 50 sayısıdır.</a:t>
            </a:r>
          </a:p>
        </p:txBody>
      </p:sp>
    </p:spTree>
    <p:extLst>
      <p:ext uri="{BB962C8B-B14F-4D97-AF65-F5344CB8AC3E}">
        <p14:creationId xmlns:p14="http://schemas.microsoft.com/office/powerpoint/2010/main" val="428322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VERİ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Değişken kavramını anlayabilmek için günlük hayattan örnekler verilebilir.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12 Dev Adam’ın bir maçını düşünün.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Maçın o anki skoru 47-45 12 Dev Adam lehine olsun.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Burada 47 sayısı değişkenin o anki değeridir.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dirty="0">
                <a:latin typeface="Hind-Regular"/>
              </a:rPr>
              <a:t>Cedi Osman’ın attığı üç sayılık isabetli atıştan sonra değişkenin yeni değeri artık 50 sayısıdır.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6A8094-C087-4D92-8EAE-1E5B2A95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5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VERİ YAPILARI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Değişkenler sadece 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tam sayıları </a:t>
            </a:r>
            <a:r>
              <a:rPr lang="tr-TR" sz="1800" dirty="0">
                <a:latin typeface="Hind-Regular"/>
              </a:rPr>
              <a:t>değil; 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ondalıklı sayıları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metinleri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boolean (</a:t>
            </a:r>
            <a:r>
              <a:rPr lang="tr-TR" sz="1800" b="1" i="1" dirty="0">
                <a:solidFill>
                  <a:schemeClr val="tx2"/>
                </a:solidFill>
                <a:latin typeface="Hind-Regular"/>
              </a:rPr>
              <a:t>true / false</a:t>
            </a:r>
            <a:r>
              <a:rPr lang="tr-TR" sz="1800" b="1" i="1" dirty="0">
                <a:solidFill>
                  <a:srgbClr val="FF0000"/>
                </a:solidFill>
                <a:latin typeface="Hind-Regular"/>
              </a:rPr>
              <a:t>) </a:t>
            </a:r>
            <a:r>
              <a:rPr lang="tr-TR" sz="1800" dirty="0">
                <a:latin typeface="Hind-Regular"/>
              </a:rPr>
              <a:t>ifadelerini de hafızada tutabilir.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Her değişkenin </a:t>
            </a:r>
            <a:r>
              <a:rPr lang="tr-TR" sz="1800" b="1" u="sng" dirty="0">
                <a:solidFill>
                  <a:schemeClr val="accent1"/>
                </a:solidFill>
                <a:latin typeface="Hind-Regular"/>
              </a:rPr>
              <a:t>bir adı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 </a:t>
            </a:r>
            <a:r>
              <a:rPr lang="tr-TR" sz="1800" dirty="0">
                <a:latin typeface="Hind-Regular"/>
              </a:rPr>
              <a:t>ve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değeri</a:t>
            </a:r>
            <a:r>
              <a:rPr lang="tr-TR" sz="1800" dirty="0">
                <a:latin typeface="Hind-Regular"/>
              </a:rPr>
              <a:t> vardır.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Tekrar kutu örneğini hatırlayınız.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Kutunun bir değişken olduğu varsayıldığında;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“</a:t>
            </a:r>
            <a:r>
              <a:rPr lang="tr-TR" sz="1800" b="1" dirty="0">
                <a:solidFill>
                  <a:srgbClr val="00B050"/>
                </a:solidFill>
                <a:latin typeface="Hind-Regular"/>
              </a:rPr>
              <a:t>paket</a:t>
            </a:r>
            <a:r>
              <a:rPr lang="tr-TR" sz="1800" dirty="0">
                <a:latin typeface="Hind-Regular"/>
              </a:rPr>
              <a:t>” ifadesi </a:t>
            </a:r>
            <a:r>
              <a:rPr lang="tr-TR" sz="1800" b="1" i="1" dirty="0">
                <a:solidFill>
                  <a:schemeClr val="tx2"/>
                </a:solidFill>
                <a:latin typeface="Hind-Regular"/>
              </a:rPr>
              <a:t>değişken adı</a:t>
            </a:r>
            <a:r>
              <a:rPr lang="tr-TR" sz="1800" dirty="0">
                <a:latin typeface="Hind-Regular"/>
              </a:rPr>
              <a:t>, kutu açıldığında karşınıza çıkan “</a:t>
            </a:r>
            <a:r>
              <a:rPr lang="tr-TR" sz="1800" b="1" dirty="0">
                <a:solidFill>
                  <a:srgbClr val="00B050"/>
                </a:solidFill>
                <a:latin typeface="Hind-Regular"/>
              </a:rPr>
              <a:t>kitap</a:t>
            </a:r>
            <a:r>
              <a:rPr lang="tr-TR" sz="1800" dirty="0">
                <a:latin typeface="Hind-Regular"/>
              </a:rPr>
              <a:t>” ise </a:t>
            </a:r>
            <a:r>
              <a:rPr lang="tr-TR" sz="1800" b="1" i="1" dirty="0">
                <a:solidFill>
                  <a:schemeClr val="tx2"/>
                </a:solidFill>
                <a:latin typeface="Hind-Regular"/>
              </a:rPr>
              <a:t>değişkenin değeridir.</a:t>
            </a:r>
          </a:p>
        </p:txBody>
      </p:sp>
    </p:spTree>
    <p:extLst>
      <p:ext uri="{BB962C8B-B14F-4D97-AF65-F5344CB8AC3E}">
        <p14:creationId xmlns:p14="http://schemas.microsoft.com/office/powerpoint/2010/main" val="24165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VERİ YAPILARI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Sabit,</a:t>
            </a:r>
            <a:r>
              <a:rPr lang="tr-TR" sz="1800" dirty="0">
                <a:latin typeface="Hind-Regular"/>
              </a:rPr>
              <a:t> kavramı ise uygulama çalıştığı sürece </a:t>
            </a:r>
            <a:r>
              <a:rPr lang="tr-TR" sz="1800" b="1" dirty="0">
                <a:solidFill>
                  <a:srgbClr val="00B050"/>
                </a:solidFill>
                <a:latin typeface="Hind-Regular"/>
              </a:rPr>
              <a:t>değeri değişmeyen </a:t>
            </a:r>
            <a:r>
              <a:rPr lang="tr-TR" sz="1800" dirty="0">
                <a:latin typeface="Hind-Regular"/>
              </a:rPr>
              <a:t>veriler olarak ifade edilebilir.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Örneğin;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1 inç = 2,54 cm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Pi = 3,14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gibi değeri değişmemesi gereken veriler sabit olarak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42658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Değişken tanımlamak için her programlama dilinde önceden belirlenmiş bazı kurallar bulunmaktadır.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programlama dilinde değişken tanımlarken önce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değişken adı </a:t>
            </a:r>
            <a:r>
              <a:rPr lang="tr-TR" sz="1800" dirty="0">
                <a:latin typeface="Hind-Regular"/>
              </a:rPr>
              <a:t>yazılır.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Değişken adı yazıldıktan sonra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= (eşittir) </a:t>
            </a:r>
            <a:r>
              <a:rPr lang="tr-TR" sz="1800" dirty="0">
                <a:latin typeface="Hind-Regular"/>
              </a:rPr>
              <a:t>işareti konulur ve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değişkenin değeri </a:t>
            </a:r>
            <a:r>
              <a:rPr lang="tr-TR" sz="1800" dirty="0">
                <a:latin typeface="Hind-Regular"/>
              </a:rPr>
              <a:t>yazılır.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Ancak burada değişken isimlendirme kurallarına dikkat edilmelidir.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158E52D-5C30-4F8E-9CC6-36349B0D21D4}"/>
              </a:ext>
            </a:extLst>
          </p:cNvPr>
          <p:cNvSpPr/>
          <p:nvPr/>
        </p:nvSpPr>
        <p:spPr>
          <a:xfrm>
            <a:off x="3286125" y="4297680"/>
            <a:ext cx="3552825" cy="80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değişken adı = değişken değeri</a:t>
            </a:r>
          </a:p>
        </p:txBody>
      </p:sp>
    </p:spTree>
    <p:extLst>
      <p:ext uri="{BB962C8B-B14F-4D97-AF65-F5344CB8AC3E}">
        <p14:creationId xmlns:p14="http://schemas.microsoft.com/office/powerpoint/2010/main" val="16883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1800" b="1" i="0" u="none" strike="noStrike" baseline="0" dirty="0">
                <a:latin typeface="Hind-Regular"/>
              </a:rPr>
              <a:t>Değişken isimlendirirken hata mesajı ile karşılaşmamak için uyulması gereken kurallar şunlardır: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isimleri </a:t>
            </a:r>
            <a:r>
              <a:rPr lang="tr-TR" sz="1800" b="1" i="0" u="none" strike="noStrike" baseline="0" dirty="0">
                <a:solidFill>
                  <a:srgbClr val="00B050"/>
                </a:solidFill>
                <a:latin typeface="Hind-Regular"/>
              </a:rPr>
              <a:t>case sensitive </a:t>
            </a:r>
            <a:r>
              <a:rPr lang="tr-TR" sz="1800" b="0" i="0" u="none" strike="noStrike" baseline="0" dirty="0">
                <a:latin typeface="Hind-Regular"/>
              </a:rPr>
              <a:t>yani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büyük küçük harf duyarlıdır.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Örneğin; </a:t>
            </a:r>
            <a:r>
              <a:rPr lang="tr-TR" sz="1800" b="0" i="0" u="none" strike="noStrike" baseline="0" dirty="0">
                <a:latin typeface="Hind-Regular"/>
              </a:rPr>
              <a:t>değişken isminin </a:t>
            </a:r>
            <a:r>
              <a:rPr lang="tr-TR" sz="1800" b="1" i="0" u="none" strike="noStrike" baseline="0" dirty="0">
                <a:solidFill>
                  <a:schemeClr val="accent2"/>
                </a:solidFill>
                <a:latin typeface="Hind-Regular"/>
              </a:rPr>
              <a:t>adres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ya da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Adres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olması bu değişkenlerin farklı iki değişken olduğunu gösterir.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isimlerinin anlaşılır olması işinizi kolaylaştırır.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Örneğin; </a:t>
            </a:r>
            <a:r>
              <a:rPr lang="tr-TR" sz="1800" b="0" i="0" u="none" strike="noStrike" baseline="0" dirty="0">
                <a:latin typeface="Hind-Regular"/>
              </a:rPr>
              <a:t>kullanıcıdan elektronik posta bilgisi alınacağı zaman bunu e-posta gibi anlaşılır bir değişken ismi ile ifade edebilirsiniz.</a:t>
            </a:r>
          </a:p>
        </p:txBody>
      </p:sp>
    </p:spTree>
    <p:extLst>
      <p:ext uri="{BB962C8B-B14F-4D97-AF65-F5344CB8AC3E}">
        <p14:creationId xmlns:p14="http://schemas.microsoft.com/office/powerpoint/2010/main" val="12387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8FA66-B0DD-4B77-B6AE-36BE06F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Değişken tanımlama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8066-E3E2-4936-83DA-470B6779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Değişken isimlendirilirken farklı standartlar kullanılmaktadır.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Python’da genel kabul gören standart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Snake Case </a:t>
            </a:r>
            <a:r>
              <a:rPr lang="tr-TR" sz="1800" b="0" i="0" u="none" strike="noStrike" baseline="0" dirty="0">
                <a:latin typeface="Hind-Regular"/>
              </a:rPr>
              <a:t>standardıdır.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Snake Case standardında değişken isimleri iki farklı kelimeden oluşuyorsa alt tire (_) ile birleştirilir.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Lower Snake Case </a:t>
            </a:r>
            <a:r>
              <a:rPr lang="tr-TR" sz="1800" b="0" i="0" u="none" strike="noStrike" baseline="0" dirty="0">
                <a:latin typeface="Hind-Regular"/>
              </a:rPr>
              <a:t>ise tüm harflerin küçük harf olacağı anlamına gelir.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Örneğin: </a:t>
            </a:r>
            <a:r>
              <a:rPr lang="tr-TR" sz="1800" b="1" i="0" u="none" strike="noStrike" baseline="0" dirty="0">
                <a:solidFill>
                  <a:srgbClr val="00B0F0"/>
                </a:solidFill>
                <a:latin typeface="Hind-Regular"/>
              </a:rPr>
              <a:t>ev_adresi</a:t>
            </a:r>
            <a:r>
              <a:rPr lang="tr-TR" sz="1800" b="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00B050"/>
                </a:solidFill>
                <a:latin typeface="Hind-Regular"/>
              </a:rPr>
              <a:t>kimlik_numarasi </a:t>
            </a:r>
            <a:r>
              <a:rPr lang="tr-TR" sz="1800" b="0" i="0" u="none" strike="noStrike" baseline="0" dirty="0">
                <a:latin typeface="Hind-Regular"/>
              </a:rPr>
              <a:t>vs.</a:t>
            </a:r>
            <a:endParaRPr lang="tr-TR" sz="2000" b="1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305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409</TotalTime>
  <Words>634</Words>
  <Application>Microsoft Office PowerPoint</Application>
  <PresentationFormat>Geniş ekran</PresentationFormat>
  <Paragraphs>78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Calibri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VERİ YAPILARI</vt:lpstr>
      <vt:lpstr>VERİ YAPILARI</vt:lpstr>
      <vt:lpstr>VERİ YAPILARI</vt:lpstr>
      <vt:lpstr>VERİ YAPILARI</vt:lpstr>
      <vt:lpstr>VERİ YAPILARI</vt:lpstr>
      <vt:lpstr>Değişken tanımlama</vt:lpstr>
      <vt:lpstr>Değişken tanımlama</vt:lpstr>
      <vt:lpstr>Değişken tanımlama</vt:lpstr>
      <vt:lpstr>Değişken tanımlama</vt:lpstr>
      <vt:lpstr>Değişken tanımlama</vt:lpstr>
      <vt:lpstr>Değişken tanımlama</vt:lpstr>
      <vt:lpstr>operatörler</vt:lpstr>
      <vt:lpstr>Aritmetiksel Operatörler</vt:lpstr>
      <vt:lpstr>Atama Operatörleri</vt:lpstr>
      <vt:lpstr>Karşılaştırma Operatörleri</vt:lpstr>
      <vt:lpstr>Mantıksal Operatörler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199</cp:revision>
  <dcterms:created xsi:type="dcterms:W3CDTF">2024-08-25T21:48:25Z</dcterms:created>
  <dcterms:modified xsi:type="dcterms:W3CDTF">2024-09-29T17:15:17Z</dcterms:modified>
</cp:coreProperties>
</file>