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Yorum satırları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901047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Programlamada bazen kod satırına açıklama yapmak ya da yorum yazmak gerekebilir.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yorum satırları için </a:t>
            </a:r>
            <a:r>
              <a:rPr lang="tr-TR" sz="1800" b="1" i="0" u="none" strike="noStrike" baseline="0" dirty="0">
                <a:latin typeface="Hind-Regular"/>
              </a:rPr>
              <a:t># </a:t>
            </a:r>
            <a:r>
              <a:rPr lang="tr-TR" sz="1800" b="0" i="0" u="none" strike="noStrike" baseline="0" dirty="0">
                <a:latin typeface="Hind-Regular"/>
              </a:rPr>
              <a:t>işareti kullanılır.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157B297-D152-41CE-9970-5D01303F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71865"/>
            <a:ext cx="7087214" cy="53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06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(Listeler)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152899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Farklı verilerin bir dizi hâlinde tutulduğu koleksiyonlara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liste</a:t>
            </a:r>
            <a:r>
              <a:rPr lang="tr-TR" sz="1800" b="0" i="0" u="none" strike="noStrike" baseline="0" dirty="0">
                <a:latin typeface="Hind-Regular"/>
              </a:rPr>
              <a:t> adı verilir.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Daha önce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int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float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string</a:t>
            </a:r>
            <a:r>
              <a:rPr lang="tr-TR" sz="1800" b="0" i="0" u="none" strike="noStrike" baseline="0" dirty="0">
                <a:latin typeface="Hind-Regular"/>
              </a:rPr>
              <a:t> gibi veri türlerini öğrenmiştiniz.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veri tiplerini kullanarak tek bir veriyi tutabilirsiniz.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Birden fazla veriyi sıralı ve değiştirilebilen bir yapıda tutmak için listeler kullanılır.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Listeler ile farklı veri tiplerini tutabilirsiniz.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 programlama dilinde listeler iki köşeli parantez [ ] ile tanımlanmaktadır.</a:t>
            </a:r>
          </a:p>
        </p:txBody>
      </p:sp>
    </p:spTree>
    <p:extLst>
      <p:ext uri="{BB962C8B-B14F-4D97-AF65-F5344CB8AC3E}">
        <p14:creationId xmlns:p14="http://schemas.microsoft.com/office/powerpoint/2010/main" val="51573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(Listeler)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36245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Liste veri tipi için tanımlanan ilk liste incelendiğinde sırasıyla </a:t>
            </a:r>
            <a:r>
              <a:rPr lang="tr-TR" sz="1800" b="1" i="0" u="none" strike="noStrike" baseline="0" dirty="0">
                <a:latin typeface="Hind-Regular"/>
              </a:rPr>
              <a:t>string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integer</a:t>
            </a:r>
            <a:r>
              <a:rPr lang="tr-TR" sz="1800" b="0" i="0" u="none" strike="noStrike" baseline="0" dirty="0">
                <a:latin typeface="Hind-Regular"/>
              </a:rPr>
              <a:t> ve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float</a:t>
            </a:r>
            <a:r>
              <a:rPr lang="tr-TR" sz="1800" b="0" i="0" u="none" strike="noStrike" baseline="0" dirty="0">
                <a:latin typeface="Hind-Regular"/>
              </a:rPr>
              <a:t> tiplerinin bir arada kullanıldığı görülmektedir.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Üç elemanı olan bu listeyi yazdırmak için daha önce kullanılan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print() </a:t>
            </a:r>
            <a:r>
              <a:rPr lang="tr-TR" sz="1800" b="0" i="0" u="none" strike="noStrike" baseline="0" dirty="0">
                <a:latin typeface="Hind-Regular"/>
              </a:rPr>
              <a:t>fonksiyonunu kullanmanız gerekmektedir.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örneğin liste veri tipinde olduğunu doğrulamak için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type()</a:t>
            </a:r>
            <a:r>
              <a:rPr lang="tr-TR" sz="1800" b="0" i="0" u="none" strike="noStrike" baseline="0" dirty="0">
                <a:latin typeface="Hind-Regular"/>
              </a:rPr>
              <a:t> fonksiyonu kullanılabilir.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type(</a:t>
            </a:r>
            <a:r>
              <a:rPr lang="tr-TR" sz="1800" b="1" i="0" u="none" strike="noStrike" baseline="0" dirty="0">
                <a:solidFill>
                  <a:srgbClr val="00B050"/>
                </a:solidFill>
                <a:latin typeface="Hind-Regular"/>
              </a:rPr>
              <a:t>ilk_listemiz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) </a:t>
            </a:r>
            <a:r>
              <a:rPr lang="tr-TR" sz="1800" b="0" i="0" u="none" strike="noStrike" baseline="0" dirty="0">
                <a:latin typeface="Hind-Regular"/>
              </a:rPr>
              <a:t>kod satırı çalıştırıldığında ekran çıktısı </a:t>
            </a:r>
            <a:r>
              <a:rPr lang="tr-TR" sz="1800" b="1" i="0" u="none" strike="noStrike" baseline="0" dirty="0">
                <a:latin typeface="Hind-Regular"/>
              </a:rPr>
              <a:t>&lt;class ‘list’&gt; </a:t>
            </a:r>
            <a:r>
              <a:rPr lang="tr-TR" sz="1800" b="0" i="0" u="none" strike="noStrike" baseline="0" dirty="0">
                <a:latin typeface="Hind-Regular"/>
              </a:rPr>
              <a:t>olacaktır.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8B12BB-B58E-46F8-96B3-2DE6125D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2" y="2266951"/>
            <a:ext cx="3789223" cy="1209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2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152899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Liste içindeki elemanlara erişmek için ilgili elemanın </a:t>
            </a:r>
            <a:r>
              <a:rPr lang="tr-TR" sz="1800" b="1" i="0" u="none" strike="noStrike" baseline="0" dirty="0">
                <a:solidFill>
                  <a:srgbClr val="00B050"/>
                </a:solidFill>
                <a:latin typeface="Hind-Regular"/>
              </a:rPr>
              <a:t>indeksi</a:t>
            </a:r>
            <a:r>
              <a:rPr lang="tr-TR" sz="1800" b="0" i="0" u="none" strike="noStrike" baseline="0" dirty="0">
                <a:latin typeface="Hind-Regular"/>
              </a:rPr>
              <a:t>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Bazı kaynaklarda indis olarak da karşınıza çıkabilir.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İlk elemanın indisi her zaman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0 (sıfır) </a:t>
            </a:r>
            <a:r>
              <a:rPr lang="tr-TR" sz="1800" b="0" i="0" u="none" strike="noStrike" baseline="0" dirty="0">
                <a:latin typeface="Hind-Regular"/>
              </a:rPr>
              <a:t>olarak kabul edilir.</a:t>
            </a:r>
          </a:p>
        </p:txBody>
      </p:sp>
    </p:spTree>
    <p:extLst>
      <p:ext uri="{BB962C8B-B14F-4D97-AF65-F5344CB8AC3E}">
        <p14:creationId xmlns:p14="http://schemas.microsoft.com/office/powerpoint/2010/main" val="103667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152899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Şehirler isimli listenin ilk elemanı olan “Ankara” 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İndeksi ise sıfırdır.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Aşağıdaki tabloda indeksleri ve değerleri bir arada görebilirsiniz.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169E4D-FB27-4C20-8DD3-DB4CE24B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4448174"/>
            <a:ext cx="7544280" cy="993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77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152899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i="0" u="none" strike="noStrike" baseline="0" dirty="0">
                <a:latin typeface="Hind-Regular"/>
              </a:rPr>
              <a:t>İndeksi 2 olan elemanı ekrana yazdırınız.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8F0DF9-8551-4862-A9C3-9E27C90B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429000"/>
            <a:ext cx="7978831" cy="1265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44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152899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İndeksler negatif olarak da yazılabilir.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Örneğin; -1 indeksi sondaki elemanı gösterirken -2 indeksi sondan bir öncekini gösterir.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endParaRPr lang="tr-TR" sz="1800" b="1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F603FC0-10EF-4603-868A-3D3E5596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6" y="4303343"/>
            <a:ext cx="7925487" cy="1204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88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4862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Listelerde indekslerle birlikte </a:t>
            </a:r>
            <a:r>
              <a:rPr lang="tr-TR" sz="1800" b="1" i="0" u="none" strike="noStrike" baseline="0" dirty="0">
                <a:latin typeface="Hind-Regular"/>
              </a:rPr>
              <a:t>iki nokta (:) </a:t>
            </a:r>
            <a:r>
              <a:rPr lang="tr-TR" sz="1800" i="0" u="none" strike="noStrike" baseline="0" dirty="0">
                <a:latin typeface="Hind-Regular"/>
              </a:rPr>
              <a:t>operatörü kullanılarak istenilen elemanlara ulaşılabilir.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Bu işlem için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liste[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başlangıç indeksi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:</a:t>
            </a:r>
            <a:r>
              <a:rPr lang="tr-TR" sz="1800" b="1" i="0" u="none" strike="noStrike" baseline="0" dirty="0">
                <a:solidFill>
                  <a:srgbClr val="C00000"/>
                </a:solidFill>
                <a:latin typeface="Hind-Regular"/>
              </a:rPr>
              <a:t>bitiş indeksi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]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 </a:t>
            </a:r>
            <a:r>
              <a:rPr lang="tr-TR" sz="1800" i="0" u="none" strike="noStrike" baseline="0" dirty="0">
                <a:latin typeface="Hind-Regular"/>
              </a:rPr>
              <a:t>yapısı kullanılır.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4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05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örnekte indeksi 1 olan elemandan başlayarak indeksi 4 olan elemana (4 dâhil değil) kadar ekrana yazdırır.</a:t>
            </a:r>
            <a:endParaRPr lang="tr-TR" sz="2000" b="1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A3E3D4C-5CEE-4419-B19D-A74F8011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72" y="4069026"/>
            <a:ext cx="5829805" cy="1234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7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4862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b="1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Buradaki kullanımda dikkat edilirse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başlangıç olarak </a:t>
            </a:r>
            <a:r>
              <a:rPr lang="tr-TR" sz="1800" b="0" i="0" u="none" strike="noStrike" baseline="0" dirty="0">
                <a:latin typeface="Hind-Regular"/>
              </a:rPr>
              <a:t>5 indeksi verilip bitiş indeksi ise verilmemiştir.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kullanımda indeksi 5 olan elemandan başlayarak son elemana kadar yazılır.</a:t>
            </a:r>
            <a:endParaRPr lang="tr-TR" sz="2000" b="1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4A5BFE-6B60-4E9B-852F-C43EF8FC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2556400"/>
            <a:ext cx="5845047" cy="127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53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44862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kullanımda da başlangıç indeksi verilmemiş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bitiş indeksi </a:t>
            </a:r>
            <a:r>
              <a:rPr lang="tr-TR" sz="1800" b="0" i="0" u="none" strike="noStrike" baseline="0" dirty="0">
                <a:latin typeface="Hind-Regular"/>
              </a:rPr>
              <a:t>olarak 5 verilmiştir.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Başlangıç indeksinin verilmediği durumda indeksi 0 (sıfır) olan elemandan başlayarak yazdırılır.</a:t>
            </a:r>
            <a:endParaRPr lang="tr-TR" sz="2000" b="1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F86668F-B05A-4F3F-A4D9-49F72C8C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53" y="2705045"/>
            <a:ext cx="5829805" cy="1257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3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genel olarak;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string (metinsel),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numbers (sayısal),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list (liste),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tuple (demet),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dictionary (sözlük) ve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set (küme) </a:t>
            </a:r>
          </a:p>
          <a:p>
            <a:pPr marL="360000" lvl="1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dirty="0">
                <a:latin typeface="Hind-Regular"/>
              </a:rPr>
              <a:t>veri tipleri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99528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İndeks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71725"/>
            <a:ext cx="9901047" cy="376237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kullanımda ise sırasıyla </a:t>
            </a:r>
            <a:r>
              <a:rPr lang="tr-TR" sz="1800" b="1" i="0" u="none" strike="noStrike" baseline="0" dirty="0">
                <a:latin typeface="Hind-Regular"/>
              </a:rPr>
              <a:t>başlangıç indeksi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bitiş indeksi </a:t>
            </a:r>
            <a:r>
              <a:rPr lang="tr-TR" sz="1800" b="0" i="0" u="none" strike="noStrike" baseline="0" dirty="0">
                <a:latin typeface="Hind-Regular"/>
              </a:rPr>
              <a:t>ve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atlama değeri </a:t>
            </a:r>
            <a:r>
              <a:rPr lang="tr-TR" sz="1800" b="0" i="0" u="none" strike="noStrike" baseline="0" dirty="0">
                <a:latin typeface="Hind-Regular"/>
              </a:rPr>
              <a:t>verilmiştir.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Yani </a:t>
            </a:r>
            <a:r>
              <a:rPr lang="tr-TR" sz="1800" b="1" i="0" u="none" strike="noStrike" baseline="0" dirty="0">
                <a:latin typeface="Hind-Regular"/>
              </a:rPr>
              <a:t>0.</a:t>
            </a:r>
            <a:r>
              <a:rPr lang="tr-TR" sz="1800" b="0" i="0" u="none" strike="noStrike" baseline="0" dirty="0">
                <a:latin typeface="Hind-Regular"/>
              </a:rPr>
              <a:t> indeksten başlayarak </a:t>
            </a:r>
            <a:r>
              <a:rPr lang="tr-TR" sz="1800" b="1" i="0" u="none" strike="noStrike" baseline="0" dirty="0">
                <a:latin typeface="Hind-Regular"/>
              </a:rPr>
              <a:t>6. </a:t>
            </a:r>
            <a:r>
              <a:rPr lang="tr-TR" sz="1800" b="0" i="0" u="none" strike="noStrike" baseline="0" dirty="0">
                <a:latin typeface="Hind-Regular"/>
              </a:rPr>
              <a:t>indekse kadar </a:t>
            </a:r>
            <a:r>
              <a:rPr lang="tr-TR" sz="1800" b="1" i="0" u="none" strike="noStrike" baseline="0" dirty="0">
                <a:latin typeface="Hind-Regular"/>
              </a:rPr>
              <a:t>ikişer artarak </a:t>
            </a:r>
            <a:r>
              <a:rPr lang="tr-TR" sz="1800" b="0" i="0" u="none" strike="noStrike" baseline="0" dirty="0">
                <a:latin typeface="Hind-Regular"/>
              </a:rPr>
              <a:t>ekrana yazdırılır.</a:t>
            </a:r>
            <a:endParaRPr lang="tr-TR" sz="2000" b="1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DA1C31-D13F-46FC-8D85-F73273B8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03" y="2995503"/>
            <a:ext cx="5852667" cy="1257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06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(Metinsel)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Tek ya da çift tırnak içlerine yazılan karakter dizileridir.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Burada karakter harf (t,c), rakam (1,9,2,3) ya da özel semboller (&amp;,/) olabilir.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String veri tipleri tek ya da çift tırnak içinde yazılır.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 aşağıdaki iki ifade birbirinin aynısıdır.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print (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“</a:t>
            </a:r>
            <a:r>
              <a:rPr lang="tr-TR" sz="1800" b="0" i="0" u="none" strike="noStrike" baseline="0" dirty="0">
                <a:latin typeface="Hind-Regular"/>
              </a:rPr>
              <a:t>Bütün ümidim gençliktedir.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”</a:t>
            </a:r>
            <a:r>
              <a:rPr lang="tr-TR" sz="1800" b="0" i="0" u="none" strike="noStrike" baseline="0" dirty="0">
                <a:latin typeface="Hind-Regular"/>
              </a:rPr>
              <a:t>)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print (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‘</a:t>
            </a:r>
            <a:r>
              <a:rPr lang="tr-TR" sz="1800" b="0" i="0" u="none" strike="noStrike" baseline="0" dirty="0">
                <a:latin typeface="Hind-Regular"/>
              </a:rPr>
              <a:t>Bütün ümidim gençliktedir.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’</a:t>
            </a:r>
            <a:r>
              <a:rPr lang="tr-TR" sz="1800" b="0" i="0" u="none" strike="noStrike" baseline="0" dirty="0">
                <a:latin typeface="Hind-Regular"/>
              </a:rPr>
              <a:t>)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Her iki kod satırı çalıştırıldığında aynı çıktı üretilir.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37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(Metinsel)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String bir değişken tanımlama işlemi aşağıdaki gibi yapılır: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1" i="0" u="none" strike="noStrike" baseline="0" dirty="0">
                <a:latin typeface="Hind-Regular"/>
              </a:rPr>
              <a:t>yasadiginiz_sehir </a:t>
            </a:r>
            <a:r>
              <a:rPr lang="tr-TR" sz="1800" b="0" i="0" u="none" strike="noStrike" baseline="0" dirty="0">
                <a:latin typeface="Hind-Regular"/>
              </a:rPr>
              <a:t>= “Van”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ad_soyad = </a:t>
            </a:r>
            <a:r>
              <a:rPr lang="tr-TR" sz="1800" b="0" i="0" u="none" strike="noStrike" baseline="0" dirty="0">
                <a:latin typeface="Hind-Regular"/>
              </a:rPr>
              <a:t>“Ahmet Mehmetoğlu”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Python’da </a:t>
            </a:r>
            <a:r>
              <a:rPr lang="tr-TR" sz="1800" b="1" dirty="0">
                <a:latin typeface="Hind-Regular"/>
              </a:rPr>
              <a:t>type() </a:t>
            </a:r>
            <a:r>
              <a:rPr lang="tr-TR" sz="1800" dirty="0">
                <a:latin typeface="Hind-Regular"/>
              </a:rPr>
              <a:t>fonksiyonu kullanılarak veri tipi öğrenilebilir.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DFFCFD-1C0E-4614-8268-341BD771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47" y="5148260"/>
            <a:ext cx="3482642" cy="128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18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Numbers (Sayısal) 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Sayısal verileri tutan veri tiplerine verilen addır.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sayısal veri tipleri genel olarak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int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float</a:t>
            </a:r>
            <a:r>
              <a:rPr lang="tr-TR" sz="1800" b="0" i="0" u="none" strike="noStrike" baseline="0" dirty="0">
                <a:latin typeface="Hind-Regular"/>
              </a:rPr>
              <a:t> ve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complex</a:t>
            </a:r>
            <a:r>
              <a:rPr lang="tr-TR" sz="1800" b="0" i="0" u="none" strike="noStrike" baseline="0" dirty="0">
                <a:latin typeface="Hind-Regular"/>
              </a:rPr>
              <a:t> veri tipleridir.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i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nt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 veri tipi </a:t>
            </a:r>
            <a:r>
              <a:rPr lang="tr-TR" sz="1800" b="1" i="0" u="none" strike="noStrike" baseline="0" dirty="0">
                <a:latin typeface="Hind-Regular"/>
              </a:rPr>
              <a:t>tam sayı </a:t>
            </a:r>
            <a:r>
              <a:rPr lang="tr-TR" sz="1800" b="0" i="0" u="none" strike="noStrike" baseline="0" dirty="0">
                <a:latin typeface="Hind-Regular"/>
              </a:rPr>
              <a:t>değerleri tutar.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float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 veri tipi </a:t>
            </a:r>
            <a:r>
              <a:rPr lang="tr-TR" sz="1800" b="1" i="0" u="none" strike="noStrike" baseline="0" dirty="0">
                <a:latin typeface="Hind-Regular"/>
              </a:rPr>
              <a:t>ondalıklı</a:t>
            </a:r>
            <a:r>
              <a:rPr lang="tr-TR" sz="1800" b="0" i="0" u="none" strike="noStrike" baseline="0" dirty="0">
                <a:latin typeface="Hind-Regular"/>
              </a:rPr>
              <a:t> değerleri tutar.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noktada tüm tam sayıların da ondalıklı olarak ifade edilebileceğini unutmayınız.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 3 tam sayısı (normalde int) 3.00 şeklinde ifade edildiğinde float olarak da tanımlanabilir.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113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Numbers (Sayısal) 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901047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1" i="0" u="none" strike="noStrike" baseline="0" dirty="0">
                <a:latin typeface="Hind-Regular"/>
              </a:rPr>
              <a:t>sayi</a:t>
            </a:r>
            <a:r>
              <a:rPr lang="tr-TR" sz="1800" b="0" i="0" u="none" strike="noStrike" baseline="0" dirty="0">
                <a:latin typeface="Hind-Regular"/>
              </a:rPr>
              <a:t> isminde </a:t>
            </a:r>
            <a:r>
              <a:rPr lang="tr-TR" sz="1800" b="0" i="0" u="sng" strike="noStrike" baseline="0" dirty="0">
                <a:latin typeface="Hind-Regular"/>
              </a:rPr>
              <a:t>değeri 1919 </a:t>
            </a:r>
            <a:r>
              <a:rPr lang="tr-TR" sz="1800" b="0" i="0" u="none" strike="noStrike" baseline="0" dirty="0">
                <a:latin typeface="Hind-Regular"/>
              </a:rPr>
              <a:t>olan bir değişken tanımlayarak ekrana yazdırınız.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4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050" b="1" dirty="0">
              <a:solidFill>
                <a:srgbClr val="FF0000"/>
              </a:solidFill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b="1" dirty="0">
                <a:latin typeface="Hind-Regular"/>
              </a:rPr>
              <a:t>pi_degeri </a:t>
            </a:r>
            <a:r>
              <a:rPr lang="tr-TR" sz="1800" dirty="0">
                <a:latin typeface="Hind-Regular"/>
              </a:rPr>
              <a:t>isminde değeri </a:t>
            </a:r>
            <a:r>
              <a:rPr lang="tr-TR" sz="1800" u="sng" dirty="0">
                <a:latin typeface="Hind-Regular"/>
              </a:rPr>
              <a:t>3.14</a:t>
            </a:r>
            <a:r>
              <a:rPr lang="tr-TR" sz="1800" dirty="0">
                <a:latin typeface="Hind-Regular"/>
              </a:rPr>
              <a:t> olan bir değişken tanımlayarak ekrana yazdırınız.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6C59C3-3116-494B-AF1F-4AEF5E9A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3" y="2868502"/>
            <a:ext cx="2057401" cy="1326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BD587B0-8A58-448E-ACDD-58D1ACAB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3" y="5317286"/>
            <a:ext cx="1691787" cy="1326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67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Numbers (Sayısal) 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901047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kullanılan bir diğer veri tipi de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bool</a:t>
            </a:r>
            <a:r>
              <a:rPr lang="tr-TR" sz="1800" b="0" i="0" u="none" strike="noStrike" baseline="0" dirty="0">
                <a:latin typeface="Hind-Regular"/>
              </a:rPr>
              <a:t> veri tipidir.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Kod yazarken bazı ifadelerin </a:t>
            </a:r>
            <a:r>
              <a:rPr lang="tr-TR" sz="1800" b="1" i="0" u="none" strike="noStrike" baseline="0" dirty="0">
                <a:solidFill>
                  <a:schemeClr val="accent2"/>
                </a:solidFill>
                <a:latin typeface="Hind-Regular"/>
              </a:rPr>
              <a:t>doğru</a:t>
            </a:r>
            <a:r>
              <a:rPr lang="tr-TR" sz="1800" b="0" i="0" u="none" strike="noStrike" baseline="0" dirty="0">
                <a:latin typeface="Hind-Regular"/>
              </a:rPr>
              <a:t> ya da </a:t>
            </a:r>
            <a:r>
              <a:rPr lang="tr-TR" sz="1800" b="1" i="0" u="none" strike="noStrike" baseline="0" dirty="0">
                <a:solidFill>
                  <a:schemeClr val="accent2"/>
                </a:solidFill>
                <a:latin typeface="Hind-Regular"/>
              </a:rPr>
              <a:t>yanlış</a:t>
            </a:r>
            <a:r>
              <a:rPr lang="tr-TR" sz="1800" b="0" i="0" u="none" strike="noStrike" baseline="0" dirty="0">
                <a:latin typeface="Hind-Regular"/>
              </a:rPr>
              <a:t> olarak değerlendirilmesi istenebilir.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durumlarda yalnızca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True (doğru) </a:t>
            </a:r>
            <a:r>
              <a:rPr lang="tr-TR" sz="1800" b="0" i="0" u="none" strike="noStrike" baseline="0" dirty="0">
                <a:latin typeface="Hind-Regular"/>
              </a:rPr>
              <a:t>ve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False (yanlış) </a:t>
            </a:r>
            <a:r>
              <a:rPr lang="tr-TR" sz="1800" b="0" i="0" u="none" strike="noStrike" baseline="0" dirty="0">
                <a:latin typeface="Hind-Regular"/>
              </a:rPr>
              <a:t>değerlerini döndüren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bool</a:t>
            </a:r>
            <a:r>
              <a:rPr lang="tr-TR" sz="1800" b="0" i="0" u="none" strike="noStrike" baseline="0" dirty="0">
                <a:latin typeface="Hind-Regular"/>
              </a:rPr>
              <a:t> veri tipi kullanılır.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70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input() fonksiyonu ile kullanıcıdan veri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24074"/>
            <a:ext cx="9901047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Programlamada bazı değerlerin kullanıcılar tarafından girilmesi gerekebilir.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Kullanıcıdan değer almak için </a:t>
            </a:r>
            <a:r>
              <a:rPr lang="tr-TR" sz="1800" b="1" i="0" u="none" strike="noStrike" baseline="0" dirty="0">
                <a:latin typeface="Hind-Regular"/>
              </a:rPr>
              <a:t>input()</a:t>
            </a:r>
            <a:r>
              <a:rPr lang="tr-TR" sz="1800" b="0" i="0" u="none" strike="noStrike" baseline="0" dirty="0">
                <a:latin typeface="Hind-Regular"/>
              </a:rPr>
              <a:t> fonksiyonu kullanılır.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</a:t>
            </a:r>
            <a:r>
              <a:rPr lang="tr-TR" sz="1800" dirty="0">
                <a:solidFill>
                  <a:srgbClr val="FF0000"/>
                </a:solidFill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Kullanıcıya yaşını sorunuz ve girilen yaşı ekrana yazdırınız.</a:t>
            </a: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C36C13-AFD3-451E-BD4E-CFE82841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5558294"/>
            <a:ext cx="4038600" cy="129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3CF506-FCC4-41D3-B00B-47D4E8BA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4193413"/>
            <a:ext cx="7343775" cy="1143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24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 Tipi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901047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bir değişkenin ya da değerin tipini başka bir veri tipine dönüştürmeniz gerekebilir.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 </a:t>
            </a:r>
            <a:r>
              <a:rPr lang="tr-TR" sz="1800" b="1" i="0" u="none" strike="noStrike" baseline="0" dirty="0">
                <a:latin typeface="Hind-Regular"/>
              </a:rPr>
              <a:t>float</a:t>
            </a:r>
            <a:r>
              <a:rPr lang="tr-TR" sz="1800" b="0" i="0" u="none" strike="noStrike" baseline="0" dirty="0">
                <a:latin typeface="Hind-Regular"/>
              </a:rPr>
              <a:t> olarak tanımlanan bir değişkeni (örneğin 3.14) programın herhangi bir yerinde </a:t>
            </a:r>
            <a:r>
              <a:rPr lang="tr-TR" sz="1800" b="1" i="0" u="none" strike="noStrike" baseline="0" dirty="0">
                <a:latin typeface="Hind-Regular"/>
              </a:rPr>
              <a:t>tam sayı </a:t>
            </a:r>
            <a:r>
              <a:rPr lang="tr-TR" sz="1800" b="0" i="0" u="none" strike="noStrike" baseline="0" dirty="0">
                <a:latin typeface="Hind-Regular"/>
              </a:rPr>
              <a:t>olarak (3) kullanmanız gerekebilir.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 durumda float olan bu değeri int’e çevirmeniz gerekmektedir. </a:t>
            </a:r>
          </a:p>
        </p:txBody>
      </p:sp>
    </p:spTree>
    <p:extLst>
      <p:ext uri="{BB962C8B-B14F-4D97-AF65-F5344CB8AC3E}">
        <p14:creationId xmlns:p14="http://schemas.microsoft.com/office/powerpoint/2010/main" val="418288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386</TotalTime>
  <Words>796</Words>
  <Application>Microsoft Office PowerPoint</Application>
  <PresentationFormat>Geniş ekran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8" baseType="lpstr">
      <vt:lpstr>Calibri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Veri Tipleri</vt:lpstr>
      <vt:lpstr>String (Metinsel) Veri Tipi</vt:lpstr>
      <vt:lpstr>String (Metinsel) Veri Tipi</vt:lpstr>
      <vt:lpstr>Numbers (Sayısal) Veri Tipleri</vt:lpstr>
      <vt:lpstr>Numbers (Sayısal) Veri Tipleri</vt:lpstr>
      <vt:lpstr>Numbers (Sayısal) Veri Tipleri</vt:lpstr>
      <vt:lpstr>input() fonksiyonu ile kullanıcıdan veri alma</vt:lpstr>
      <vt:lpstr>Veri Tipi Dönüşümleri</vt:lpstr>
      <vt:lpstr>Yorum satırları</vt:lpstr>
      <vt:lpstr>List (Listeler)</vt:lpstr>
      <vt:lpstr>List (Listeler)</vt:lpstr>
      <vt:lpstr>İndeks kullanımı</vt:lpstr>
      <vt:lpstr>İndeks kullanımı</vt:lpstr>
      <vt:lpstr>İndeks kullanımı</vt:lpstr>
      <vt:lpstr>İndeks kullanımı</vt:lpstr>
      <vt:lpstr>İndeks kullanımı</vt:lpstr>
      <vt:lpstr>İndeks kullanımı</vt:lpstr>
      <vt:lpstr>İndeks kullanımı</vt:lpstr>
      <vt:lpstr>İndeks kullanımı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218</cp:revision>
  <dcterms:created xsi:type="dcterms:W3CDTF">2024-08-25T21:48:25Z</dcterms:created>
  <dcterms:modified xsi:type="dcterms:W3CDTF">2024-09-29T18:01:40Z</dcterms:modified>
</cp:coreProperties>
</file>