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49688-4CE4-4B13-8088-2B5C58FFBC88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5A38E-12FC-4B96-BDEF-6B32950810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99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4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4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9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18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39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53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25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299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4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E344D1-96C6-4CBD-927A-44A9C34F4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70C0"/>
                </a:solidFill>
              </a:rPr>
              <a:t>PROGRAMLAMA TEMELLERİ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313AEE-F678-4646-B74A-259E30426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1482AC"/>
                </a:solidFill>
              </a:rPr>
              <a:t>Öğr. Gör. Erhan AKAGÜNDÜZ</a:t>
            </a:r>
          </a:p>
        </p:txBody>
      </p:sp>
    </p:spTree>
    <p:extLst>
      <p:ext uri="{BB962C8B-B14F-4D97-AF65-F5344CB8AC3E}">
        <p14:creationId xmlns:p14="http://schemas.microsoft.com/office/powerpoint/2010/main" val="42349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Listelerin Fonksiyonları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19600"/>
          </a:xfrm>
        </p:spPr>
        <p:txBody>
          <a:bodyPr>
            <a:no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r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emove:</a:t>
            </a:r>
            <a:r>
              <a:rPr lang="tr-TR" sz="1800" b="1" i="0" u="none" strike="noStrike" baseline="0" dirty="0">
                <a:latin typeface="Hind-Regular"/>
              </a:rPr>
              <a:t> </a:t>
            </a:r>
            <a:r>
              <a:rPr lang="tr-TR" sz="1800" b="0" i="0" u="none" strike="noStrike" baseline="0" dirty="0">
                <a:latin typeface="Hind-Regular"/>
              </a:rPr>
              <a:t>Listenin içindeki değeri verilen elemanı siler.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b="0" i="0" u="none" strike="noStrike" baseline="0" dirty="0">
                <a:latin typeface="Hind-Regular"/>
              </a:rPr>
              <a:t>Listede </a:t>
            </a:r>
            <a:r>
              <a:rPr lang="tr-TR" sz="1800" b="1" i="0" u="none" strike="noStrike" baseline="0" dirty="0">
                <a:latin typeface="Hind-Regular"/>
              </a:rPr>
              <a:t>“klavye” </a:t>
            </a:r>
            <a:r>
              <a:rPr lang="tr-TR" sz="1800" b="0" i="0" u="none" strike="noStrike" baseline="0" dirty="0">
                <a:latin typeface="Hind-Regular"/>
              </a:rPr>
              <a:t>elemanını siliniz.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8924DBD-E0A5-4D19-9C46-14D2AC84D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52" y="3826410"/>
            <a:ext cx="7056798" cy="1458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654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Listelerin Fonksiyonları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19600"/>
          </a:xfrm>
        </p:spPr>
        <p:txBody>
          <a:bodyPr>
            <a:no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Önemli Not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Bold"/>
              </a:rPr>
              <a:t>:</a:t>
            </a:r>
            <a:r>
              <a:rPr lang="tr-TR" sz="1800" b="1" i="0" u="none" strike="noStrike" baseline="0" dirty="0">
                <a:latin typeface="Hind-Bold"/>
              </a:rPr>
              <a:t> </a:t>
            </a:r>
            <a:r>
              <a:rPr lang="tr-TR" sz="1800" b="0" i="0" u="none" strike="noStrike" baseline="0" dirty="0">
                <a:latin typeface="Hind-Regular"/>
              </a:rPr>
              <a:t>Liste içindeki herhangi bir eleman </a:t>
            </a:r>
            <a:r>
              <a:rPr lang="tr-TR" sz="1800" b="1" i="0" u="none" strike="noStrike" baseline="0" dirty="0">
                <a:latin typeface="Hind-Regular"/>
              </a:rPr>
              <a:t>indis</a:t>
            </a:r>
            <a:r>
              <a:rPr lang="tr-TR" sz="1800" b="0" i="0" u="none" strike="noStrike" baseline="0" dirty="0">
                <a:latin typeface="Hind-Regular"/>
              </a:rPr>
              <a:t> numarasına göre de silinebilir.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b="0" i="0" u="none" strike="noStrike" baseline="0" dirty="0">
                <a:latin typeface="Hind-Regular"/>
              </a:rPr>
              <a:t>Listede </a:t>
            </a:r>
            <a:r>
              <a:rPr lang="tr-TR" sz="1800" b="1" i="0" u="none" strike="noStrike" baseline="0" dirty="0">
                <a:latin typeface="Hind-Regular"/>
              </a:rPr>
              <a:t>“işlemci” </a:t>
            </a:r>
            <a:r>
              <a:rPr lang="tr-TR" sz="1800" b="0" i="0" u="none" strike="noStrike" baseline="0" dirty="0">
                <a:latin typeface="Hind-Regular"/>
              </a:rPr>
              <a:t>elemanını siliniz.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57E98CF-CB43-424B-8570-0395BBD80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9" y="3855129"/>
            <a:ext cx="7940505" cy="15645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3589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Listelerin Fonksiyonları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19600"/>
          </a:xfrm>
        </p:spPr>
        <p:txBody>
          <a:bodyPr>
            <a:no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Pop: </a:t>
            </a:r>
            <a:r>
              <a:rPr lang="tr-TR" sz="1800" dirty="0">
                <a:latin typeface="Hind-Regular"/>
              </a:rPr>
              <a:t>Listedeki en sondaki elemanı siler.</a:t>
            </a:r>
            <a:r>
              <a:rPr lang="tr-TR" sz="1800" i="0" u="none" strike="noStrike" baseline="0" dirty="0">
                <a:latin typeface="Hind-Regular"/>
              </a:rPr>
              <a:t>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1" i="0" u="none" strike="noStrike" baseline="0" dirty="0">
              <a:solidFill>
                <a:srgbClr val="FF0000"/>
              </a:solidFill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1" dirty="0">
              <a:solidFill>
                <a:srgbClr val="FF0000"/>
              </a:solidFill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Not: </a:t>
            </a:r>
            <a:r>
              <a:rPr lang="tr-TR" sz="1800" b="1" dirty="0">
                <a:latin typeface="Hind-Regular"/>
              </a:rPr>
              <a:t>pop() </a:t>
            </a:r>
            <a:r>
              <a:rPr lang="tr-TR" sz="1800" dirty="0">
                <a:latin typeface="Hind-Regular"/>
              </a:rPr>
              <a:t>fonk. l</a:t>
            </a:r>
            <a:r>
              <a:rPr lang="da-DK" sz="1800" b="0" i="0" u="none" strike="noStrike" baseline="0" dirty="0">
                <a:latin typeface="Hind-Regular"/>
              </a:rPr>
              <a:t>istede belirtilen konumdaki (indeks) elemanı siler.</a:t>
            </a:r>
            <a:endParaRPr lang="tr-TR" sz="1800" b="0" i="0" u="none" strike="noStrike" baseline="0" dirty="0">
              <a:latin typeface="Hind-Regular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3F3FCFE-7764-49DA-A850-5BC8DAC9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4" y="3013031"/>
            <a:ext cx="6438901" cy="1313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6FE07471-6724-43D3-8D64-125735F41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4" y="5367070"/>
            <a:ext cx="6438901" cy="1338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65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Listelerin Fonksiyonları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19600"/>
          </a:xfrm>
        </p:spPr>
        <p:txBody>
          <a:bodyPr>
            <a:no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Clear:</a:t>
            </a:r>
            <a:r>
              <a:rPr lang="tr-TR" sz="1800" b="1" i="0" u="none" strike="noStrike" baseline="0" dirty="0">
                <a:latin typeface="Hind-Regular"/>
              </a:rPr>
              <a:t> </a:t>
            </a:r>
            <a:r>
              <a:rPr lang="tr-TR" sz="1800" b="0" i="0" u="none" strike="noStrike" baseline="0" dirty="0">
                <a:latin typeface="Hind-Regular"/>
              </a:rPr>
              <a:t>Listenin tüm elemanlarını siler ve boş bir liste ortaya çıkarır.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</a:t>
            </a: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E80E9A1-851D-4877-9172-84E31511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11" y="3429000"/>
            <a:ext cx="7155140" cy="1433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288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Listelerin Fonksiyonları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19600"/>
          </a:xfrm>
        </p:spPr>
        <p:txBody>
          <a:bodyPr>
            <a:no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Index: </a:t>
            </a:r>
            <a:r>
              <a:rPr lang="tr-TR" sz="1800" dirty="0">
                <a:latin typeface="Hind-Regular"/>
              </a:rPr>
              <a:t>Bir elemanın listedeki konumunu bulur.</a:t>
            </a:r>
            <a:r>
              <a:rPr lang="tr-TR" sz="1800" i="0" u="none" strike="noStrike" baseline="0" dirty="0">
                <a:latin typeface="Hind-Regular"/>
              </a:rPr>
              <a:t>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b="0" i="0" u="none" strike="noStrike" baseline="0" dirty="0">
                <a:latin typeface="Hind-Regular"/>
              </a:rPr>
              <a:t>Listedeki </a:t>
            </a:r>
            <a:r>
              <a:rPr lang="tr-TR" sz="1800" b="1" i="0" u="none" strike="noStrike" baseline="0" dirty="0">
                <a:latin typeface="Hind-Regular"/>
              </a:rPr>
              <a:t>“sabit disk” </a:t>
            </a:r>
            <a:r>
              <a:rPr lang="tr-TR" sz="1800" b="0" i="0" u="none" strike="noStrike" baseline="0" dirty="0">
                <a:latin typeface="Hind-Regular"/>
              </a:rPr>
              <a:t>elemanının indeksini bulunuz.</a:t>
            </a: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2233708-CB79-46A4-96C9-D86D32B08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3743272"/>
            <a:ext cx="7381246" cy="11716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34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Listelerin Fonksiyonları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19600"/>
          </a:xfrm>
        </p:spPr>
        <p:txBody>
          <a:bodyPr>
            <a:no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Count:</a:t>
            </a:r>
            <a:r>
              <a:rPr lang="tr-TR" sz="1800" b="1" i="0" u="none" strike="noStrike" baseline="0" dirty="0">
                <a:latin typeface="Hind-Regular"/>
              </a:rPr>
              <a:t> </a:t>
            </a:r>
            <a:r>
              <a:rPr lang="tr-TR" sz="1800" b="0" i="0" u="none" strike="noStrike" baseline="0" dirty="0">
                <a:latin typeface="Hind-Regular"/>
              </a:rPr>
              <a:t>Listede belirtilen elemandan kaç adet olduğunu bulur.</a:t>
            </a:r>
            <a:r>
              <a:rPr lang="tr-TR" sz="1800" i="0" u="none" strike="noStrike" baseline="0" dirty="0">
                <a:latin typeface="Hind-Regular"/>
              </a:rPr>
              <a:t>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b="0" i="0" u="none" strike="noStrike" baseline="0" dirty="0">
                <a:latin typeface="Hind-Regular"/>
              </a:rPr>
              <a:t>Listenin kaç tane </a:t>
            </a:r>
            <a:r>
              <a:rPr lang="tr-TR" sz="1800" b="1" i="1" u="sng" strike="noStrike" baseline="0" dirty="0">
                <a:latin typeface="Hind-Regular"/>
              </a:rPr>
              <a:t>klavye</a:t>
            </a:r>
            <a:r>
              <a:rPr lang="tr-TR" sz="1800" b="0" i="0" u="none" strike="noStrike" baseline="0" dirty="0">
                <a:latin typeface="Hind-Regular"/>
              </a:rPr>
              <a:t> elemanı olduğunu bulunuz.</a:t>
            </a: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EB36CBB-0FF5-4C13-9351-F1310B255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07" y="3693402"/>
            <a:ext cx="7928294" cy="13643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253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Listelerin Fonksiyonları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19600"/>
          </a:xfrm>
        </p:spPr>
        <p:txBody>
          <a:bodyPr>
            <a:no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Sort: </a:t>
            </a:r>
            <a:r>
              <a:rPr lang="tr-TR" sz="1800" dirty="0">
                <a:latin typeface="Hind-Regular"/>
              </a:rPr>
              <a:t>Listenin içindeki elemanları sıralar.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Burada liste elemanlarının </a:t>
            </a:r>
            <a:r>
              <a:rPr lang="tr-TR" sz="1800" b="1" dirty="0">
                <a:latin typeface="Hind-Regular"/>
              </a:rPr>
              <a:t>string</a:t>
            </a:r>
            <a:r>
              <a:rPr lang="tr-TR" sz="1800" dirty="0">
                <a:latin typeface="Hind-Regular"/>
              </a:rPr>
              <a:t>, </a:t>
            </a:r>
            <a:r>
              <a:rPr lang="tr-TR" sz="1800" b="1" dirty="0">
                <a:latin typeface="Hind-Regular"/>
              </a:rPr>
              <a:t>int</a:t>
            </a:r>
            <a:r>
              <a:rPr lang="tr-TR" sz="1800" dirty="0">
                <a:latin typeface="Hind-Regular"/>
              </a:rPr>
              <a:t> vb. veri tiplerine uygun olarak sıralanacağı unutulmamalıdır.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b="0" i="0" u="none" strike="noStrike" baseline="0" dirty="0">
                <a:latin typeface="Hind-Regular"/>
              </a:rPr>
              <a:t>donanim listesini sıralayınız.</a:t>
            </a: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2184EF0-F7B6-4378-B05A-3CA710B02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4636494"/>
            <a:ext cx="6391276" cy="13415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78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Listelerin Fonksiyonları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19600"/>
          </a:xfrm>
        </p:spPr>
        <p:txBody>
          <a:bodyPr>
            <a:no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Reverse:</a:t>
            </a:r>
            <a:r>
              <a:rPr lang="tr-TR" sz="1800" dirty="0">
                <a:latin typeface="Hind-Regular"/>
              </a:rPr>
              <a:t> Listeyi sondan başa doğru yani ters yazar.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b="0" i="0" u="none" strike="noStrike" baseline="0" dirty="0">
                <a:latin typeface="Hind-Regular"/>
              </a:rPr>
              <a:t>donanim listesini ters bir şekilde yazdırınız.</a:t>
            </a: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B5D2494-43A3-43C3-B57C-3050F219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49" y="3920975"/>
            <a:ext cx="6638926" cy="1392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912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Listelerin Fonksiyonları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19600"/>
          </a:xfrm>
        </p:spPr>
        <p:txBody>
          <a:bodyPr>
            <a:no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Copy:</a:t>
            </a:r>
            <a:r>
              <a:rPr lang="tr-TR" sz="1800" dirty="0">
                <a:latin typeface="Hind-Regular"/>
              </a:rPr>
              <a:t> Listeyi yeni bir liste olarak kopyalar.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b="0" i="0" u="none" strike="noStrike" baseline="0" dirty="0">
                <a:latin typeface="Hind-Regular"/>
              </a:rPr>
              <a:t>donanim listesini </a:t>
            </a:r>
            <a:r>
              <a:rPr lang="tr-TR" sz="1800" b="1" strike="noStrike" baseline="0" dirty="0">
                <a:latin typeface="Hind-Regular"/>
              </a:rPr>
              <a:t>yeni_donanim </a:t>
            </a:r>
            <a:r>
              <a:rPr lang="tr-TR" sz="1800" b="0" i="0" u="none" strike="noStrike" baseline="0" dirty="0">
                <a:latin typeface="Hind-Regular"/>
              </a:rPr>
              <a:t>listesine kopyalayarak ekrana yazdırınız.</a:t>
            </a: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E50005A-C5AC-425D-B61E-8DD67F37F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863270"/>
            <a:ext cx="7704488" cy="16079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455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Listelerin Fonksiyonları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19600"/>
          </a:xfrm>
        </p:spPr>
        <p:txBody>
          <a:bodyPr>
            <a:no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Del:</a:t>
            </a:r>
            <a:r>
              <a:rPr lang="tr-TR" sz="1800" dirty="0">
                <a:latin typeface="Hind-Regular"/>
              </a:rPr>
              <a:t> indeksi verilen elemanı siler.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Pop fonksiyonuna benzer bir fonksiyon olmasına rağmen kullanımı farklıdır.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b="0" i="0" u="none" strike="noStrike" baseline="0" dirty="0">
                <a:latin typeface="Hind-Regular"/>
              </a:rPr>
              <a:t>indeksi 2 olan elemanı silerek listeyi ekrana yazdırınız.</a:t>
            </a: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8740AA6-AA63-4446-9A74-4CBA2F19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49" y="4240460"/>
            <a:ext cx="7681626" cy="16155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614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Liste elemanını değiştirme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nn-NO" sz="1800" dirty="0">
                <a:latin typeface="Hind-Regular"/>
              </a:rPr>
              <a:t>Liste veri tipindeki bir elemanın indeksi kullanılarak yeni değer atanabilir.</a:t>
            </a:r>
            <a:endParaRPr lang="tr-TR" sz="1800" dirty="0">
              <a:latin typeface="Hind-Regular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869A93-125B-4D16-9E33-E39C241E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22" y="3244449"/>
            <a:ext cx="8989084" cy="30283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8B2D739A-E36B-4AB8-9C1A-72E508109290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1389622" y="4758617"/>
            <a:ext cx="89890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516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Listelerin Fonksiyonları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19600"/>
          </a:xfrm>
        </p:spPr>
        <p:txBody>
          <a:bodyPr>
            <a:no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NOT:</a:t>
            </a:r>
            <a:r>
              <a:rPr lang="tr-TR" sz="1800" dirty="0">
                <a:latin typeface="Hind-Regular"/>
              </a:rPr>
              <a:t> </a:t>
            </a:r>
            <a:r>
              <a:rPr lang="tr-TR" sz="1800" b="1" dirty="0">
                <a:latin typeface="Hind-Regular"/>
              </a:rPr>
              <a:t>pop</a:t>
            </a:r>
            <a:r>
              <a:rPr lang="tr-TR" sz="1800" dirty="0">
                <a:latin typeface="Hind-Regular"/>
              </a:rPr>
              <a:t>, </a:t>
            </a:r>
            <a:r>
              <a:rPr lang="tr-TR" sz="1800" b="1" dirty="0">
                <a:latin typeface="Hind-Regular"/>
              </a:rPr>
              <a:t>remove</a:t>
            </a:r>
            <a:r>
              <a:rPr lang="tr-TR" sz="1800" dirty="0">
                <a:latin typeface="Hind-Regular"/>
              </a:rPr>
              <a:t> ve </a:t>
            </a:r>
            <a:r>
              <a:rPr lang="tr-TR" sz="1800" b="1" dirty="0">
                <a:latin typeface="Hind-Regular"/>
              </a:rPr>
              <a:t>del</a:t>
            </a:r>
            <a:r>
              <a:rPr lang="tr-TR" sz="1800" dirty="0">
                <a:latin typeface="Hind-Regular"/>
              </a:rPr>
              <a:t> fonksiyonları silme işlemi yapar.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remove</a:t>
            </a:r>
            <a:r>
              <a:rPr lang="tr-TR" sz="1800" dirty="0">
                <a:latin typeface="Hind-Regular"/>
              </a:rPr>
              <a:t> fonksiyonu verilen değeri siler.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pop</a:t>
            </a:r>
            <a:r>
              <a:rPr lang="tr-TR" sz="1800" dirty="0">
                <a:latin typeface="Hind-Regular"/>
              </a:rPr>
              <a:t> ve </a:t>
            </a:r>
            <a:r>
              <a:rPr lang="tr-TR" sz="1800" b="1" dirty="0">
                <a:latin typeface="Hind-Regular"/>
              </a:rPr>
              <a:t>del</a:t>
            </a:r>
            <a:r>
              <a:rPr lang="tr-TR" sz="1800" dirty="0">
                <a:latin typeface="Hind-Regular"/>
              </a:rPr>
              <a:t> fonksiyonlarında verilen indekse göre silme işlemi yapılır.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pop</a:t>
            </a:r>
            <a:r>
              <a:rPr lang="tr-TR" sz="1800" dirty="0">
                <a:latin typeface="Hind-Regular"/>
              </a:rPr>
              <a:t> ve </a:t>
            </a:r>
            <a:r>
              <a:rPr lang="tr-TR" sz="1800" b="1" dirty="0">
                <a:latin typeface="Hind-Regular"/>
              </a:rPr>
              <a:t>del</a:t>
            </a:r>
            <a:r>
              <a:rPr lang="tr-TR" sz="1800" dirty="0">
                <a:latin typeface="Hind-Regular"/>
              </a:rPr>
              <a:t> fonksiyonlarının yazılışı farklıdır.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5223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Listenin uzunluğu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nn-NO" sz="1800" dirty="0">
                <a:latin typeface="Hind-Regular"/>
              </a:rPr>
              <a:t>Listelerin eleman sayısına ulaşmak için İngilizce uzunluk anlamına gelen </a:t>
            </a:r>
            <a:r>
              <a:rPr lang="nn-NO" sz="1800" b="1" dirty="0">
                <a:latin typeface="Hind-Regular"/>
              </a:rPr>
              <a:t>length</a:t>
            </a:r>
            <a:r>
              <a:rPr lang="nn-NO" sz="1800" dirty="0">
                <a:latin typeface="Hind-Regular"/>
              </a:rPr>
              <a:t> kelimesinin kısaltması olan</a:t>
            </a:r>
            <a:r>
              <a:rPr lang="tr-TR" sz="1800" dirty="0">
                <a:latin typeface="Hind-Regular"/>
              </a:rPr>
              <a:t> </a:t>
            </a:r>
            <a:r>
              <a:rPr lang="nn-NO" sz="1800" b="1" dirty="0">
                <a:latin typeface="Hind-Regular"/>
              </a:rPr>
              <a:t>len() </a:t>
            </a:r>
            <a:r>
              <a:rPr lang="nn-NO" sz="1800" dirty="0">
                <a:latin typeface="Hind-Regular"/>
              </a:rPr>
              <a:t>fonksiyonu kullanılır.</a:t>
            </a: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65D4E0A-E630-4088-B444-1E640904F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099" y="3714699"/>
            <a:ext cx="3010161" cy="11659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627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operatörü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in operatörü:</a:t>
            </a:r>
            <a:r>
              <a:rPr lang="tr-TR" sz="1800" dirty="0">
                <a:latin typeface="Hind-Regular"/>
              </a:rPr>
              <a:t> </a:t>
            </a:r>
            <a:r>
              <a:rPr lang="nn-NO" sz="1800" dirty="0">
                <a:latin typeface="Hind-Regular"/>
              </a:rPr>
              <a:t>elemanın listede olup olmadığını kontrol eder. </a:t>
            </a: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nn-NO" sz="1800" dirty="0">
                <a:latin typeface="Hind-Regular"/>
              </a:rPr>
              <a:t>Eleman listede var ise </a:t>
            </a:r>
            <a:r>
              <a:rPr lang="nn-NO" sz="1800" b="1" dirty="0">
                <a:solidFill>
                  <a:schemeClr val="accent4"/>
                </a:solidFill>
                <a:latin typeface="Hind-Regular"/>
              </a:rPr>
              <a:t>True</a:t>
            </a:r>
            <a:r>
              <a:rPr lang="nn-NO" sz="1800" dirty="0">
                <a:latin typeface="Hind-Regular"/>
              </a:rPr>
              <a:t> yok ise </a:t>
            </a:r>
            <a:r>
              <a:rPr lang="nn-NO" sz="1800" b="1" dirty="0">
                <a:solidFill>
                  <a:srgbClr val="FF0000"/>
                </a:solidFill>
                <a:latin typeface="Hind-Regular"/>
              </a:rPr>
              <a:t>False</a:t>
            </a:r>
            <a:r>
              <a:rPr lang="tr-TR" sz="1800" dirty="0">
                <a:latin typeface="Hind-Regular"/>
              </a:rPr>
              <a:t> </a:t>
            </a:r>
            <a:r>
              <a:rPr lang="nn-NO" sz="1800" dirty="0">
                <a:latin typeface="Hind-Regular"/>
              </a:rPr>
              <a:t>çıktısını üretir.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2346C24-CFCA-403B-9D45-BAE86BDD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3946904"/>
            <a:ext cx="5056097" cy="1214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B07A8EA-47F9-4493-98CC-CC68D4E4F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699" y="5296183"/>
            <a:ext cx="5056098" cy="1148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40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Listelerin Fonksiyonları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nn-NO" sz="1800" dirty="0">
                <a:latin typeface="Hind-Regular"/>
              </a:rPr>
              <a:t>Liste veri tipinde kullanılabilecek bir dizi fonksiyon bulunmaktadır</a:t>
            </a:r>
            <a:r>
              <a:rPr lang="tr-TR" sz="1800" dirty="0">
                <a:latin typeface="Hind-Regular"/>
              </a:rPr>
              <a:t>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A49F7E3-2169-4C09-9054-2C400EAFD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290" y="3787083"/>
            <a:ext cx="6111770" cy="13031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03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Listelerin Fonksiyonları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Append:</a:t>
            </a:r>
            <a:r>
              <a:rPr lang="tr-TR" sz="1800" b="1" i="0" u="none" strike="noStrike" baseline="0" dirty="0">
                <a:latin typeface="Hind-Regular"/>
              </a:rPr>
              <a:t> </a:t>
            </a:r>
            <a:r>
              <a:rPr lang="tr-TR" sz="1800" b="0" i="0" u="none" strike="noStrike" baseline="0" dirty="0">
                <a:latin typeface="Hind-Regular"/>
              </a:rPr>
              <a:t>Listenin sonuna eleman eklemek için kullanılır.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b="0" i="0" u="none" strike="noStrike" baseline="0" dirty="0">
                <a:latin typeface="Hind-Regular"/>
              </a:rPr>
              <a:t>donanim=[“yazıcı”, “klavye”, “işlemci”, “bellek”, “sabit disk”] listesinin sonuna “</a:t>
            </a:r>
            <a:r>
              <a:rPr lang="tr-TR" sz="1800" b="1" i="0" u="none" strike="noStrike" baseline="0" dirty="0">
                <a:latin typeface="Hind-Regular"/>
              </a:rPr>
              <a:t>bellek</a:t>
            </a:r>
            <a:r>
              <a:rPr lang="tr-TR" sz="1800" b="0" i="0" u="none" strike="noStrike" baseline="0" dirty="0">
                <a:latin typeface="Hind-Regular"/>
              </a:rPr>
              <a:t>” elemanını ekleyiniz.</a:t>
            </a:r>
            <a:endParaRPr lang="tr-TR" sz="1800" b="1" dirty="0">
              <a:solidFill>
                <a:srgbClr val="FF0000"/>
              </a:solidFill>
              <a:latin typeface="Hind-Regular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2C34588-7715-4811-8CD8-DE77CFF5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92" y="4064273"/>
            <a:ext cx="7850944" cy="23746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973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Listelerin Fonksiyonları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Extend:</a:t>
            </a:r>
            <a:r>
              <a:rPr lang="tr-TR" sz="1800" b="1" i="0" u="none" strike="noStrike" baseline="0" dirty="0">
                <a:latin typeface="Hind-Regular"/>
              </a:rPr>
              <a:t> </a:t>
            </a:r>
            <a:r>
              <a:rPr lang="tr-TR" sz="1800" b="0" i="0" u="none" strike="noStrike" baseline="0" dirty="0">
                <a:latin typeface="Hind-Regular"/>
              </a:rPr>
              <a:t>Listeleri birleştirmek için kullanılır. Kullanımı aşağıdaki gibidir: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b="1" i="0" u="none" strike="noStrike" baseline="0" dirty="0">
                <a:latin typeface="Hind-Regular"/>
              </a:rPr>
              <a:t>donanim</a:t>
            </a:r>
            <a:r>
              <a:rPr lang="tr-TR" sz="1800" b="0" i="0" u="none" strike="noStrike" baseline="0" dirty="0">
                <a:latin typeface="Hind-Regular"/>
              </a:rPr>
              <a:t> isimli liste ile </a:t>
            </a:r>
            <a:r>
              <a:rPr lang="tr-TR" sz="1800" b="1" i="0" u="none" strike="noStrike" baseline="0" dirty="0">
                <a:latin typeface="Hind-Regular"/>
              </a:rPr>
              <a:t>yazilim</a:t>
            </a:r>
            <a:r>
              <a:rPr lang="tr-TR" sz="1800" b="0" i="0" u="none" strike="noStrike" baseline="0" dirty="0">
                <a:latin typeface="Hind-Regular"/>
              </a:rPr>
              <a:t> isimli listeyi birleştiriniz.</a:t>
            </a:r>
            <a:endParaRPr lang="tr-TR" sz="1800" b="1" dirty="0">
              <a:solidFill>
                <a:srgbClr val="FF0000"/>
              </a:solidFill>
              <a:latin typeface="Hind-Regular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59ED837-4481-464A-9A1A-D46CB15C3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93" y="4104135"/>
            <a:ext cx="9094941" cy="18870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440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Listelerin Fonksiyonları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19600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i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nsert:</a:t>
            </a:r>
            <a:r>
              <a:rPr lang="tr-TR" sz="1800" b="1" i="0" u="none" strike="noStrike" baseline="0" dirty="0">
                <a:latin typeface="Hind-Regular"/>
              </a:rPr>
              <a:t> </a:t>
            </a:r>
            <a:r>
              <a:rPr lang="tr-TR" sz="1800" b="0" i="0" u="none" strike="noStrike" baseline="0" dirty="0">
                <a:latin typeface="Hind-Regular"/>
              </a:rPr>
              <a:t>Listenin belirtilen konumuna (indeksine) eleman eklemek için kullanılır.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b="0" i="0" u="none" strike="noStrike" baseline="0" dirty="0">
                <a:latin typeface="Hind-Regular"/>
              </a:rPr>
              <a:t>Listede </a:t>
            </a:r>
            <a:r>
              <a:rPr lang="tr-TR" sz="1800" b="0" i="1" u="sng" strike="noStrike" baseline="0" dirty="0">
                <a:latin typeface="Hind-Regular"/>
              </a:rPr>
              <a:t>indeksi 2</a:t>
            </a:r>
            <a:r>
              <a:rPr lang="tr-TR" sz="1800" b="0" i="0" u="none" strike="noStrike" baseline="0" dirty="0">
                <a:latin typeface="Hind-Regular"/>
              </a:rPr>
              <a:t> olan konuma “</a:t>
            </a:r>
            <a:r>
              <a:rPr lang="tr-TR" sz="1800" b="1" i="0" u="none" strike="noStrike" baseline="0" dirty="0">
                <a:latin typeface="Hind-Regular"/>
              </a:rPr>
              <a:t>tarayıcı</a:t>
            </a:r>
            <a:r>
              <a:rPr lang="tr-TR" sz="1800" b="0" i="0" u="none" strike="noStrike" baseline="0" dirty="0">
                <a:latin typeface="Hind-Regular"/>
              </a:rPr>
              <a:t>” değerini ekleyiniz.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F624308-C419-426E-8FCC-DD5CC2B5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02" y="3824605"/>
            <a:ext cx="8211323" cy="1494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216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Listelerin Fonksiyonları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19600"/>
          </a:xfrm>
        </p:spPr>
        <p:txBody>
          <a:bodyPr>
            <a:no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i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nsert:</a:t>
            </a:r>
            <a:r>
              <a:rPr lang="tr-TR" sz="1800" b="1" i="0" u="none" strike="noStrike" baseline="0" dirty="0">
                <a:latin typeface="Hind-Regular"/>
              </a:rPr>
              <a:t> </a:t>
            </a:r>
            <a:r>
              <a:rPr lang="tr-TR" sz="1800" b="0" i="0" u="none" strike="noStrike" baseline="0" dirty="0">
                <a:latin typeface="Hind-Regular"/>
              </a:rPr>
              <a:t>Listenin belirtilen konumuna (indeksine) eleman eklemek için kullanılır.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b="0" i="0" u="none" strike="noStrike" baseline="0" dirty="0">
                <a:latin typeface="Hind-Regular"/>
              </a:rPr>
              <a:t>Listede </a:t>
            </a:r>
            <a:r>
              <a:rPr lang="tr-TR" sz="1800" b="0" i="1" u="sng" strike="noStrike" baseline="0" dirty="0">
                <a:latin typeface="Hind-Regular"/>
              </a:rPr>
              <a:t>indeksi 2</a:t>
            </a:r>
            <a:r>
              <a:rPr lang="tr-TR" sz="1800" b="0" i="0" u="none" strike="noStrike" baseline="0" dirty="0">
                <a:latin typeface="Hind-Regular"/>
              </a:rPr>
              <a:t> olan konuma “</a:t>
            </a:r>
            <a:r>
              <a:rPr lang="tr-TR" sz="1800" b="1" i="0" u="none" strike="noStrike" baseline="0" dirty="0">
                <a:latin typeface="Hind-Regular"/>
              </a:rPr>
              <a:t>tarayıcı</a:t>
            </a:r>
            <a:r>
              <a:rPr lang="tr-TR" sz="1800" b="0" i="0" u="none" strike="noStrike" baseline="0" dirty="0">
                <a:latin typeface="Hind-Regular"/>
              </a:rPr>
              <a:t>” değerini ekleyiniz.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050" b="0" i="0" u="none" strike="noStrike" baseline="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Hatırlatma: </a:t>
            </a:r>
            <a:r>
              <a:rPr lang="tr-TR" sz="1800" b="0" i="0" u="none" strike="noStrike" baseline="0" dirty="0">
                <a:latin typeface="Hind-Regular"/>
              </a:rPr>
              <a:t>Liste konumunu belirleyen indeks 0’dan başlar. Bu nedenle 0-yazıcı, 1-klavye, 2-işlemci’dir. Dolayısıyla tarayıcı değeri 2-işlemci değerinin hemen önüne eklenmiştir.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F624308-C419-426E-8FCC-DD5CC2B5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054" y="3675800"/>
            <a:ext cx="8240943" cy="1499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184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tegral">
  <a:themeElements>
    <a:clrScheme name="E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E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359</TotalTime>
  <Words>501</Words>
  <Application>Microsoft Office PowerPoint</Application>
  <PresentationFormat>Geniş ekran</PresentationFormat>
  <Paragraphs>83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9" baseType="lpstr">
      <vt:lpstr>Calibri</vt:lpstr>
      <vt:lpstr>Hind-Bold</vt:lpstr>
      <vt:lpstr>Hind-Regular</vt:lpstr>
      <vt:lpstr>Roboto</vt:lpstr>
      <vt:lpstr>Tw Cen MT</vt:lpstr>
      <vt:lpstr>Tw Cen MT Condensed</vt:lpstr>
      <vt:lpstr>Wingdings</vt:lpstr>
      <vt:lpstr>Wingdings 3</vt:lpstr>
      <vt:lpstr>Entegral</vt:lpstr>
      <vt:lpstr>PROGRAMLAMA TEMELLERİ</vt:lpstr>
      <vt:lpstr>Liste elemanını değiştirme</vt:lpstr>
      <vt:lpstr>Listenin uzunluğu</vt:lpstr>
      <vt:lpstr>in operatörü</vt:lpstr>
      <vt:lpstr>Listelerin Fonksiyonları</vt:lpstr>
      <vt:lpstr>Listelerin Fonksiyonları</vt:lpstr>
      <vt:lpstr>Listelerin Fonksiyonları</vt:lpstr>
      <vt:lpstr>Listelerin Fonksiyonları</vt:lpstr>
      <vt:lpstr>Listelerin Fonksiyonları</vt:lpstr>
      <vt:lpstr>Listelerin Fonksiyonları</vt:lpstr>
      <vt:lpstr>Listelerin Fonksiyonları</vt:lpstr>
      <vt:lpstr>Listelerin Fonksiyonları</vt:lpstr>
      <vt:lpstr>Listelerin Fonksiyonları</vt:lpstr>
      <vt:lpstr>Listelerin Fonksiyonları</vt:lpstr>
      <vt:lpstr>Listelerin Fonksiyonları</vt:lpstr>
      <vt:lpstr>Listelerin Fonksiyonları</vt:lpstr>
      <vt:lpstr>Listelerin Fonksiyonları</vt:lpstr>
      <vt:lpstr>Listelerin Fonksiyonları</vt:lpstr>
      <vt:lpstr>Listelerin Fonksiyonları</vt:lpstr>
      <vt:lpstr>Listelerin Fonksiyonları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TEMELLERİ</dc:title>
  <dc:creator>Erhan AKAGÜNDÜZ</dc:creator>
  <cp:lastModifiedBy>Erhan AKAGÜNDÜZ</cp:lastModifiedBy>
  <cp:revision>191</cp:revision>
  <dcterms:created xsi:type="dcterms:W3CDTF">2024-08-25T21:48:25Z</dcterms:created>
  <dcterms:modified xsi:type="dcterms:W3CDTF">2024-09-29T18:06:55Z</dcterms:modified>
</cp:coreProperties>
</file>