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Tuple içindeki elemanın indeksini bulma: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Listelerde olduğu gibi index fonksiyonu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97C583-D07C-4684-ACAB-D1389EDE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4" y="3718510"/>
            <a:ext cx="6378493" cy="1158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13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Tuple birleştirme: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latin typeface="Hind-Regular"/>
              </a:rPr>
              <a:t>Birden fazla tuple birleştirilerek tek bir tuple’da toplanabilir.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008C07-4F5D-4E97-92EA-438D26C3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3712764"/>
            <a:ext cx="6729043" cy="1874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97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 programlama dilinde sırasız, değiştirilebilir ve belirli bir konuma sahip koleksiyonlar sözlük olarak adlandırılır.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Sözlükler süslü (ya da kırlangıç{ }) parantezler arasına yazılır.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Sözlük veri tipinde anahtarlar ve bu anahtarların değerleri vardır.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Her anahtardan sonra iki nokta (:) kullanılır ve değer yazılır.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Anahtar:değer (key:value) ikilileri virgülle birbirinden ayrılır.</a:t>
            </a:r>
            <a:endParaRPr lang="tr-TR" sz="1800" dirty="0">
              <a:latin typeface="Hind-Bold"/>
            </a:endParaRPr>
          </a:p>
        </p:txBody>
      </p:sp>
    </p:spTree>
    <p:extLst>
      <p:ext uri="{BB962C8B-B14F-4D97-AF65-F5344CB8AC3E}">
        <p14:creationId xmlns:p14="http://schemas.microsoft.com/office/powerpoint/2010/main" val="37303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Hatırlatma: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1" i="0" u="none" strike="noStrike" baseline="0" dirty="0">
                <a:latin typeface="Hind-Regular"/>
              </a:rPr>
              <a:t>Liste</a:t>
            </a:r>
            <a:r>
              <a:rPr lang="tr-TR" sz="1800" b="0" i="0" u="none" strike="noStrike" baseline="0" dirty="0">
                <a:latin typeface="Hind-Regular"/>
              </a:rPr>
              <a:t> veri tipinde </a:t>
            </a: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köşeli parantez [ ],</a:t>
            </a:r>
            <a:r>
              <a:rPr lang="tr-TR" sz="1800" b="0" i="0" u="none" strike="noStrike" baseline="0" dirty="0">
                <a:latin typeface="Hind-Regular"/>
              </a:rPr>
              <a:t>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1" i="0" u="none" strike="noStrike" baseline="0" dirty="0">
                <a:latin typeface="Hind-Regular"/>
              </a:rPr>
              <a:t>tuple</a:t>
            </a:r>
            <a:r>
              <a:rPr lang="tr-TR" sz="1800" b="0" i="0" u="none" strike="noStrike" baseline="0" dirty="0">
                <a:latin typeface="Hind-Regular"/>
              </a:rPr>
              <a:t> veri tipinde 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normal parantez ( ),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1" i="0" u="none" strike="noStrike" baseline="0" dirty="0">
                <a:latin typeface="Hind-Regular"/>
              </a:rPr>
              <a:t>sözlük</a:t>
            </a:r>
            <a:r>
              <a:rPr lang="tr-TR" sz="1800" b="0" i="0" u="none" strike="noStrike" baseline="0" dirty="0">
                <a:latin typeface="Hind-Regular"/>
              </a:rPr>
              <a:t> veri tipinde ise </a:t>
            </a:r>
            <a:r>
              <a:rPr lang="tr-TR" sz="1800" b="1" dirty="0">
                <a:solidFill>
                  <a:schemeClr val="accent1"/>
                </a:solidFill>
                <a:latin typeface="Hind-Regular"/>
              </a:rPr>
              <a:t>süslü parantez { } </a:t>
            </a:r>
            <a:r>
              <a:rPr lang="tr-TR" sz="1800" b="0" i="0" u="none" strike="noStrike" baseline="0" dirty="0">
                <a:latin typeface="Hind-Regular"/>
              </a:rPr>
              <a:t>kullanılır.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Farklı şekillerde tanımlanabilen sözlük veri tipinin genel kullanımı şu şekildedir: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sozluk_adi = { anahtar : deger }</a:t>
            </a:r>
            <a:endParaRPr lang="tr-TR" sz="1800" dirty="0">
              <a:latin typeface="Hind-Bold"/>
            </a:endParaRPr>
          </a:p>
        </p:txBody>
      </p:sp>
    </p:spTree>
    <p:extLst>
      <p:ext uri="{BB962C8B-B14F-4D97-AF65-F5344CB8AC3E}">
        <p14:creationId xmlns:p14="http://schemas.microsoft.com/office/powerpoint/2010/main" val="161761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90315A-B371-4EBA-AC47-3240E1BB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3255591"/>
            <a:ext cx="9685859" cy="124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4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Sözlükte sadece anahtarları göstermek için </a:t>
            </a:r>
            <a:r>
              <a:rPr lang="tr-TR" sz="1800" b="1" i="0" u="none" strike="noStrike" baseline="0" dirty="0">
                <a:latin typeface="Hind-Regular"/>
              </a:rPr>
              <a:t>key </a:t>
            </a:r>
            <a:r>
              <a:rPr lang="tr-TR" sz="1800" b="0" i="0" u="none" strike="noStrike" baseline="0" dirty="0">
                <a:latin typeface="Hind-Regular"/>
              </a:rPr>
              <a:t>ve </a:t>
            </a:r>
            <a:r>
              <a:rPr lang="tr-TR" sz="1800" b="1" i="0" u="none" strike="noStrike" baseline="0" dirty="0">
                <a:latin typeface="Hind-Regular"/>
              </a:rPr>
              <a:t>values </a:t>
            </a:r>
            <a:r>
              <a:rPr lang="tr-TR" sz="1800" b="0" i="0" u="none" strike="noStrike" baseline="0" dirty="0">
                <a:latin typeface="Hind-Regular"/>
              </a:rPr>
              <a:t>fonksiyonları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93F7ED4-4399-47FB-A596-F1EE7E75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3676569"/>
            <a:ext cx="9731583" cy="1867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07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Sözlük elemanlarına erişim aşağıdaki şekilde yapılmaktadır.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53905F-6D7B-47BC-BC44-FD96D70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714699"/>
            <a:ext cx="7361558" cy="1165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33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Sözlük içindeki değerleri değiştirebilirsiniz.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Aşağıda değer değişimine yönelik bir örnek bulunmaktadır.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55E378C-F89B-4CA2-AE9D-9EB6052F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297680"/>
            <a:ext cx="9182896" cy="157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74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Diğer veri tiplerinde olduğu gibi sözlüklerde de bir değerin olup olmadığına </a:t>
            </a:r>
            <a:r>
              <a:rPr lang="tr-TR" sz="1800" b="1" i="0" u="none" strike="noStrike" baseline="0" dirty="0">
                <a:solidFill>
                  <a:schemeClr val="accent1"/>
                </a:solidFill>
                <a:latin typeface="Hind-Regular"/>
              </a:rPr>
              <a:t>in operatörü </a:t>
            </a:r>
            <a:r>
              <a:rPr lang="tr-TR" sz="1800" b="0" i="0" u="none" strike="noStrike" baseline="0" dirty="0">
                <a:latin typeface="Hind-Regular"/>
              </a:rPr>
              <a:t>ile bakılabilir.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EAAB19-074D-4D52-8856-4B2923DC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78" y="4059501"/>
            <a:ext cx="10295512" cy="1234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92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Sözlüklerde de uzunluk </a:t>
            </a:r>
            <a:r>
              <a:rPr lang="tr-TR" sz="1800" b="1" i="0" u="none" strike="noStrike" baseline="0" dirty="0">
                <a:latin typeface="Hind-Regular"/>
              </a:rPr>
              <a:t>len</a:t>
            </a:r>
            <a:r>
              <a:rPr lang="tr-TR" sz="1800" b="0" i="0" u="none" strike="noStrike" baseline="0" dirty="0">
                <a:latin typeface="Hind-Regular"/>
              </a:rPr>
              <a:t> fonksiyonu ile bulunur.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Burada eleman sayısının </a:t>
            </a:r>
            <a:r>
              <a:rPr lang="tr-TR" sz="1800" b="1" i="0" u="none" strike="noStrike" baseline="0" dirty="0">
                <a:latin typeface="Hind-Regular"/>
              </a:rPr>
              <a:t>anahtar-değer</a:t>
            </a:r>
            <a:r>
              <a:rPr lang="tr-TR" sz="1800" b="0" i="0" u="none" strike="noStrike" baseline="0" dirty="0">
                <a:latin typeface="Hind-Regular"/>
              </a:rPr>
              <a:t> ikilileri olarak hesaplanacağını unutmayınız.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E9E4AF-C162-457F-9E44-34A5C4A1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297680"/>
            <a:ext cx="7353937" cy="1158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2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Listeler konusunda oluşturulan donanim listesi üzerinden daha sonra değişiklikler yapılabildiğini gördünüz.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Tuple veri tipi de listelere oldukça benzemektedir.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 Aralarındaki temel fark ise tuple veri tipinin tanımlandıktan sonra değişikliğe yani eleman ekleme ya da silmeye izin vermemesidir.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Tuple veri tipi ile yapılabilecek işlemler şu şekildedir: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Sözlüğe daha sonra anahtar-değer ikilileri eklenebilir.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Aşağıdaki örnekte ikinci satıra dikkat ediniz.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5C89717-9685-4411-9D86-FB7B115A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297680"/>
            <a:ext cx="8939035" cy="1600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72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Sözlük veri tipinde silme işlemi yapmak için </a:t>
            </a:r>
            <a:r>
              <a:rPr lang="tr-TR" sz="1800" b="1" i="0" u="none" strike="noStrike" baseline="0" dirty="0">
                <a:latin typeface="Hind-Regular"/>
              </a:rPr>
              <a:t>pop </a:t>
            </a:r>
            <a:r>
              <a:rPr lang="tr-TR" sz="1800" b="0" i="0" u="none" strike="noStrike" baseline="0" dirty="0">
                <a:latin typeface="Hind-Regular"/>
              </a:rPr>
              <a:t>fonksiyonu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Örnek: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4262EB-37EC-43AC-B6FC-CD1F0DC2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787072"/>
            <a:ext cx="7392041" cy="1569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56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Dıctıonary (Sözlük)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del</a:t>
            </a:r>
            <a:r>
              <a:rPr lang="tr-TR" sz="1800" b="0" i="0" u="none" strike="noStrike" baseline="0" dirty="0">
                <a:latin typeface="Hind-Regular"/>
              </a:rPr>
              <a:t> fonksiyonu ile sözlük tamamen silinebilir.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Sözlüğü silmek yerine içini boşaltmak için </a:t>
            </a:r>
            <a:r>
              <a:rPr lang="tr-TR" sz="1800" b="1" i="0" u="none" strike="noStrike" baseline="0" dirty="0">
                <a:latin typeface="Hind-Regular"/>
              </a:rPr>
              <a:t>clear() </a:t>
            </a:r>
            <a:r>
              <a:rPr lang="tr-TR" sz="1800" b="0" i="0" u="none" strike="noStrike" baseline="0" dirty="0">
                <a:latin typeface="Hind-Regular"/>
              </a:rPr>
              <a:t>fonksiyonu kullanılır.</a:t>
            </a:r>
            <a:endParaRPr lang="tr-TR" sz="18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Sözlüğü kopyalamak için listelerde olduğu gibi </a:t>
            </a:r>
            <a:r>
              <a:rPr lang="tr-TR" sz="1800" b="1" i="0" u="none" strike="noStrike" baseline="0" dirty="0">
                <a:latin typeface="Hind-Regular"/>
              </a:rPr>
              <a:t>copy() </a:t>
            </a:r>
            <a:r>
              <a:rPr lang="tr-TR" sz="1800" b="0" i="0" u="none" strike="noStrike" baseline="0" dirty="0">
                <a:latin typeface="Hind-Regular"/>
              </a:rPr>
              <a:t>fonksiyonu kullanılır.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529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(Küme)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Python programlama dilinde kullanılan veri tiplerinden biri de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set (küme) veri </a:t>
            </a:r>
            <a:r>
              <a:rPr lang="tr-TR" sz="1800" i="0" u="none" strike="noStrike" baseline="0" dirty="0">
                <a:latin typeface="Hind-Regular"/>
              </a:rPr>
              <a:t>tipidir.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Sözlükler gibi süslü parantezlerin içine yazılan set veri tipi, sözlüklerden farklı olarak ikili anahtar yapısında değildir.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Set veri tipinde elemanlar sırasızdır ve tekrar etmez.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Türkçeye küme olarak çevrilen bu veri tipi bir dizi matematiksel işlemin kolaylaştırılmasını sağlar.</a:t>
            </a:r>
            <a:endParaRPr lang="tr-TR" sz="1800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096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(Küme)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Set veri tipinin basit kullanımı şu şekildedir:</a:t>
            </a:r>
            <a:endParaRPr lang="tr-TR" sz="1800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69B8EBB-36AB-4C3E-9460-B6D582E5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352747"/>
            <a:ext cx="8253175" cy="1219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7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(Küme)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976872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Set veri tipinde de fonksiyonlar kullanılarak bir dizi işlem yapılabilir.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Bu fonksiyonlar genel olarak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liste</a:t>
            </a:r>
            <a:r>
              <a:rPr lang="tr-TR" sz="1800" i="0" u="none" strike="noStrike" baseline="0" dirty="0">
                <a:latin typeface="Hind-Regular"/>
              </a:rPr>
              <a:t>,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sözlük</a:t>
            </a:r>
            <a:r>
              <a:rPr lang="tr-TR" sz="1800" i="0" u="none" strike="noStrike" baseline="0" dirty="0">
                <a:latin typeface="Hind-Regular"/>
              </a:rPr>
              <a:t> ve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demet</a:t>
            </a:r>
            <a:r>
              <a:rPr lang="tr-TR" sz="1800" i="0" u="none" strike="noStrike" baseline="0" dirty="0">
                <a:latin typeface="Hind-Regular"/>
              </a:rPr>
              <a:t> veri tipindeki fonksiyonlarla benzerdir.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Aşağıda bu fonksiyonlara bazı örnekler verilmiştir:</a:t>
            </a:r>
          </a:p>
          <a:p>
            <a:pPr marL="813816" lvl="2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1800" i="0" u="none" strike="noStrike" baseline="0" dirty="0">
                <a:latin typeface="Hind-Regular"/>
              </a:rPr>
              <a:t>Bir elemanın küme içinde olup olmadığı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in</a:t>
            </a:r>
            <a:r>
              <a:rPr lang="tr-TR" sz="1800" b="1" i="0" u="none" strike="noStrike" baseline="0" dirty="0">
                <a:latin typeface="Hind-Regular"/>
              </a:rPr>
              <a:t> fonksiyonu </a:t>
            </a:r>
            <a:r>
              <a:rPr lang="tr-TR" sz="1800" i="0" u="none" strike="noStrike" baseline="0" dirty="0">
                <a:latin typeface="Hind-Regular"/>
              </a:rPr>
              <a:t>ile kontrol edilir.</a:t>
            </a:r>
            <a:endParaRPr lang="tr-TR" sz="1800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0967C1D-CE0C-4C05-A5DC-0514BC6F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49" y="5124397"/>
            <a:ext cx="3373061" cy="1266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82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(Küme)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62997" cy="4023360"/>
          </a:xfrm>
        </p:spPr>
        <p:txBody>
          <a:bodyPr>
            <a:normAutofit/>
          </a:bodyPr>
          <a:lstStyle/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r>
              <a:rPr lang="nn-NO" sz="1800" i="0" u="none" strike="noStrike" baseline="0" dirty="0">
                <a:latin typeface="Hind-Regular"/>
              </a:rPr>
              <a:t>Küme veri tipinde eleman eklemek için </a:t>
            </a:r>
            <a:r>
              <a:rPr lang="nn-NO" sz="1800" b="1" i="0" u="none" strike="noStrike" baseline="0" dirty="0">
                <a:solidFill>
                  <a:srgbClr val="FF0000"/>
                </a:solidFill>
                <a:latin typeface="Hind-Regular"/>
              </a:rPr>
              <a:t>add() </a:t>
            </a:r>
            <a:r>
              <a:rPr lang="nn-NO" sz="1800" i="0" u="none" strike="noStrike" baseline="0" dirty="0">
                <a:latin typeface="Hind-Regular"/>
              </a:rPr>
              <a:t>fonksiyonu kullanılır.</a:t>
            </a:r>
            <a:endParaRPr lang="tr-TR" sz="1800" i="0" u="none" strike="noStrike" baseline="0" dirty="0">
              <a:latin typeface="Hind-Regular"/>
            </a:endParaRPr>
          </a:p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endParaRPr lang="tr-TR" sz="1800" dirty="0">
              <a:solidFill>
                <a:srgbClr val="FF0000"/>
              </a:solidFill>
              <a:latin typeface="Hind-Regular"/>
            </a:endParaRPr>
          </a:p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endParaRPr lang="tr-TR" sz="1800" i="0" u="none" strike="noStrike" baseline="0" dirty="0">
              <a:solidFill>
                <a:srgbClr val="FF0000"/>
              </a:solidFill>
              <a:latin typeface="Hind-Regular"/>
            </a:endParaRPr>
          </a:p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endParaRPr lang="tr-TR" sz="1800" dirty="0">
              <a:solidFill>
                <a:srgbClr val="FF0000"/>
              </a:solidFill>
              <a:latin typeface="Hind-Regular"/>
            </a:endParaRPr>
          </a:p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2"/>
            </a:pPr>
            <a:r>
              <a:rPr lang="tr-TR" sz="1800" b="0" i="0" u="none" strike="noStrike" baseline="0" dirty="0">
                <a:latin typeface="Hind-Regular"/>
              </a:rPr>
              <a:t>Tek bir eleman yerine birden fazla eleman eklemek için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update() </a:t>
            </a:r>
            <a:r>
              <a:rPr lang="tr-TR" sz="1800" i="0" u="none" strike="noStrike" baseline="0" dirty="0">
                <a:latin typeface="Hind-Regular"/>
              </a:rPr>
              <a:t>fonksiyonu</a:t>
            </a:r>
            <a:r>
              <a:rPr lang="tr-TR" sz="1800" b="1" i="0" u="none" strike="noStrike" baseline="0" dirty="0">
                <a:latin typeface="Hind-Regular"/>
              </a:rPr>
              <a:t> </a:t>
            </a:r>
            <a:r>
              <a:rPr lang="tr-TR" sz="1800" b="0" i="0" u="none" strike="noStrike" baseline="0" dirty="0">
                <a:latin typeface="Hind-Regular"/>
              </a:rPr>
              <a:t>kullanılır.</a:t>
            </a:r>
            <a:endParaRPr lang="tr-TR" sz="2000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9CE67A-04D1-4E37-90EB-FDF7DCF0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2889017"/>
            <a:ext cx="2973843" cy="1408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7D2CD32-017D-4DE9-9BFE-3FBA438B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5245464"/>
            <a:ext cx="3193058" cy="1487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31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(Küme)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62997" cy="4023360"/>
          </a:xfrm>
        </p:spPr>
        <p:txBody>
          <a:bodyPr>
            <a:normAutofit/>
          </a:bodyPr>
          <a:lstStyle/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4"/>
            </a:pPr>
            <a:r>
              <a:rPr lang="nn-NO" sz="1800" i="0" u="none" strike="noStrike" baseline="0" dirty="0">
                <a:latin typeface="Hind-Regular"/>
              </a:rPr>
              <a:t>Set içindeki bir elemanı silmek için </a:t>
            </a:r>
            <a:r>
              <a:rPr lang="nn-NO" sz="1800" b="1" i="0" u="none" strike="noStrike" baseline="0" dirty="0">
                <a:solidFill>
                  <a:srgbClr val="FF0000"/>
                </a:solidFill>
                <a:latin typeface="Hind-Regular"/>
              </a:rPr>
              <a:t>remove() </a:t>
            </a:r>
            <a:r>
              <a:rPr lang="nn-NO" sz="1800" i="0" u="none" strike="noStrike" baseline="0" dirty="0">
                <a:latin typeface="Hind-Regular"/>
              </a:rPr>
              <a:t>ya da </a:t>
            </a:r>
            <a:r>
              <a:rPr lang="nn-NO" sz="1800" b="1" i="0" u="none" strike="noStrike" baseline="0" dirty="0">
                <a:solidFill>
                  <a:srgbClr val="FF0000"/>
                </a:solidFill>
                <a:latin typeface="Hind-Regular"/>
              </a:rPr>
              <a:t>discard() </a:t>
            </a:r>
            <a:r>
              <a:rPr lang="nn-NO" sz="1800" i="0" u="none" strike="noStrike" baseline="0" dirty="0">
                <a:latin typeface="Hind-Regular"/>
              </a:rPr>
              <a:t>fonksiyonları kullanılır. Her iki fonksiyonunun</a:t>
            </a:r>
            <a:r>
              <a:rPr lang="tr-TR" sz="1800" i="0" u="none" strike="noStrike" baseline="0" dirty="0">
                <a:latin typeface="Hind-Regular"/>
              </a:rPr>
              <a:t> </a:t>
            </a:r>
            <a:r>
              <a:rPr lang="nn-NO" sz="1800" i="0" u="none" strike="noStrike" baseline="0" dirty="0">
                <a:latin typeface="Hind-Regular"/>
              </a:rPr>
              <a:t>kullanımı aynıdır.</a:t>
            </a:r>
            <a:endParaRPr lang="tr-TR" sz="1800" dirty="0">
              <a:solidFill>
                <a:srgbClr val="FF0000"/>
              </a:solidFill>
              <a:latin typeface="Hind-Regular"/>
            </a:endParaRPr>
          </a:p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4"/>
            </a:pPr>
            <a:endParaRPr lang="tr-TR" sz="1800" i="0" u="none" strike="noStrike" baseline="0" dirty="0">
              <a:solidFill>
                <a:srgbClr val="FF0000"/>
              </a:solidFill>
              <a:latin typeface="Hind-Regular"/>
            </a:endParaRPr>
          </a:p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4"/>
            </a:pPr>
            <a:endParaRPr lang="tr-TR" sz="1800" dirty="0">
              <a:solidFill>
                <a:srgbClr val="FF0000"/>
              </a:solidFill>
              <a:latin typeface="Hind-Regular"/>
            </a:endParaRPr>
          </a:p>
          <a:p>
            <a:pPr marL="813816" lvl="2" indent="-4572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Font typeface="+mj-lt"/>
              <a:buAutoNum type="arabicPeriod" startAt="4"/>
            </a:pPr>
            <a:endParaRPr lang="tr-TR" sz="1800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8F000C-2DC3-4706-BF8E-6EB0E731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24" y="3478529"/>
            <a:ext cx="3246401" cy="157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1093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 (Küme)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62997" cy="4023360"/>
          </a:xfrm>
        </p:spPr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Önemli Not:</a:t>
            </a:r>
            <a:r>
              <a:rPr lang="tr-TR" sz="1800" dirty="0">
                <a:latin typeface="Hind-Regular"/>
              </a:rPr>
              <a:t>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Verilen örneklerde sadece integer tipi kullanılmış olsa da set veri tipinde farklı veri tiplerini (aynı kümede integer, string veya float gibi) aynı anda kullanabilirsiniz.</a:t>
            </a:r>
          </a:p>
          <a:p>
            <a:pPr marL="360000" lvl="2" indent="-3600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endParaRPr lang="tr-TR" sz="1800" dirty="0">
              <a:latin typeface="Hind-Regular"/>
            </a:endParaRPr>
          </a:p>
          <a:p>
            <a:pPr marL="813816" lvl="2" indent="-457200">
              <a:lnSpc>
                <a:spcPct val="150000"/>
              </a:lnSpc>
              <a:buFont typeface="+mj-lt"/>
              <a:buAutoNum type="arabicPeriod" startAt="4"/>
            </a:pPr>
            <a:endParaRPr lang="tr-TR" sz="1800" i="0" u="none" strike="noStrike" baseline="0" dirty="0">
              <a:solidFill>
                <a:srgbClr val="FF0000"/>
              </a:solidFill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208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Tuple oluşturma: </a:t>
            </a:r>
            <a:r>
              <a:rPr lang="tr-TR" sz="1800" dirty="0">
                <a:latin typeface="Hind-Bold"/>
              </a:rPr>
              <a:t>Tuple tanımlaması yapılırken listelerden farklı olarak parantezler kullanılır.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70627C5-2CCE-4FD7-8589-BF9A5A9A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4" y="3429000"/>
            <a:ext cx="6370872" cy="1280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33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Tuple</a:t>
            </a:r>
            <a:r>
              <a:rPr lang="tr-TR" sz="1800" b="1" dirty="0">
                <a:solidFill>
                  <a:srgbClr val="FF0000"/>
                </a:solidFill>
                <a:latin typeface="Hind-Bold"/>
              </a:rPr>
              <a:t> elemanlarına ulaşma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: </a:t>
            </a:r>
            <a:r>
              <a:rPr lang="tr-TR" sz="1800" dirty="0">
                <a:latin typeface="Hind-Bold"/>
              </a:rPr>
              <a:t> Listelerdeki gibi indeks kullanılır.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Listelerde olduğu gibi negatif indekslerde kullanılabilir.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-1 en sondaki eleman anlamına gelirken -2 sondan iki önceki elemanı temsil eder.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086181-A3E6-476E-94A3-8060DB88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2844112"/>
            <a:ext cx="6168945" cy="1179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883FDE2-512A-4430-AE85-BFCF870B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1" y="5330956"/>
            <a:ext cx="6386113" cy="1188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5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Indeks aralıklarına göre yazdırma: </a:t>
            </a:r>
            <a:r>
              <a:rPr lang="tr-TR" sz="1800" dirty="0">
                <a:latin typeface="Hind-Bold"/>
              </a:rPr>
              <a:t>Listelerde olduğu gibi başlangıç ve bitiş indeksleri verilerek istenilen aralık yazdırılabilir.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dirty="0">
              <a:latin typeface="Hind-Bold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EA47B5-3764-4068-93DF-CCCDA943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49" y="3429000"/>
            <a:ext cx="6340389" cy="1204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99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Tuple elemanlarını değiştirme: </a:t>
            </a:r>
            <a:r>
              <a:rPr lang="tr-TR" sz="1800" dirty="0">
                <a:latin typeface="Hind-Bold"/>
              </a:rPr>
              <a:t>Tuple veri tipi tanımlanırken elemanların </a:t>
            </a:r>
            <a:r>
              <a:rPr lang="tr-TR" sz="1800" b="1" dirty="0">
                <a:latin typeface="Hind-Bold"/>
              </a:rPr>
              <a:t>değiştirilemeyeceğinden</a:t>
            </a:r>
            <a:r>
              <a:rPr lang="tr-TR" sz="1800" dirty="0">
                <a:latin typeface="Hind-Bold"/>
              </a:rPr>
              <a:t> bahsettik.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Eğer tuple veri tipi listeye çevrilirse elemanlar değiştirilebilir.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B13014-7A6A-49D5-ADB6-024316A3C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13" y="4168059"/>
            <a:ext cx="9228620" cy="1874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82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Elemanın olup olmadığını sorgulama: </a:t>
            </a:r>
            <a:r>
              <a:rPr lang="tr-TR" sz="1800" dirty="0">
                <a:latin typeface="Hind-Bold"/>
              </a:rPr>
              <a:t>Tuple veri tipinde de listelerde olduğu gibi </a:t>
            </a:r>
            <a:r>
              <a:rPr lang="tr-TR" sz="1800" b="1" dirty="0">
                <a:solidFill>
                  <a:schemeClr val="accent2"/>
                </a:solidFill>
                <a:latin typeface="Hind-Bold"/>
              </a:rPr>
              <a:t>in</a:t>
            </a:r>
            <a:r>
              <a:rPr lang="tr-TR" sz="1800" dirty="0">
                <a:latin typeface="Hind-Bold"/>
              </a:rPr>
              <a:t> operatörü ile bir elemanın listede olup olmadığı kontrol edilebilir.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Eleman tuple’daysa </a:t>
            </a:r>
            <a:r>
              <a:rPr lang="tr-TR" sz="1800" b="1" dirty="0">
                <a:latin typeface="Hind-Bold"/>
              </a:rPr>
              <a:t>True</a:t>
            </a:r>
            <a:r>
              <a:rPr lang="tr-TR" sz="1800" dirty="0">
                <a:latin typeface="Hind-Bold"/>
              </a:rPr>
              <a:t>; yoksa </a:t>
            </a:r>
            <a:r>
              <a:rPr lang="tr-TR" sz="1800" b="1" dirty="0">
                <a:latin typeface="Hind-Bold"/>
              </a:rPr>
              <a:t>False</a:t>
            </a:r>
            <a:r>
              <a:rPr lang="tr-TR" sz="1800" dirty="0">
                <a:latin typeface="Hind-Bold"/>
              </a:rPr>
              <a:t> değerleri üretilir.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E67E44B-B391-495F-ADA2-89BA67DD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4105225"/>
            <a:ext cx="6309907" cy="1143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396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Tuple uzunluğunu bulma: </a:t>
            </a:r>
            <a:r>
              <a:rPr lang="tr-TR" sz="1800" b="0" i="0" u="none" strike="noStrike" baseline="0" dirty="0">
                <a:latin typeface="Hind-Regular"/>
              </a:rPr>
              <a:t>len fonksiyonu ile tuple’ın eleman sayısı bulunur.</a:t>
            </a:r>
            <a:endParaRPr lang="tr-TR" sz="18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244B4C-99F6-4220-B3D1-68B5DC5C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429000"/>
            <a:ext cx="6378493" cy="1165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1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Tuple (Demet)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latin typeface="Hind-Regular"/>
              </a:rPr>
              <a:t>Tuple içinde bir elemanın sayısını bulma: </a:t>
            </a:r>
          </a:p>
          <a:p>
            <a:pPr marL="716616" lvl="2" indent="-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1800" b="0" i="0" u="none" strike="noStrike" baseline="0" dirty="0">
                <a:latin typeface="Hind-Regular"/>
              </a:rPr>
              <a:t>Bu işlem için listelerde olduğu gibi count fonksiyonu kullanılır.</a:t>
            </a:r>
            <a:endParaRPr lang="tr-TR" sz="1800" dirty="0"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5A70CA8-74BA-4287-8822-C912BBAD9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3648011"/>
            <a:ext cx="6378493" cy="147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48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308</TotalTime>
  <Words>814</Words>
  <Application>Microsoft Office PowerPoint</Application>
  <PresentationFormat>Geniş ekran</PresentationFormat>
  <Paragraphs>101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7" baseType="lpstr">
      <vt:lpstr>Calibri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Tuple (Demet) Veri Tipi</vt:lpstr>
      <vt:lpstr>Tuple (Demet) Veri Tipi</vt:lpstr>
      <vt:lpstr>Tuple (Demet) Veri Tipi</vt:lpstr>
      <vt:lpstr>Tuple (Demet) Veri Tipi</vt:lpstr>
      <vt:lpstr>Tuple (Demet) Veri Tipi</vt:lpstr>
      <vt:lpstr>Tuple (Demet) Veri Tipi</vt:lpstr>
      <vt:lpstr>Tuple (Demet) Veri Tipi</vt:lpstr>
      <vt:lpstr>Tuple (Demet) Veri Tipi</vt:lpstr>
      <vt:lpstr>Tuple (Demet) Veri Tipi</vt:lpstr>
      <vt:lpstr>Tuple (Demet)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Dıctıonary (Sözlük) Veri Tipi</vt:lpstr>
      <vt:lpstr>Set (Küme) Veri Tipi</vt:lpstr>
      <vt:lpstr>Set (Küme) Veri Tipi</vt:lpstr>
      <vt:lpstr>Set (Küme) Veri Tipi</vt:lpstr>
      <vt:lpstr>Set (Küme) Veri Tipi</vt:lpstr>
      <vt:lpstr>Set (Küme) Veri Tipi</vt:lpstr>
      <vt:lpstr>Set (Küme) Veri Tipi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199</cp:revision>
  <dcterms:created xsi:type="dcterms:W3CDTF">2024-08-25T21:48:25Z</dcterms:created>
  <dcterms:modified xsi:type="dcterms:W3CDTF">2024-09-29T18:20:25Z</dcterms:modified>
</cp:coreProperties>
</file>