
<file path=[Content_Types].xml><?xml version="1.0" encoding="utf-8"?>
<Types xmlns="http://schemas.openxmlformats.org/package/2006/content-types">
  <Default Extension="bin" ContentType="application/vnd.openxmlformats-officedocument.oleObject"/>
  <Default Extension="emf" ContentType="image/x-emf"/>
  <Default Extension="heic" ContentType="image/heic"/>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4" r:id="rId5"/>
    <p:sldMasterId id="2147483679" r:id="rId6"/>
    <p:sldMasterId id="2147483683" r:id="rId7"/>
    <p:sldMasterId id="2147483687" r:id="rId8"/>
  </p:sldMasterIdLst>
  <p:notesMasterIdLst>
    <p:notesMasterId r:id="rId37"/>
  </p:notesMasterIdLst>
  <p:handoutMasterIdLst>
    <p:handoutMasterId r:id="rId38"/>
  </p:handoutMasterIdLst>
  <p:sldIdLst>
    <p:sldId id="1042" r:id="rId9"/>
    <p:sldId id="257" r:id="rId10"/>
    <p:sldId id="1412" r:id="rId11"/>
    <p:sldId id="1389" r:id="rId12"/>
    <p:sldId id="1390" r:id="rId13"/>
    <p:sldId id="1396" r:id="rId14"/>
    <p:sldId id="1397" r:id="rId15"/>
    <p:sldId id="1393" r:id="rId16"/>
    <p:sldId id="1418" r:id="rId17"/>
    <p:sldId id="1392" r:id="rId18"/>
    <p:sldId id="1410" r:id="rId19"/>
    <p:sldId id="1413" r:id="rId20"/>
    <p:sldId id="1395" r:id="rId21"/>
    <p:sldId id="1401" r:id="rId22"/>
    <p:sldId id="1400" r:id="rId23"/>
    <p:sldId id="1419" r:id="rId24"/>
    <p:sldId id="1411" r:id="rId25"/>
    <p:sldId id="1407" r:id="rId26"/>
    <p:sldId id="1414" r:id="rId27"/>
    <p:sldId id="1415" r:id="rId28"/>
    <p:sldId id="1416" r:id="rId29"/>
    <p:sldId id="1417" r:id="rId30"/>
    <p:sldId id="1398" r:id="rId31"/>
    <p:sldId id="1405" r:id="rId32"/>
    <p:sldId id="1406" r:id="rId33"/>
    <p:sldId id="1404" r:id="rId34"/>
    <p:sldId id="1332" r:id="rId35"/>
    <p:sldId id="1408" r:id="rId36"/>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guide id="5" orient="horz" pos="3075">
          <p15:clr>
            <a:srgbClr val="A4A3A4"/>
          </p15:clr>
        </p15:guide>
        <p15:guide id="6" orient="horz" pos="3127">
          <p15:clr>
            <a:srgbClr val="A4A3A4"/>
          </p15:clr>
        </p15:guide>
        <p15:guide id="7" pos="2094">
          <p15:clr>
            <a:srgbClr val="A4A3A4"/>
          </p15:clr>
        </p15:guide>
        <p15:guide id="8"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Murat COŞAR (Devops)" initials="MC(" lastIdx="1" clrIdx="1">
    <p:extLst>
      <p:ext uri="{19B8F6BF-5375-455C-9EA6-DF929625EA0E}">
        <p15:presenceInfo xmlns:p15="http://schemas.microsoft.com/office/powerpoint/2012/main" userId="S-1-5-21-484763869-57989841-725345543-28387" providerId="AD"/>
      </p:ext>
    </p:extLst>
  </p:cmAuthor>
  <p:cmAuthor id="2" name="Elif SAVAŞ (Bankacılık Dışı Uygulamalar 5)" initials="ES(DU5" lastIdx="1" clrIdx="2">
    <p:extLst>
      <p:ext uri="{19B8F6BF-5375-455C-9EA6-DF929625EA0E}">
        <p15:presenceInfo xmlns:p15="http://schemas.microsoft.com/office/powerpoint/2012/main" userId="S-1-5-21-484763869-57989841-725345543-22900" providerId="AD"/>
      </p:ext>
    </p:extLst>
  </p:cmAuthor>
  <p:cmAuthor id="3" name="Emre YEVGİ (Süreç ve Kalite Yönetimi)" initials="EY(vKY" lastIdx="2" clrIdx="3">
    <p:extLst>
      <p:ext uri="{19B8F6BF-5375-455C-9EA6-DF929625EA0E}">
        <p15:presenceInfo xmlns:p15="http://schemas.microsoft.com/office/powerpoint/2012/main" userId="S-1-5-21-484763869-57989841-725345543-30043" providerId="AD"/>
      </p:ext>
    </p:extLst>
  </p:cmAuthor>
  <p:cmAuthor id="4" name="Mert Çağrıberk Erhan" initials="MCE" lastIdx="2" clrIdx="4">
    <p:extLst>
      <p:ext uri="{19B8F6BF-5375-455C-9EA6-DF929625EA0E}">
        <p15:presenceInfo xmlns:p15="http://schemas.microsoft.com/office/powerpoint/2012/main" userId="Mert Çağrıberk Er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3B62"/>
    <a:srgbClr val="FFFF66"/>
    <a:srgbClr val="669900"/>
    <a:srgbClr val="F8F8F8"/>
    <a:srgbClr val="F717CC"/>
    <a:srgbClr val="F46688"/>
    <a:srgbClr val="4F81BD"/>
    <a:srgbClr val="336600"/>
    <a:srgbClr val="385D8A"/>
    <a:srgbClr val="47D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Orta Stil 1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3" autoAdjust="0"/>
    <p:restoredTop sz="94424" autoAdjust="0"/>
  </p:normalViewPr>
  <p:slideViewPr>
    <p:cSldViewPr>
      <p:cViewPr varScale="1">
        <p:scale>
          <a:sx n="85" d="100"/>
          <a:sy n="85" d="100"/>
        </p:scale>
        <p:origin x="917" y="77"/>
      </p:cViewPr>
      <p:guideLst>
        <p:guide orient="horz" pos="2160"/>
        <p:guide pos="3840"/>
      </p:guideLst>
    </p:cSldViewPr>
  </p:slideViewPr>
  <p:outlineViewPr>
    <p:cViewPr>
      <p:scale>
        <a:sx n="33" d="100"/>
        <a:sy n="33" d="100"/>
      </p:scale>
      <p:origin x="0" y="-16572"/>
    </p:cViewPr>
  </p:outlineViewPr>
  <p:notesTextViewPr>
    <p:cViewPr>
      <p:scale>
        <a:sx n="1" d="1"/>
        <a:sy n="1" d="1"/>
      </p:scale>
      <p:origin x="0" y="0"/>
    </p:cViewPr>
  </p:notesTextViewPr>
  <p:sorterViewPr>
    <p:cViewPr>
      <p:scale>
        <a:sx n="150" d="100"/>
        <a:sy n="150" d="100"/>
      </p:scale>
      <p:origin x="0" y="-28939"/>
    </p:cViewPr>
  </p:sorterViewPr>
  <p:notesViewPr>
    <p:cSldViewPr>
      <p:cViewPr varScale="1">
        <p:scale>
          <a:sx n="62" d="100"/>
          <a:sy n="62" d="100"/>
        </p:scale>
        <p:origin x="3240" y="67"/>
      </p:cViewPr>
      <p:guideLst>
        <p:guide orient="horz" pos="2880"/>
        <p:guide pos="2160"/>
        <p:guide orient="horz" pos="2928"/>
        <p:guide pos="2208"/>
        <p:guide orient="horz" pos="3075"/>
        <p:guide orient="horz" pos="3127"/>
        <p:guide pos="2094"/>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08-01T11:30:31.805" idx="1">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sz="quarter" idx="1"/>
          </p:nvPr>
        </p:nvSpPr>
        <p:spPr>
          <a:xfrm>
            <a:off x="3850443" y="0"/>
            <a:ext cx="2945659" cy="496332"/>
          </a:xfrm>
          <a:prstGeom prst="rect">
            <a:avLst/>
          </a:prstGeom>
        </p:spPr>
        <p:txBody>
          <a:bodyPr vert="horz" lIns="93177" tIns="46589" rIns="93177" bIns="46589" rtlCol="0"/>
          <a:lstStyle>
            <a:lvl1pPr algn="r">
              <a:defRPr sz="1200"/>
            </a:lvl1pPr>
          </a:lstStyle>
          <a:p>
            <a:fld id="{AF35C6BA-64DD-49A6-8E88-76B48F38265D}" type="datetimeFigureOut">
              <a:rPr lang="tr-TR" smtClean="0"/>
              <a:t>6.09.2023</a:t>
            </a:fld>
            <a:endParaRPr lang="tr-TR"/>
          </a:p>
        </p:txBody>
      </p:sp>
      <p:sp>
        <p:nvSpPr>
          <p:cNvPr id="4" name="Footer Placeholder 3"/>
          <p:cNvSpPr>
            <a:spLocks noGrp="1"/>
          </p:cNvSpPr>
          <p:nvPr>
            <p:ph type="ftr" sz="quarter" idx="2"/>
          </p:nvPr>
        </p:nvSpPr>
        <p:spPr>
          <a:xfrm>
            <a:off x="0" y="9428584"/>
            <a:ext cx="2945659" cy="496332"/>
          </a:xfrm>
          <a:prstGeom prst="rect">
            <a:avLst/>
          </a:prstGeom>
        </p:spPr>
        <p:txBody>
          <a:bodyPr vert="horz" lIns="93177" tIns="46589" rIns="93177" bIns="46589" rtlCol="0" anchor="b"/>
          <a:lstStyle>
            <a:lvl1pPr algn="l">
              <a:defRPr sz="1200"/>
            </a:lvl1pPr>
          </a:lstStyle>
          <a:p>
            <a:r>
              <a:rPr lang="tr-TR"/>
              <a:t>Kurumsal Mimari ve Arge-Damla Erhan</a:t>
            </a:r>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3177" tIns="46589" rIns="93177" bIns="46589" rtlCol="0" anchor="b"/>
          <a:lstStyle>
            <a:lvl1pPr algn="r">
              <a:defRPr sz="1200"/>
            </a:lvl1pPr>
          </a:lstStyle>
          <a:p>
            <a:fld id="{5932B8B0-9344-4258-AB8A-305F45CFABD9}" type="slidenum">
              <a:rPr lang="tr-TR" smtClean="0"/>
              <a:t>‹#›</a:t>
            </a:fld>
            <a:endParaRPr lang="tr-TR"/>
          </a:p>
        </p:txBody>
      </p:sp>
    </p:spTree>
    <p:extLst>
      <p:ext uri="{BB962C8B-B14F-4D97-AF65-F5344CB8AC3E}">
        <p14:creationId xmlns:p14="http://schemas.microsoft.com/office/powerpoint/2010/main" val="155451752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idx="1"/>
          </p:nvPr>
        </p:nvSpPr>
        <p:spPr>
          <a:xfrm>
            <a:off x="3850443" y="0"/>
            <a:ext cx="2945659" cy="496332"/>
          </a:xfrm>
          <a:prstGeom prst="rect">
            <a:avLst/>
          </a:prstGeom>
        </p:spPr>
        <p:txBody>
          <a:bodyPr vert="horz" lIns="93177" tIns="46589" rIns="93177" bIns="46589" rtlCol="0"/>
          <a:lstStyle>
            <a:lvl1pPr algn="r">
              <a:defRPr sz="1200"/>
            </a:lvl1pPr>
          </a:lstStyle>
          <a:p>
            <a:fld id="{009FD967-8041-4197-8336-6E9E1B09B14C}" type="datetimeFigureOut">
              <a:rPr lang="tr-TR" smtClean="0"/>
              <a:t>6.09.2023</a:t>
            </a:fld>
            <a:endParaRPr lang="tr-T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3177" tIns="46589" rIns="93177" bIns="46589" rtlCol="0" anchor="ctr"/>
          <a:lstStyle/>
          <a:p>
            <a:endParaRPr lang="tr-T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6332"/>
          </a:xfrm>
          <a:prstGeom prst="rect">
            <a:avLst/>
          </a:prstGeom>
        </p:spPr>
        <p:txBody>
          <a:bodyPr vert="horz" lIns="93177" tIns="46589" rIns="93177" bIns="46589" rtlCol="0" anchor="b"/>
          <a:lstStyle>
            <a:lvl1pPr algn="l">
              <a:defRPr sz="1200"/>
            </a:lvl1pPr>
          </a:lstStyle>
          <a:p>
            <a:r>
              <a:rPr lang="tr-TR"/>
              <a:t>Kurumsal Mimari ve Arge-Damla Erhan</a:t>
            </a:r>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3177" tIns="46589" rIns="93177" bIns="46589" rtlCol="0" anchor="b"/>
          <a:lstStyle>
            <a:lvl1pPr algn="r">
              <a:defRPr sz="1200"/>
            </a:lvl1pPr>
          </a:lstStyle>
          <a:p>
            <a:fld id="{D94EDBFD-0E17-4A14-B57A-2AE41D7F0A73}" type="slidenum">
              <a:rPr lang="tr-TR" smtClean="0"/>
              <a:t>‹#›</a:t>
            </a:fld>
            <a:endParaRPr lang="tr-TR"/>
          </a:p>
        </p:txBody>
      </p:sp>
    </p:spTree>
    <p:extLst>
      <p:ext uri="{BB962C8B-B14F-4D97-AF65-F5344CB8AC3E}">
        <p14:creationId xmlns:p14="http://schemas.microsoft.com/office/powerpoint/2010/main" val="12886306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1</a:t>
            </a:fld>
            <a:endParaRPr lang="tr-TR" dirty="0"/>
          </a:p>
        </p:txBody>
      </p:sp>
      <p:sp>
        <p:nvSpPr>
          <p:cNvPr id="5" name="Alt Bilgi Yer Tutucusu 4">
            <a:extLst>
              <a:ext uri="{FF2B5EF4-FFF2-40B4-BE49-F238E27FC236}">
                <a16:creationId xmlns:a16="http://schemas.microsoft.com/office/drawing/2014/main" id="{3B70BC3F-E264-6ED4-8C92-C36F07798409}"/>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67869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2</a:t>
            </a:fld>
            <a:endParaRPr lang="tr-TR"/>
          </a:p>
        </p:txBody>
      </p:sp>
      <p:sp>
        <p:nvSpPr>
          <p:cNvPr id="5" name="Alt Bilgi Yer Tutucusu 4">
            <a:extLst>
              <a:ext uri="{FF2B5EF4-FFF2-40B4-BE49-F238E27FC236}">
                <a16:creationId xmlns:a16="http://schemas.microsoft.com/office/drawing/2014/main" id="{A501753F-B6B6-BD91-2D55-FA041ED3E51D}"/>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56905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27</a:t>
            </a:fld>
            <a:endParaRPr lang="tr-TR"/>
          </a:p>
        </p:txBody>
      </p:sp>
      <p:sp>
        <p:nvSpPr>
          <p:cNvPr id="5" name="Alt Bilgi Yer Tutucusu 4">
            <a:extLst>
              <a:ext uri="{FF2B5EF4-FFF2-40B4-BE49-F238E27FC236}">
                <a16:creationId xmlns:a16="http://schemas.microsoft.com/office/drawing/2014/main" id="{288AA7E8-E7CC-C9A3-075B-68E5B3842500}"/>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2202727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17.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18.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35.xml"/><Relationship Id="rId5" Type="http://schemas.openxmlformats.org/officeDocument/2006/relationships/image" Target="../media/image10.jpeg"/><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7.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4.xml"/><Relationship Id="rId1" Type="http://schemas.openxmlformats.org/officeDocument/2006/relationships/tags" Target="../tags/tag53.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4.xml"/><Relationship Id="rId1" Type="http://schemas.openxmlformats.org/officeDocument/2006/relationships/tags" Target="../tags/tag54.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71.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5.xml"/><Relationship Id="rId1" Type="http://schemas.openxmlformats.org/officeDocument/2006/relationships/tags" Target="../tags/tag72.xml"/><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Resim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13"/>
            <a:ext cx="12193085" cy="6857391"/>
          </a:xfrm>
          <a:prstGeom prst="rect">
            <a:avLst/>
          </a:prstGeom>
        </p:spPr>
      </p:pic>
      <p:sp>
        <p:nvSpPr>
          <p:cNvPr id="3" name="Subtitle 2"/>
          <p:cNvSpPr>
            <a:spLocks noGrp="1"/>
          </p:cNvSpPr>
          <p:nvPr>
            <p:ph type="subTitle" idx="1"/>
          </p:nvPr>
        </p:nvSpPr>
        <p:spPr>
          <a:xfrm>
            <a:off x="3023661" y="2728690"/>
            <a:ext cx="8736971" cy="1008112"/>
          </a:xfrm>
        </p:spPr>
        <p:txBody>
          <a:bodyPr>
            <a:normAutofit/>
          </a:bodyPr>
          <a:lstStyle>
            <a:lvl1pPr marL="0" indent="0" algn="l">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tr-TR" dirty="0"/>
          </a:p>
        </p:txBody>
      </p:sp>
      <p:sp>
        <p:nvSpPr>
          <p:cNvPr id="9" name="Title 8"/>
          <p:cNvSpPr>
            <a:spLocks noGrp="1"/>
          </p:cNvSpPr>
          <p:nvPr>
            <p:ph type="title"/>
          </p:nvPr>
        </p:nvSpPr>
        <p:spPr>
          <a:xfrm>
            <a:off x="3023661" y="1648591"/>
            <a:ext cx="8736971" cy="1080121"/>
          </a:xfrm>
        </p:spPr>
        <p:txBody>
          <a:bodyPr anchor="b"/>
          <a:lstStyle>
            <a:lvl1pPr algn="l">
              <a:defRPr>
                <a:solidFill>
                  <a:schemeClr val="bg1"/>
                </a:solidFill>
              </a:defRPr>
            </a:lvl1pPr>
          </a:lstStyle>
          <a:p>
            <a:r>
              <a:rPr lang="en-US" dirty="0"/>
              <a:t>Click to edit Master title style</a:t>
            </a:r>
            <a:endParaRPr lang="tr-TR"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01" y="4376674"/>
            <a:ext cx="3248065" cy="2490449"/>
          </a:xfrm>
          <a:prstGeom prst="rect">
            <a:avLst/>
          </a:prstGeom>
          <a:noFill/>
          <a:ln>
            <a:noFill/>
          </a:ln>
        </p:spPr>
      </p:pic>
      <p:pic>
        <p:nvPicPr>
          <p:cNvPr id="6" name="Resim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3366" y="6237332"/>
            <a:ext cx="1944215" cy="393509"/>
          </a:xfrm>
          <a:prstGeom prst="rect">
            <a:avLst/>
          </a:prstGeom>
        </p:spPr>
      </p:pic>
    </p:spTree>
    <p:extLst>
      <p:ext uri="{BB962C8B-B14F-4D97-AF65-F5344CB8AC3E}">
        <p14:creationId xmlns:p14="http://schemas.microsoft.com/office/powerpoint/2010/main" val="384662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r>
              <a:rPr lang="tr-TR"/>
              <a:t>Kurumsal Mimari ve Arge-Damla Erhan</a:t>
            </a:r>
          </a:p>
        </p:txBody>
      </p:sp>
      <p:sp>
        <p:nvSpPr>
          <p:cNvPr id="6" name="Slide Number Placeholder 5"/>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238136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352" y="274638"/>
            <a:ext cx="2592288" cy="5890666"/>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31371" y="274638"/>
            <a:ext cx="8640960" cy="58906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r>
              <a:rPr lang="tr-TR"/>
              <a:t>Kurumsal Mimari ve Arge-Damla Erhan</a:t>
            </a:r>
          </a:p>
        </p:txBody>
      </p:sp>
      <p:sp>
        <p:nvSpPr>
          <p:cNvPr id="6" name="Slide Number Placeholder 5"/>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82093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8"/>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55"/>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dirty="0"/>
              <a:t>Click to edit Master title style</a:t>
            </a:r>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dirty="0"/>
              <a:t>Click to edit Master subtitle style</a:t>
            </a:r>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424145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Tree>
    <p:extLst>
      <p:ext uri="{BB962C8B-B14F-4D97-AF65-F5344CB8AC3E}">
        <p14:creationId xmlns:p14="http://schemas.microsoft.com/office/powerpoint/2010/main" val="2302188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6647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80"/>
          <p:cNvSpPr>
            <a:spLocks noGrp="1" noChangeArrowheads="1"/>
          </p:cNvSpPr>
          <p:nvPr>
            <p:ph type="sldNum" sz="quarter" idx="10"/>
          </p:nvPr>
        </p:nvSpPr>
        <p:spPr>
          <a:xfrm>
            <a:off x="11626136" y="6566446"/>
            <a:ext cx="265653" cy="155496"/>
          </a:xfrm>
          <a:prstGeom prst="rect">
            <a:avLst/>
          </a:prstGeom>
          <a:ln/>
        </p:spPr>
        <p:txBody>
          <a:bodyPr lIns="93296" tIns="46648" rIns="93296" bIns="46648"/>
          <a:lstStyle>
            <a:lvl1pPr>
              <a:defRPr/>
            </a:lvl1pPr>
          </a:lstStyle>
          <a:p>
            <a:pPr fontAlgn="base">
              <a:spcBef>
                <a:spcPct val="0"/>
              </a:spcBef>
              <a:spcAft>
                <a:spcPct val="0"/>
              </a:spcAft>
              <a:defRPr/>
            </a:pPr>
            <a:fld id="{910B3128-C44E-433B-8D4D-E6D2EA027797}" type="slidenum">
              <a:rPr lang="en-US" sz="1600">
                <a:solidFill>
                  <a:srgbClr val="000000"/>
                </a:solidFill>
              </a:rPr>
              <a:pPr fontAlgn="base">
                <a:spcBef>
                  <a:spcPct val="0"/>
                </a:spcBef>
                <a:spcAft>
                  <a:spcPct val="0"/>
                </a:spcAft>
                <a:defRPr/>
              </a:pPr>
              <a:t>‹#›</a:t>
            </a:fld>
            <a:r>
              <a:rPr lang="en-US" sz="1600" dirty="0">
                <a:solidFill>
                  <a:srgbClr val="000000"/>
                </a:solidFill>
              </a:rPr>
              <a:t> </a:t>
            </a:r>
          </a:p>
        </p:txBody>
      </p:sp>
      <p:sp>
        <p:nvSpPr>
          <p:cNvPr id="5" name="TextBox 4"/>
          <p:cNvSpPr txBox="1"/>
          <p:nvPr userDrawn="1"/>
        </p:nvSpPr>
        <p:spPr>
          <a:xfrm>
            <a:off x="11394020" y="6435725"/>
            <a:ext cx="278341" cy="152400"/>
          </a:xfrm>
          <a:prstGeom prst="rect">
            <a:avLst/>
          </a:prstGeom>
          <a:noFill/>
        </p:spPr>
        <p:txBody>
          <a:bodyPr vert="horz" wrap="none" lIns="0" tIns="0" rIns="0" bIns="0" rtlCol="0">
            <a:noAutofit/>
          </a:bodyPr>
          <a:lstStyle/>
          <a:p>
            <a:pPr fontAlgn="base">
              <a:spcBef>
                <a:spcPct val="0"/>
              </a:spcBef>
              <a:spcAft>
                <a:spcPct val="0"/>
              </a:spcAft>
            </a:pPr>
            <a:fld id="{A9A9A165-7AD3-4D8A-BDFD-5CD38F5A29A5}" type="slidenum">
              <a:rPr lang="en-US" sz="1000" smtClean="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2988176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6"/>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53"/>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dirty="0"/>
              <a:t>Click to edit Master title style</a:t>
            </a:r>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dirty="0"/>
              <a:t>Click to edit Master subtitle style</a:t>
            </a:r>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1437727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Tree>
    <p:extLst>
      <p:ext uri="{BB962C8B-B14F-4D97-AF65-F5344CB8AC3E}">
        <p14:creationId xmlns:p14="http://schemas.microsoft.com/office/powerpoint/2010/main" val="1110231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Tree>
    <p:extLst>
      <p:ext uri="{BB962C8B-B14F-4D97-AF65-F5344CB8AC3E}">
        <p14:creationId xmlns:p14="http://schemas.microsoft.com/office/powerpoint/2010/main" val="426245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0"/>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47"/>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a:t>Click to edit Master subtitle style</a:t>
            </a:r>
            <a:endParaRPr lang="en-US" noProof="0" dirty="0"/>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396462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8" name="Title 7"/>
          <p:cNvSpPr>
            <a:spLocks noGrp="1"/>
          </p:cNvSpPr>
          <p:nvPr>
            <p:ph type="title"/>
          </p:nvPr>
        </p:nvSpPr>
        <p:spPr/>
        <p:txBody>
          <a:bodyPr/>
          <a:lstStyle/>
          <a:p>
            <a:r>
              <a:rPr lang="en-US"/>
              <a:t>Click to edit Master title style</a:t>
            </a:r>
            <a:endParaRPr lang="tr-TR"/>
          </a:p>
        </p:txBody>
      </p:sp>
      <p:sp>
        <p:nvSpPr>
          <p:cNvPr id="6" name="Veri Yer Tutucusu 5"/>
          <p:cNvSpPr>
            <a:spLocks noGrp="1"/>
          </p:cNvSpPr>
          <p:nvPr>
            <p:ph type="dt" sz="half" idx="10"/>
          </p:nvPr>
        </p:nvSpPr>
        <p:spPr/>
        <p:txBody>
          <a:bodyPr/>
          <a:lstStyle/>
          <a:p>
            <a:endParaRPr lang="tr-TR" dirty="0"/>
          </a:p>
        </p:txBody>
      </p:sp>
      <p:sp>
        <p:nvSpPr>
          <p:cNvPr id="7" name="Altbilgi Yer Tutucusu 6"/>
          <p:cNvSpPr>
            <a:spLocks noGrp="1"/>
          </p:cNvSpPr>
          <p:nvPr>
            <p:ph type="ftr" sz="quarter" idx="11"/>
          </p:nvPr>
        </p:nvSpPr>
        <p:spPr/>
        <p:txBody>
          <a:bodyPr/>
          <a:lstStyle/>
          <a:p>
            <a:r>
              <a:rPr lang="tr-TR"/>
              <a:t>Kurumsal Mimari ve Arge-Damla Erhan</a:t>
            </a:r>
            <a:endParaRPr lang="tr-TR" dirty="0"/>
          </a:p>
        </p:txBody>
      </p:sp>
      <p:sp>
        <p:nvSpPr>
          <p:cNvPr id="12" name="Slayt Numarası Yer Tutucusu 11"/>
          <p:cNvSpPr>
            <a:spLocks noGrp="1"/>
          </p:cNvSpPr>
          <p:nvPr>
            <p:ph type="sldNum" sz="quarter" idx="12"/>
          </p:nvPr>
        </p:nvSpPr>
        <p:spPr/>
        <p:txBody>
          <a:bodyPr/>
          <a:lstStyle/>
          <a:p>
            <a:fld id="{D17152D6-A1E0-4387-A611-A602B40611C9}" type="slidenum">
              <a:rPr lang="tr-TR" smtClean="0"/>
              <a:pPr/>
              <a:t>‹#›</a:t>
            </a:fld>
            <a:endParaRPr lang="tr-TR" dirty="0"/>
          </a:p>
        </p:txBody>
      </p:sp>
    </p:spTree>
    <p:extLst>
      <p:ext uri="{BB962C8B-B14F-4D97-AF65-F5344CB8AC3E}">
        <p14:creationId xmlns:p14="http://schemas.microsoft.com/office/powerpoint/2010/main" val="344769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2715502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Tree>
    <p:extLst>
      <p:ext uri="{BB962C8B-B14F-4D97-AF65-F5344CB8AC3E}">
        <p14:creationId xmlns:p14="http://schemas.microsoft.com/office/powerpoint/2010/main" val="3056867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9"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9"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27" y="5167802"/>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7" y="2176939"/>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468967" y="3810869"/>
            <a:ext cx="9254067" cy="314028"/>
          </a:xfrm>
        </p:spPr>
        <p:txBody>
          <a:bodyPr>
            <a:spAutoFit/>
          </a:bodyPr>
          <a:lstStyle>
            <a:lvl1pPr algn="ctr">
              <a:defRPr sz="2000" baseline="0">
                <a:solidFill>
                  <a:srgbClr val="1F497D"/>
                </a:solidFill>
                <a:latin typeface="+mj-lt"/>
                <a:ea typeface="+mj-ea"/>
              </a:defRPr>
            </a:lvl1pPr>
          </a:lstStyle>
          <a:p>
            <a:pPr lvl="0"/>
            <a:r>
              <a:rPr lang="en-US" noProof="0"/>
              <a:t>Click to edit Master subtitle style</a:t>
            </a:r>
            <a:endParaRPr lang="en-US" noProof="0" dirty="0"/>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41"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1784"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2272724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9"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9"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73" y="190085"/>
            <a:ext cx="10296452"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65008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27648" y="3933056"/>
            <a:ext cx="8928992" cy="1224136"/>
          </a:xfrm>
        </p:spPr>
        <p:txBody>
          <a:bodyPr anchor="t">
            <a:normAutofit/>
          </a:bodyPr>
          <a:lstStyle>
            <a:lvl1pPr algn="l">
              <a:defRPr sz="2800" b="1" cap="none">
                <a:solidFill>
                  <a:srgbClr val="FF0000"/>
                </a:solidFill>
              </a:defRPr>
            </a:lvl1pPr>
          </a:lstStyle>
          <a:p>
            <a:r>
              <a:rPr lang="en-US" dirty="0"/>
              <a:t>CLICK TO EDIT MASTER TITLE STYLE</a:t>
            </a:r>
            <a:endParaRPr lang="tr-TR" dirty="0"/>
          </a:p>
        </p:txBody>
      </p:sp>
      <p:sp>
        <p:nvSpPr>
          <p:cNvPr id="3" name="Text Placeholder 2"/>
          <p:cNvSpPr>
            <a:spLocks noGrp="1"/>
          </p:cNvSpPr>
          <p:nvPr>
            <p:ph type="body" idx="1"/>
          </p:nvPr>
        </p:nvSpPr>
        <p:spPr>
          <a:xfrm>
            <a:off x="2927648" y="2564904"/>
            <a:ext cx="8928992" cy="136815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125538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31373" y="1268760"/>
            <a:ext cx="5568619" cy="489654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Content Placeholder 3"/>
          <p:cNvSpPr>
            <a:spLocks noGrp="1"/>
          </p:cNvSpPr>
          <p:nvPr>
            <p:ph sz="half" idx="2"/>
          </p:nvPr>
        </p:nvSpPr>
        <p:spPr>
          <a:xfrm>
            <a:off x="6288024" y="1268760"/>
            <a:ext cx="5576821" cy="489654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6" name="Footer Placeholder 5"/>
          <p:cNvSpPr>
            <a:spLocks noGrp="1"/>
          </p:cNvSpPr>
          <p:nvPr>
            <p:ph type="ftr" sz="quarter" idx="11"/>
          </p:nvPr>
        </p:nvSpPr>
        <p:spPr/>
        <p:txBody>
          <a:bodyPr/>
          <a:lstStyle/>
          <a:p>
            <a:r>
              <a:rPr lang="tr-TR"/>
              <a:t>Kurumsal Mimari ve Arge-Damla Erhan</a:t>
            </a:r>
            <a:endParaRPr lang="tr-TR" dirty="0"/>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6986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31373" y="1268781"/>
            <a:ext cx="5568619"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31373" y="2060848"/>
            <a:ext cx="5568619" cy="41044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5" name="Text Placeholder 4"/>
          <p:cNvSpPr>
            <a:spLocks noGrp="1"/>
          </p:cNvSpPr>
          <p:nvPr>
            <p:ph type="body" sz="quarter" idx="3"/>
          </p:nvPr>
        </p:nvSpPr>
        <p:spPr>
          <a:xfrm>
            <a:off x="6288035" y="1268781"/>
            <a:ext cx="5581055"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88035" y="2060848"/>
            <a:ext cx="5581055" cy="41044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r>
              <a:rPr lang="tr-TR"/>
              <a:t>Kurumsal Mimari ve Arge-Damla Erhan</a:t>
            </a:r>
            <a:endParaRPr lang="tr-TR" dirty="0"/>
          </a:p>
        </p:txBody>
      </p:sp>
      <p:sp>
        <p:nvSpPr>
          <p:cNvPr id="9" name="Slide Number Placeholder 8"/>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263334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r>
              <a:rPr lang="tr-TR"/>
              <a:t>Kurumsal Mimari ve Arge-Damla Erhan</a:t>
            </a:r>
          </a:p>
        </p:txBody>
      </p:sp>
      <p:sp>
        <p:nvSpPr>
          <p:cNvPr id="5" name="Slide Number Placeholder 4"/>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429248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r>
              <a:rPr lang="tr-TR"/>
              <a:t>Kurumsal Mimari ve Arge-Damla Erhan</a:t>
            </a:r>
          </a:p>
        </p:txBody>
      </p:sp>
      <p:sp>
        <p:nvSpPr>
          <p:cNvPr id="4" name="Slide Number Placeholder 3"/>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191423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1385" y="273050"/>
            <a:ext cx="4189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4766733" y="273050"/>
            <a:ext cx="7089907" cy="589225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Text Placeholder 3"/>
          <p:cNvSpPr>
            <a:spLocks noGrp="1"/>
          </p:cNvSpPr>
          <p:nvPr>
            <p:ph type="body" sz="half" idx="2"/>
          </p:nvPr>
        </p:nvSpPr>
        <p:spPr>
          <a:xfrm>
            <a:off x="431385" y="1435104"/>
            <a:ext cx="4189313" cy="47302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r>
              <a:rPr lang="tr-TR"/>
              <a:t>Kurumsal Mimari ve Arge-Damla Erhan</a:t>
            </a:r>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78988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r>
              <a:rPr lang="tr-TR"/>
              <a:t>Kurumsal Mimari ve Arge-Damla Erhan</a:t>
            </a:r>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68379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tags" Target="../tags/tag13.xml"/><Relationship Id="rId3" Type="http://schemas.openxmlformats.org/officeDocument/2006/relationships/slideLayout" Target="../slideLayouts/slideLayout14.xml"/><Relationship Id="rId21" Type="http://schemas.openxmlformats.org/officeDocument/2006/relationships/tags" Target="../tags/tag16.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tags" Target="../tags/tag12.xml"/><Relationship Id="rId2" Type="http://schemas.openxmlformats.org/officeDocument/2006/relationships/slideLayout" Target="../slideLayouts/slideLayout13.xml"/><Relationship Id="rId16" Type="http://schemas.openxmlformats.org/officeDocument/2006/relationships/tags" Target="../tags/tag11.xml"/><Relationship Id="rId20" Type="http://schemas.openxmlformats.org/officeDocument/2006/relationships/tags" Target="../tags/tag15.xml"/><Relationship Id="rId1" Type="http://schemas.openxmlformats.org/officeDocument/2006/relationships/slideLayout" Target="../slideLayouts/slideLayout12.xml"/><Relationship Id="rId6" Type="http://schemas.openxmlformats.org/officeDocument/2006/relationships/tags" Target="../tags/tag1.xml"/><Relationship Id="rId11" Type="http://schemas.openxmlformats.org/officeDocument/2006/relationships/tags" Target="../tags/tag6.xml"/><Relationship Id="rId24" Type="http://schemas.openxmlformats.org/officeDocument/2006/relationships/image" Target="../media/image6.jpeg"/><Relationship Id="rId5" Type="http://schemas.openxmlformats.org/officeDocument/2006/relationships/theme" Target="../theme/theme2.xml"/><Relationship Id="rId15" Type="http://schemas.openxmlformats.org/officeDocument/2006/relationships/tags" Target="../tags/tag10.xml"/><Relationship Id="rId23" Type="http://schemas.openxmlformats.org/officeDocument/2006/relationships/image" Target="../media/image5.emf"/><Relationship Id="rId10" Type="http://schemas.openxmlformats.org/officeDocument/2006/relationships/tags" Target="../tags/tag5.xml"/><Relationship Id="rId19" Type="http://schemas.openxmlformats.org/officeDocument/2006/relationships/tags" Target="../tags/tag14.xml"/><Relationship Id="rId4" Type="http://schemas.openxmlformats.org/officeDocument/2006/relationships/slideLayout" Target="../slideLayouts/slideLayout15.xml"/><Relationship Id="rId9" Type="http://schemas.openxmlformats.org/officeDocument/2006/relationships/tags" Target="../tags/tag4.xml"/><Relationship Id="rId14" Type="http://schemas.openxmlformats.org/officeDocument/2006/relationships/tags" Target="../tags/tag9.xml"/><Relationship Id="rId22"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slideLayout" Target="../slideLayouts/slideLayout18.xml"/><Relationship Id="rId21" Type="http://schemas.openxmlformats.org/officeDocument/2006/relationships/oleObject" Target="../embeddings/oleObject4.bin"/><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slideLayout" Target="../slideLayouts/slideLayout17.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slideLayout" Target="../slideLayouts/slideLayout16.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image" Target="../media/image9.jpeg"/><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heme" Target="../theme/theme3.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slideLayout" Target="../slideLayouts/slideLayout21.xml"/><Relationship Id="rId21" Type="http://schemas.openxmlformats.org/officeDocument/2006/relationships/oleObject" Target="../embeddings/oleObject7.bin"/><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slideLayout" Target="../slideLayouts/slideLayout20.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slideLayout" Target="../slideLayouts/slideLayout19.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image" Target="../media/image6.jpeg"/><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theme" Target="../theme/theme4.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3" Type="http://schemas.openxmlformats.org/officeDocument/2006/relationships/theme" Target="../theme/theme5.xml"/><Relationship Id="rId21" Type="http://schemas.openxmlformats.org/officeDocument/2006/relationships/image" Target="../media/image5.emf"/><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slideLayout" Target="../slideLayouts/slideLayout23.xml"/><Relationship Id="rId16" Type="http://schemas.openxmlformats.org/officeDocument/2006/relationships/tags" Target="../tags/tag67.xml"/><Relationship Id="rId20" Type="http://schemas.openxmlformats.org/officeDocument/2006/relationships/oleObject" Target="../embeddings/oleObject10.bin"/><Relationship Id="rId1" Type="http://schemas.openxmlformats.org/officeDocument/2006/relationships/slideLayout" Target="../slideLayouts/slideLayout2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Resim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13"/>
            <a:ext cx="12192000" cy="6856781"/>
          </a:xfrm>
          <a:prstGeom prst="rect">
            <a:avLst/>
          </a:prstGeom>
        </p:spPr>
      </p:pic>
      <p:sp>
        <p:nvSpPr>
          <p:cNvPr id="2" name="Title Placeholder 1"/>
          <p:cNvSpPr>
            <a:spLocks noGrp="1"/>
          </p:cNvSpPr>
          <p:nvPr>
            <p:ph type="title"/>
          </p:nvPr>
        </p:nvSpPr>
        <p:spPr>
          <a:xfrm>
            <a:off x="431375" y="7634"/>
            <a:ext cx="11425268" cy="1117131"/>
          </a:xfrm>
          <a:prstGeom prst="rect">
            <a:avLst/>
          </a:prstGeom>
        </p:spPr>
        <p:txBody>
          <a:bodyPr vert="horz" lIns="91440" tIns="45720" rIns="91440" bIns="45720" rtlCol="0" anchor="ctr">
            <a:normAutofit/>
          </a:bodyPr>
          <a:lstStyle/>
          <a:p>
            <a:r>
              <a:rPr lang="en-US" dirty="0"/>
              <a:t>Click to edit Master title style</a:t>
            </a:r>
            <a:endParaRPr lang="tr-TR" dirty="0"/>
          </a:p>
        </p:txBody>
      </p:sp>
      <p:sp>
        <p:nvSpPr>
          <p:cNvPr id="3" name="Text Placeholder 2"/>
          <p:cNvSpPr>
            <a:spLocks noGrp="1"/>
          </p:cNvSpPr>
          <p:nvPr>
            <p:ph type="body" idx="1"/>
          </p:nvPr>
        </p:nvSpPr>
        <p:spPr>
          <a:xfrm>
            <a:off x="431375" y="1268760"/>
            <a:ext cx="11425268" cy="48965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2"/>
          </p:nvPr>
        </p:nvSpPr>
        <p:spPr>
          <a:xfrm>
            <a:off x="10320472" y="6401994"/>
            <a:ext cx="1056117" cy="268139"/>
          </a:xfrm>
          <a:prstGeom prst="rect">
            <a:avLst/>
          </a:prstGeom>
          <a:solidFill>
            <a:schemeClr val="bg1"/>
          </a:solidFill>
        </p:spPr>
        <p:txBody>
          <a:bodyPr vert="horz" lIns="0" tIns="0" rIns="0" bIns="0" rtlCol="0" anchor="ctr"/>
          <a:lstStyle>
            <a:lvl1pPr algn="ctr">
              <a:defRPr sz="1000">
                <a:solidFill>
                  <a:schemeClr val="tx1">
                    <a:tint val="75000"/>
                  </a:schemeClr>
                </a:solidFill>
              </a:defRPr>
            </a:lvl1pPr>
          </a:lstStyle>
          <a:p>
            <a:endParaRPr lang="tr-TR" dirty="0"/>
          </a:p>
        </p:txBody>
      </p:sp>
      <p:sp>
        <p:nvSpPr>
          <p:cNvPr id="5" name="Footer Placeholder 4"/>
          <p:cNvSpPr>
            <a:spLocks noGrp="1"/>
          </p:cNvSpPr>
          <p:nvPr>
            <p:ph type="ftr" sz="quarter" idx="3"/>
          </p:nvPr>
        </p:nvSpPr>
        <p:spPr>
          <a:xfrm>
            <a:off x="3407701" y="6401994"/>
            <a:ext cx="6912768" cy="268139"/>
          </a:xfrm>
          <a:prstGeom prst="rect">
            <a:avLst/>
          </a:prstGeom>
          <a:noFill/>
        </p:spPr>
        <p:txBody>
          <a:bodyPr vert="horz" lIns="91440" tIns="0" rIns="91440" bIns="0" rtlCol="0" anchor="ctr"/>
          <a:lstStyle>
            <a:lvl1pPr algn="r">
              <a:defRPr sz="1000" b="0" i="1">
                <a:solidFill>
                  <a:schemeClr val="tx1">
                    <a:tint val="75000"/>
                  </a:schemeClr>
                </a:solidFill>
              </a:defRPr>
            </a:lvl1pPr>
          </a:lstStyle>
          <a:p>
            <a:r>
              <a:rPr lang="tr-TR"/>
              <a:t>Kurumsal Mimari ve Arge-Damla Erhan</a:t>
            </a:r>
            <a:endParaRPr lang="tr-TR" dirty="0"/>
          </a:p>
        </p:txBody>
      </p:sp>
      <p:sp>
        <p:nvSpPr>
          <p:cNvPr id="6" name="Slide Number Placeholder 5"/>
          <p:cNvSpPr>
            <a:spLocks noGrp="1"/>
          </p:cNvSpPr>
          <p:nvPr>
            <p:ph type="sldNum" sz="quarter" idx="4"/>
          </p:nvPr>
        </p:nvSpPr>
        <p:spPr>
          <a:xfrm>
            <a:off x="11376588" y="6401994"/>
            <a:ext cx="493845" cy="268139"/>
          </a:xfrm>
          <a:prstGeom prst="rect">
            <a:avLst/>
          </a:prstGeom>
          <a:solidFill>
            <a:schemeClr val="bg1"/>
          </a:solidFill>
        </p:spPr>
        <p:txBody>
          <a:bodyPr vert="horz" lIns="91440" tIns="0" rIns="91440" bIns="0" rtlCol="0" anchor="ctr"/>
          <a:lstStyle>
            <a:lvl1pPr algn="r">
              <a:defRPr sz="1000">
                <a:solidFill>
                  <a:schemeClr val="tx1">
                    <a:tint val="75000"/>
                  </a:schemeClr>
                </a:solidFill>
              </a:defRPr>
            </a:lvl1pPr>
          </a:lstStyle>
          <a:p>
            <a:fld id="{D17152D6-A1E0-4387-A611-A602B40611C9}" type="slidenum">
              <a:rPr lang="tr-TR" smtClean="0"/>
              <a:pPr/>
              <a:t>‹#›</a:t>
            </a:fld>
            <a:endParaRPr lang="tr-TR" dirty="0"/>
          </a:p>
        </p:txBody>
      </p:sp>
    </p:spTree>
    <p:extLst>
      <p:ext uri="{BB962C8B-B14F-4D97-AF65-F5344CB8AC3E}">
        <p14:creationId xmlns:p14="http://schemas.microsoft.com/office/powerpoint/2010/main" val="1536493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8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ct val="20000"/>
        </a:spcBef>
        <a:spcAft>
          <a:spcPts val="600"/>
        </a:spcAft>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85"/>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257259"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9"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7" y="6406166"/>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6008" y="561537"/>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74" name="LegendLines" hidden="1"/>
          <p:cNvGrpSpPr>
            <a:grpSpLocks/>
          </p:cNvGrpSpPr>
          <p:nvPr/>
        </p:nvGrpSpPr>
        <p:grpSpPr bwMode="auto">
          <a:xfrm>
            <a:off x="10415308"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grpSp>
        <p:nvGrpSpPr>
          <p:cNvPr id="81" name="McKSticker" hidden="1"/>
          <p:cNvGrpSpPr/>
          <p:nvPr/>
        </p:nvGrpSpPr>
        <p:grpSpPr bwMode="auto">
          <a:xfrm>
            <a:off x="10777220"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24" y="561520"/>
            <a:ext cx="937321" cy="1306516"/>
            <a:chOff x="6655594" y="273840"/>
            <a:chExt cx="702991" cy="1306516"/>
          </a:xfrm>
        </p:grpSpPr>
        <p:grpSp>
          <p:nvGrpSpPr>
            <p:cNvPr id="86" name="MoonLegend1"/>
            <p:cNvGrpSpPr>
              <a:grpSpLocks noChangeAspect="1"/>
            </p:cNvGrpSpPr>
            <p:nvPr>
              <p:custDataLst>
                <p:tags r:id="rId7"/>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5"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7" name="MoonLegend2"/>
            <p:cNvGrpSpPr>
              <a:grpSpLocks noChangeAspect="1"/>
            </p:cNvGrpSpPr>
            <p:nvPr>
              <p:custDataLst>
                <p:tags r:id="rId8"/>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3"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8" name="MoonLegend4"/>
            <p:cNvGrpSpPr>
              <a:grpSpLocks noChangeAspect="1"/>
            </p:cNvGrpSpPr>
            <p:nvPr>
              <p:custDataLst>
                <p:tags r:id="rId9"/>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1"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9" name="MoonLegend5"/>
            <p:cNvGrpSpPr>
              <a:grpSpLocks noChangeAspect="1"/>
            </p:cNvGrpSpPr>
            <p:nvPr>
              <p:custDataLst>
                <p:tags r:id="rId10"/>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9"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1"/>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7"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Tree>
    <p:extLst>
      <p:ext uri="{BB962C8B-B14F-4D97-AF65-F5344CB8AC3E}">
        <p14:creationId xmlns:p14="http://schemas.microsoft.com/office/powerpoint/2010/main" val="8390881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9000"/>
            <a:ext cx="5853024"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Text</a:t>
            </a:r>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257258"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8"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5" y="6406164"/>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6004" y="561535"/>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74" name="LegendLines" hidden="1"/>
          <p:cNvGrpSpPr>
            <a:grpSpLocks/>
          </p:cNvGrpSpPr>
          <p:nvPr/>
        </p:nvGrpSpPr>
        <p:grpSpPr bwMode="auto">
          <a:xfrm>
            <a:off x="10415312"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grpSp>
        <p:nvGrpSpPr>
          <p:cNvPr id="81" name="McKSticker" hidden="1"/>
          <p:cNvGrpSpPr/>
          <p:nvPr/>
        </p:nvGrpSpPr>
        <p:grpSpPr bwMode="auto">
          <a:xfrm>
            <a:off x="10777218"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26" y="561520"/>
            <a:ext cx="937321" cy="1306516"/>
            <a:chOff x="6655594" y="273840"/>
            <a:chExt cx="702991" cy="1306516"/>
          </a:xfrm>
        </p:grpSpPr>
        <p:grpSp>
          <p:nvGrpSpPr>
            <p:cNvPr id="86" name="MoonLegend1"/>
            <p:cNvGrpSpPr>
              <a:grpSpLocks noChangeAspect="1"/>
            </p:cNvGrpSpPr>
            <p:nvPr>
              <p:custDataLst>
                <p:tags r:id="rId6"/>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5"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7" name="MoonLegend2"/>
            <p:cNvGrpSpPr>
              <a:grpSpLocks noChangeAspect="1"/>
            </p:cNvGrpSpPr>
            <p:nvPr>
              <p:custDataLst>
                <p:tags r:id="rId7"/>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3" name="Arc 42"/>
              <p:cNvSpPr>
                <a:spLocks noChangeAspect="1"/>
              </p:cNvSpPr>
              <p:nvPr>
                <p:custDataLst>
                  <p:tags r:id="rId18"/>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8" name="MoonLegend4"/>
            <p:cNvGrpSpPr>
              <a:grpSpLocks noChangeAspect="1"/>
            </p:cNvGrpSpPr>
            <p:nvPr>
              <p:custDataLst>
                <p:tags r:id="rId8"/>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1"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9" name="MoonLegend5"/>
            <p:cNvGrpSpPr>
              <a:grpSpLocks noChangeAspect="1"/>
            </p:cNvGrpSpPr>
            <p:nvPr>
              <p:custDataLst>
                <p:tags r:id="rId9"/>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9"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0"/>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7"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Tree>
    <p:extLst>
      <p:ext uri="{BB962C8B-B14F-4D97-AF65-F5344CB8AC3E}">
        <p14:creationId xmlns:p14="http://schemas.microsoft.com/office/powerpoint/2010/main" val="146247437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94"/>
            <a:ext cx="5853024"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257254"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4"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1" y="6406158"/>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5992" y="561529"/>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74" name="LegendLines" hidden="1"/>
          <p:cNvGrpSpPr>
            <a:grpSpLocks/>
          </p:cNvGrpSpPr>
          <p:nvPr/>
        </p:nvGrpSpPr>
        <p:grpSpPr bwMode="auto">
          <a:xfrm>
            <a:off x="10415324"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81" name="McKSticker" hidden="1"/>
          <p:cNvGrpSpPr/>
          <p:nvPr/>
        </p:nvGrpSpPr>
        <p:grpSpPr bwMode="auto">
          <a:xfrm>
            <a:off x="10777210"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34" y="561520"/>
            <a:ext cx="937321" cy="1306516"/>
            <a:chOff x="6655594" y="273840"/>
            <a:chExt cx="702991" cy="1306516"/>
          </a:xfrm>
        </p:grpSpPr>
        <p:grpSp>
          <p:nvGrpSpPr>
            <p:cNvPr id="86" name="MoonLegend1"/>
            <p:cNvGrpSpPr>
              <a:grpSpLocks noChangeAspect="1"/>
            </p:cNvGrpSpPr>
            <p:nvPr>
              <p:custDataLst>
                <p:tags r:id="rId6"/>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5"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7" name="MoonLegend2"/>
            <p:cNvGrpSpPr>
              <a:grpSpLocks noChangeAspect="1"/>
            </p:cNvGrpSpPr>
            <p:nvPr>
              <p:custDataLst>
                <p:tags r:id="rId7"/>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3" name="Arc 42"/>
              <p:cNvSpPr>
                <a:spLocks noChangeAspect="1"/>
              </p:cNvSpPr>
              <p:nvPr>
                <p:custDataLst>
                  <p:tags r:id="rId18"/>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8" name="MoonLegend4"/>
            <p:cNvGrpSpPr>
              <a:grpSpLocks noChangeAspect="1"/>
            </p:cNvGrpSpPr>
            <p:nvPr>
              <p:custDataLst>
                <p:tags r:id="rId8"/>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1"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9" name="MoonLegend5"/>
            <p:cNvGrpSpPr>
              <a:grpSpLocks noChangeAspect="1"/>
            </p:cNvGrpSpPr>
            <p:nvPr>
              <p:custDataLst>
                <p:tags r:id="rId9"/>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9"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0"/>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7"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spTree>
    <p:extLst>
      <p:ext uri="{BB962C8B-B14F-4D97-AF65-F5344CB8AC3E}">
        <p14:creationId xmlns:p14="http://schemas.microsoft.com/office/powerpoint/2010/main" val="40924343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4"/>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a:stretch/>
        </p:blipFill>
        <p:spPr bwMode="auto">
          <a:xfrm>
            <a:off x="1073702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85"/>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257273" y="190085"/>
            <a:ext cx="10296452"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257249"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62" y="48386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8" y="6403047"/>
            <a:ext cx="10885287" cy="371629"/>
            <a:chOff x="121488" y="6349508"/>
            <a:chExt cx="8794114" cy="371629"/>
          </a:xfrm>
        </p:grpSpPr>
        <p:sp>
          <p:nvSpPr>
            <p:cNvPr id="63" name="McK 4. Footnote"/>
            <p:cNvSpPr txBox="1">
              <a:spLocks noChangeArrowheads="1"/>
            </p:cNvSpPr>
            <p:nvPr/>
          </p:nvSpPr>
          <p:spPr bwMode="auto">
            <a:xfrm>
              <a:off x="121488" y="6349508"/>
              <a:ext cx="8794114" cy="15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4123"/>
              <a:ext cx="8794112" cy="15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1608" indent="-611608" defTabSz="911784" fontAlgn="base">
                <a:spcBef>
                  <a:spcPct val="0"/>
                </a:spcBef>
                <a:spcAft>
                  <a:spcPct val="0"/>
                </a:spcAft>
                <a:tabLst>
                  <a:tab pos="616360"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5981" y="561520"/>
            <a:ext cx="848785"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74" name="LegendLines" hidden="1"/>
          <p:cNvGrpSpPr>
            <a:grpSpLocks/>
          </p:cNvGrpSpPr>
          <p:nvPr/>
        </p:nvGrpSpPr>
        <p:grpSpPr bwMode="auto">
          <a:xfrm>
            <a:off x="10415341" y="561521"/>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grpSp>
      <p:grpSp>
        <p:nvGrpSpPr>
          <p:cNvPr id="81" name="McKSticker" hidden="1"/>
          <p:cNvGrpSpPr/>
          <p:nvPr/>
        </p:nvGrpSpPr>
        <p:grpSpPr bwMode="auto">
          <a:xfrm>
            <a:off x="10777201" y="561520"/>
            <a:ext cx="1066894"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3643"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73" y="561520"/>
            <a:ext cx="937322" cy="1306516"/>
            <a:chOff x="6655594" y="273840"/>
            <a:chExt cx="702991" cy="1306516"/>
          </a:xfrm>
        </p:grpSpPr>
        <p:grpSp>
          <p:nvGrpSpPr>
            <p:cNvPr id="86" name="MoonLegend1"/>
            <p:cNvGrpSpPr>
              <a:grpSpLocks noChangeAspect="1"/>
            </p:cNvGrpSpPr>
            <p:nvPr>
              <p:custDataLst>
                <p:tags r:id="rId5"/>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8"/>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5" name="Arc 39"/>
              <p:cNvSpPr>
                <a:spLocks noChangeAspect="1"/>
              </p:cNvSpPr>
              <p:nvPr>
                <p:custDataLst>
                  <p:tags r:id="rId19"/>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7" name="MoonLegend2"/>
            <p:cNvGrpSpPr>
              <a:grpSpLocks noChangeAspect="1"/>
            </p:cNvGrpSpPr>
            <p:nvPr>
              <p:custDataLst>
                <p:tags r:id="rId6"/>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3" name="Arc 42"/>
              <p:cNvSpPr>
                <a:spLocks noChangeAspect="1"/>
              </p:cNvSpPr>
              <p:nvPr>
                <p:custDataLst>
                  <p:tags r:id="rId17"/>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8" name="MoonLegend4"/>
            <p:cNvGrpSpPr>
              <a:grpSpLocks noChangeAspect="1"/>
            </p:cNvGrpSpPr>
            <p:nvPr>
              <p:custDataLst>
                <p:tags r:id="rId7"/>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4"/>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1" name="Arc 48"/>
              <p:cNvSpPr>
                <a:spLocks noChangeAspect="1"/>
              </p:cNvSpPr>
              <p:nvPr>
                <p:custDataLst>
                  <p:tags r:id="rId15"/>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9" name="MoonLegend5"/>
            <p:cNvGrpSpPr>
              <a:grpSpLocks noChangeAspect="1"/>
            </p:cNvGrpSpPr>
            <p:nvPr>
              <p:custDataLst>
                <p:tags r:id="rId8"/>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2"/>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9" name="Oval 51"/>
              <p:cNvSpPr>
                <a:spLocks noChangeAspect="1" noChangeArrowheads="1"/>
              </p:cNvSpPr>
              <p:nvPr>
                <p:custDataLst>
                  <p:tags r:id="rId13"/>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9"/>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0"/>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7" name="Arc 48"/>
              <p:cNvSpPr>
                <a:spLocks noChangeAspect="1"/>
              </p:cNvSpPr>
              <p:nvPr>
                <p:custDataLst>
                  <p:tags r:id="rId11"/>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spTree>
    <p:extLst>
      <p:ext uri="{BB962C8B-B14F-4D97-AF65-F5344CB8AC3E}">
        <p14:creationId xmlns:p14="http://schemas.microsoft.com/office/powerpoint/2010/main" val="1484744982"/>
      </p:ext>
    </p:extLst>
  </p:cSld>
  <p:clrMap bg1="lt1" tx1="dk1" bg2="lt2" tx2="dk2" accent1="accent1" accent2="accent2" accent3="accent3" accent4="accent4" accent5="accent5" accent6="accent6" hlink="hlink" folHlink="folHlink"/>
  <p:sldLayoutIdLst>
    <p:sldLayoutId id="2147483688" r:id="rId1"/>
    <p:sldLayoutId id="2147483689" r:id="rId2"/>
  </p:sldLayoutIdLst>
  <p:hf sldNum="0" hdr="0" dt="0"/>
  <p:txStyles>
    <p:titleStyle>
      <a:lvl1pPr algn="l" defTabSz="911784" rtl="0" eaLnBrk="1" fontAlgn="base" hangingPunct="1">
        <a:spcBef>
          <a:spcPct val="0"/>
        </a:spcBef>
        <a:spcAft>
          <a:spcPct val="0"/>
        </a:spcAft>
        <a:tabLst>
          <a:tab pos="274829" algn="l"/>
        </a:tabLst>
        <a:defRPr sz="1900" b="1" baseline="0">
          <a:solidFill>
            <a:srgbClr val="1F497D"/>
          </a:solidFill>
          <a:latin typeface="+mj-lt"/>
          <a:ea typeface="+mj-ea"/>
          <a:cs typeface="+mj-cs"/>
        </a:defRPr>
      </a:lvl1pPr>
      <a:lvl2pPr algn="l" defTabSz="911784" rtl="0" eaLnBrk="1" fontAlgn="base" hangingPunct="1">
        <a:spcBef>
          <a:spcPct val="0"/>
        </a:spcBef>
        <a:spcAft>
          <a:spcPct val="0"/>
        </a:spcAft>
        <a:defRPr sz="1900" b="1">
          <a:solidFill>
            <a:schemeClr val="tx2"/>
          </a:solidFill>
          <a:latin typeface="Arial" charset="0"/>
        </a:defRPr>
      </a:lvl2pPr>
      <a:lvl3pPr algn="l" defTabSz="911784" rtl="0" eaLnBrk="1" fontAlgn="base" hangingPunct="1">
        <a:spcBef>
          <a:spcPct val="0"/>
        </a:spcBef>
        <a:spcAft>
          <a:spcPct val="0"/>
        </a:spcAft>
        <a:defRPr sz="1900" b="1">
          <a:solidFill>
            <a:schemeClr val="tx2"/>
          </a:solidFill>
          <a:latin typeface="Arial" charset="0"/>
        </a:defRPr>
      </a:lvl3pPr>
      <a:lvl4pPr algn="l" defTabSz="911784" rtl="0" eaLnBrk="1" fontAlgn="base" hangingPunct="1">
        <a:spcBef>
          <a:spcPct val="0"/>
        </a:spcBef>
        <a:spcAft>
          <a:spcPct val="0"/>
        </a:spcAft>
        <a:defRPr sz="1900" b="1">
          <a:solidFill>
            <a:schemeClr val="tx2"/>
          </a:solidFill>
          <a:latin typeface="Arial" charset="0"/>
        </a:defRPr>
      </a:lvl4pPr>
      <a:lvl5pPr algn="l" defTabSz="911784" rtl="0" eaLnBrk="1" fontAlgn="base" hangingPunct="1">
        <a:spcBef>
          <a:spcPct val="0"/>
        </a:spcBef>
        <a:spcAft>
          <a:spcPct val="0"/>
        </a:spcAft>
        <a:defRPr sz="1900" b="1">
          <a:solidFill>
            <a:schemeClr val="tx2"/>
          </a:solidFill>
          <a:latin typeface="Arial" charset="0"/>
        </a:defRPr>
      </a:lvl5pPr>
      <a:lvl6pPr marL="465581" algn="l" defTabSz="911784" rtl="0" eaLnBrk="1" fontAlgn="base" hangingPunct="1">
        <a:spcBef>
          <a:spcPct val="0"/>
        </a:spcBef>
        <a:spcAft>
          <a:spcPct val="0"/>
        </a:spcAft>
        <a:defRPr sz="1900" b="1">
          <a:solidFill>
            <a:schemeClr val="tx2"/>
          </a:solidFill>
          <a:latin typeface="Arial" charset="0"/>
        </a:defRPr>
      </a:lvl6pPr>
      <a:lvl7pPr marL="931185" algn="l" defTabSz="911784" rtl="0" eaLnBrk="1" fontAlgn="base" hangingPunct="1">
        <a:spcBef>
          <a:spcPct val="0"/>
        </a:spcBef>
        <a:spcAft>
          <a:spcPct val="0"/>
        </a:spcAft>
        <a:defRPr sz="1900" b="1">
          <a:solidFill>
            <a:schemeClr val="tx2"/>
          </a:solidFill>
          <a:latin typeface="Arial" charset="0"/>
        </a:defRPr>
      </a:lvl7pPr>
      <a:lvl8pPr marL="1396778" algn="l" defTabSz="911784" rtl="0" eaLnBrk="1" fontAlgn="base" hangingPunct="1">
        <a:spcBef>
          <a:spcPct val="0"/>
        </a:spcBef>
        <a:spcAft>
          <a:spcPct val="0"/>
        </a:spcAft>
        <a:defRPr sz="1900" b="1">
          <a:solidFill>
            <a:schemeClr val="tx2"/>
          </a:solidFill>
          <a:latin typeface="Arial" charset="0"/>
        </a:defRPr>
      </a:lvl8pPr>
      <a:lvl9pPr marL="1862367" algn="l" defTabSz="911784" rtl="0" eaLnBrk="1" fontAlgn="base" hangingPunct="1">
        <a:spcBef>
          <a:spcPct val="0"/>
        </a:spcBef>
        <a:spcAft>
          <a:spcPct val="0"/>
        </a:spcAft>
        <a:defRPr sz="1900" b="1">
          <a:solidFill>
            <a:schemeClr val="tx2"/>
          </a:solidFill>
          <a:latin typeface="Arial" charset="0"/>
        </a:defRPr>
      </a:lvl9pPr>
    </p:titleStyle>
    <p:bodyStyle>
      <a:lvl1pPr marL="0" indent="0" algn="l" defTabSz="911784"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231" indent="-195614" algn="l" defTabSz="911784"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5581" indent="-266746" algn="l" defTabSz="91178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5641" indent="-158433" algn="l" defTabSz="911784"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1185" rtl="0" eaLnBrk="1" latinLnBrk="0" hangingPunct="1">
        <a:defRPr sz="1800" kern="1200">
          <a:solidFill>
            <a:schemeClr val="tx1"/>
          </a:solidFill>
          <a:latin typeface="+mn-lt"/>
          <a:ea typeface="+mn-ea"/>
          <a:cs typeface="+mn-cs"/>
        </a:defRPr>
      </a:lvl1pPr>
      <a:lvl2pPr marL="465581" algn="l" defTabSz="931185" rtl="0" eaLnBrk="1" latinLnBrk="0" hangingPunct="1">
        <a:defRPr sz="1800" kern="1200">
          <a:solidFill>
            <a:schemeClr val="tx1"/>
          </a:solidFill>
          <a:latin typeface="+mn-lt"/>
          <a:ea typeface="+mn-ea"/>
          <a:cs typeface="+mn-cs"/>
        </a:defRPr>
      </a:lvl2pPr>
      <a:lvl3pPr marL="931185" algn="l" defTabSz="931185" rtl="0" eaLnBrk="1" latinLnBrk="0" hangingPunct="1">
        <a:defRPr sz="1800" kern="1200">
          <a:solidFill>
            <a:schemeClr val="tx1"/>
          </a:solidFill>
          <a:latin typeface="+mn-lt"/>
          <a:ea typeface="+mn-ea"/>
          <a:cs typeface="+mn-cs"/>
        </a:defRPr>
      </a:lvl3pPr>
      <a:lvl4pPr marL="1396778" algn="l" defTabSz="931185" rtl="0" eaLnBrk="1" latinLnBrk="0" hangingPunct="1">
        <a:defRPr sz="1800" kern="1200">
          <a:solidFill>
            <a:schemeClr val="tx1"/>
          </a:solidFill>
          <a:latin typeface="+mn-lt"/>
          <a:ea typeface="+mn-ea"/>
          <a:cs typeface="+mn-cs"/>
        </a:defRPr>
      </a:lvl4pPr>
      <a:lvl5pPr marL="1862367" algn="l" defTabSz="931185" rtl="0" eaLnBrk="1" latinLnBrk="0" hangingPunct="1">
        <a:defRPr sz="1800" kern="1200">
          <a:solidFill>
            <a:schemeClr val="tx1"/>
          </a:solidFill>
          <a:latin typeface="+mn-lt"/>
          <a:ea typeface="+mn-ea"/>
          <a:cs typeface="+mn-cs"/>
        </a:defRPr>
      </a:lvl5pPr>
      <a:lvl6pPr marL="2327959" algn="l" defTabSz="931185" rtl="0" eaLnBrk="1" latinLnBrk="0" hangingPunct="1">
        <a:defRPr sz="1800" kern="1200">
          <a:solidFill>
            <a:schemeClr val="tx1"/>
          </a:solidFill>
          <a:latin typeface="+mn-lt"/>
          <a:ea typeface="+mn-ea"/>
          <a:cs typeface="+mn-cs"/>
        </a:defRPr>
      </a:lvl6pPr>
      <a:lvl7pPr marL="2793550" algn="l" defTabSz="931185" rtl="0" eaLnBrk="1" latinLnBrk="0" hangingPunct="1">
        <a:defRPr sz="1800" kern="1200">
          <a:solidFill>
            <a:schemeClr val="tx1"/>
          </a:solidFill>
          <a:latin typeface="+mn-lt"/>
          <a:ea typeface="+mn-ea"/>
          <a:cs typeface="+mn-cs"/>
        </a:defRPr>
      </a:lvl7pPr>
      <a:lvl8pPr marL="3259142" algn="l" defTabSz="931185" rtl="0" eaLnBrk="1" latinLnBrk="0" hangingPunct="1">
        <a:defRPr sz="1800" kern="1200">
          <a:solidFill>
            <a:schemeClr val="tx1"/>
          </a:solidFill>
          <a:latin typeface="+mn-lt"/>
          <a:ea typeface="+mn-ea"/>
          <a:cs typeface="+mn-cs"/>
        </a:defRPr>
      </a:lvl8pPr>
      <a:lvl9pPr marL="3724736" algn="l" defTabSz="931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heic"/><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5709" y="2492896"/>
            <a:ext cx="8616955" cy="1080121"/>
          </a:xfrm>
        </p:spPr>
        <p:txBody>
          <a:bodyPr>
            <a:normAutofit fontScale="90000"/>
          </a:bodyPr>
          <a:lstStyle/>
          <a:p>
            <a:r>
              <a:rPr lang="tr-TR" sz="2400" dirty="0"/>
              <a:t>                            MİKROSERVİS</a:t>
            </a:r>
            <a:br>
              <a:rPr lang="tr-TR" sz="2400" dirty="0"/>
            </a:br>
            <a:r>
              <a:rPr lang="tr-TR" sz="2400" dirty="0"/>
              <a:t>EXTERNALİZED CONFİGURATİON PATTERN</a:t>
            </a:r>
            <a:br>
              <a:rPr lang="tr-TR" sz="2400" dirty="0"/>
            </a:br>
            <a:endParaRPr lang="tr-TR" sz="2400" dirty="0"/>
          </a:p>
        </p:txBody>
      </p:sp>
      <p:sp>
        <p:nvSpPr>
          <p:cNvPr id="3" name="Title 1">
            <a:extLst>
              <a:ext uri="{FF2B5EF4-FFF2-40B4-BE49-F238E27FC236}">
                <a16:creationId xmlns:a16="http://schemas.microsoft.com/office/drawing/2014/main" id="{F6BC62B7-DA9D-4BED-A430-02BFF589166E}"/>
              </a:ext>
            </a:extLst>
          </p:cNvPr>
          <p:cNvSpPr txBox="1">
            <a:spLocks/>
          </p:cNvSpPr>
          <p:nvPr/>
        </p:nvSpPr>
        <p:spPr>
          <a:xfrm>
            <a:off x="9781166" y="6165304"/>
            <a:ext cx="2406186" cy="576065"/>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2800" b="1" kern="1200">
                <a:solidFill>
                  <a:schemeClr val="bg1"/>
                </a:solidFill>
                <a:latin typeface="+mn-lt"/>
                <a:ea typeface="+mj-ea"/>
                <a:cs typeface="Arial" pitchFamily="34" charset="0"/>
              </a:defRPr>
            </a:lvl1pPr>
          </a:lstStyle>
          <a:p>
            <a:r>
              <a:rPr lang="en-US" sz="1000" b="0" dirty="0"/>
              <a:t>Damla Erhan-Kurumsal Mimari ve </a:t>
            </a:r>
            <a:r>
              <a:rPr lang="en-US" sz="1000" b="0" dirty="0" err="1"/>
              <a:t>Arge</a:t>
            </a:r>
            <a:br>
              <a:rPr lang="tr-TR" sz="2400" dirty="0"/>
            </a:br>
            <a:endParaRPr lang="tr-TR" sz="2400" dirty="0"/>
          </a:p>
        </p:txBody>
      </p:sp>
    </p:spTree>
    <p:extLst>
      <p:ext uri="{BB962C8B-B14F-4D97-AF65-F5344CB8AC3E}">
        <p14:creationId xmlns:p14="http://schemas.microsoft.com/office/powerpoint/2010/main" val="2193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80508858-3C1D-A9C5-64C0-4E3C9D2BB31A}"/>
              </a:ext>
            </a:extLst>
          </p:cNvPr>
          <p:cNvSpPr>
            <a:spLocks noGrp="1"/>
          </p:cNvSpPr>
          <p:nvPr>
            <p:ph type="ftr" sz="quarter" idx="11"/>
          </p:nvPr>
        </p:nvSpPr>
        <p:spPr>
          <a:xfrm>
            <a:off x="5159896" y="6509548"/>
            <a:ext cx="6912768" cy="268139"/>
          </a:xfrm>
        </p:spPr>
        <p:txBody>
          <a:bodyPr/>
          <a:lstStyle/>
          <a:p>
            <a:r>
              <a:rPr lang="tr-TR" sz="1400" dirty="0"/>
              <a:t>Kurumsal Mimari ve </a:t>
            </a:r>
            <a:r>
              <a:rPr lang="tr-TR" sz="1400" dirty="0" err="1"/>
              <a:t>Arge</a:t>
            </a:r>
            <a:r>
              <a:rPr lang="tr-TR" sz="1400" dirty="0"/>
              <a:t>-Damla Erhan</a:t>
            </a:r>
          </a:p>
        </p:txBody>
      </p:sp>
      <p:sp>
        <p:nvSpPr>
          <p:cNvPr id="8" name="İçerik Yer Tutucusu 7">
            <a:extLst>
              <a:ext uri="{FF2B5EF4-FFF2-40B4-BE49-F238E27FC236}">
                <a16:creationId xmlns:a16="http://schemas.microsoft.com/office/drawing/2014/main" id="{FD10A091-5DBE-24EA-D8FC-CED26336BFC0}"/>
              </a:ext>
            </a:extLst>
          </p:cNvPr>
          <p:cNvSpPr>
            <a:spLocks noGrp="1"/>
          </p:cNvSpPr>
          <p:nvPr>
            <p:ph idx="1"/>
          </p:nvPr>
        </p:nvSpPr>
        <p:spPr>
          <a:xfrm>
            <a:off x="431375" y="187867"/>
            <a:ext cx="11425268" cy="5977437"/>
          </a:xfrm>
        </p:spPr>
        <p:txBody>
          <a:bodyPr>
            <a:normAutofit/>
          </a:bodyPr>
          <a:lstStyle/>
          <a:p>
            <a:endParaRPr lang="tr-TR" sz="1400" dirty="0"/>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pPr marL="0" indent="0">
              <a:buNone/>
            </a:pPr>
            <a:r>
              <a:rPr lang="tr-TR" sz="1400" b="0" i="0" dirty="0">
                <a:solidFill>
                  <a:srgbClr val="444444"/>
                </a:solidFill>
                <a:effectLst/>
                <a:latin typeface="Roboto" panose="02000000000000000000" pitchFamily="2" charset="0"/>
              </a:rPr>
              <a:t>            </a:t>
            </a:r>
            <a:endParaRPr lang="en-US" sz="1400" b="0" i="0" dirty="0">
              <a:solidFill>
                <a:srgbClr val="444444"/>
              </a:solidFill>
              <a:effectLst/>
              <a:latin typeface="Roboto" panose="02000000000000000000" pitchFamily="2" charset="0"/>
            </a:endParaRPr>
          </a:p>
          <a:p>
            <a:pPr marL="0" indent="0">
              <a:buNone/>
            </a:pPr>
            <a:endParaRPr lang="en-US" sz="1400" dirty="0">
              <a:solidFill>
                <a:srgbClr val="444444"/>
              </a:solidFill>
              <a:latin typeface="Roboto" panose="02000000000000000000" pitchFamily="2" charset="0"/>
            </a:endParaRPr>
          </a:p>
          <a:p>
            <a:pPr marL="0" indent="0">
              <a:buNone/>
            </a:pPr>
            <a:endParaRPr lang="en-US" sz="1400" b="0" i="0" dirty="0">
              <a:solidFill>
                <a:srgbClr val="444444"/>
              </a:solidFill>
              <a:effectLst/>
              <a:latin typeface="Roboto" panose="02000000000000000000" pitchFamily="2" charset="0"/>
            </a:endParaRPr>
          </a:p>
          <a:p>
            <a:pPr marL="0" indent="0">
              <a:buNone/>
            </a:pPr>
            <a:endParaRPr lang="en-US" sz="1400" dirty="0">
              <a:solidFill>
                <a:srgbClr val="444444"/>
              </a:solidFill>
            </a:endParaRPr>
          </a:p>
          <a:p>
            <a:pPr marL="0" indent="0">
              <a:buNone/>
            </a:pPr>
            <a:endParaRPr lang="en-US" sz="1400" b="0" i="0" dirty="0">
              <a:solidFill>
                <a:srgbClr val="444444"/>
              </a:solidFill>
              <a:effectLst/>
            </a:endParaRPr>
          </a:p>
          <a:p>
            <a:pPr marL="0" indent="0">
              <a:buNone/>
            </a:pPr>
            <a:r>
              <a:rPr lang="tr-TR" sz="1400" b="0" i="0" dirty="0">
                <a:solidFill>
                  <a:srgbClr val="444444"/>
                </a:solidFill>
                <a:effectLst/>
              </a:rPr>
              <a:t> Harici yapılandırma deposu modeli, yapılandırma ayrıntılarını uygulamadan ayıran bir operasyonel modeldir. Bununla uygulama, yapılandırma özelliklerinin değerini bilmez, yalnızca yapılandırma deposundan hangi özelliklerin okunması gerektiğini bilir</a:t>
            </a:r>
            <a:endParaRPr lang="tr-TR" sz="1400" dirty="0"/>
          </a:p>
        </p:txBody>
      </p:sp>
      <p:pic>
        <p:nvPicPr>
          <p:cNvPr id="47106" name="Picture 2" descr="Boş Şema (1)">
            <a:extLst>
              <a:ext uri="{FF2B5EF4-FFF2-40B4-BE49-F238E27FC236}">
                <a16:creationId xmlns:a16="http://schemas.microsoft.com/office/drawing/2014/main" id="{CB2E0DFF-CF18-B9ED-2B7B-487AD8488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87867"/>
            <a:ext cx="7488832" cy="47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45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ilgi Yer Tutucusu 3">
            <a:extLst>
              <a:ext uri="{FF2B5EF4-FFF2-40B4-BE49-F238E27FC236}">
                <a16:creationId xmlns:a16="http://schemas.microsoft.com/office/drawing/2014/main" id="{DB6F3A2B-C7DC-091B-0B7F-1604B1A5176C}"/>
              </a:ext>
            </a:extLst>
          </p:cNvPr>
          <p:cNvSpPr>
            <a:spLocks noGrp="1"/>
          </p:cNvSpPr>
          <p:nvPr>
            <p:ph type="ftr" sz="quarter" idx="11"/>
          </p:nvPr>
        </p:nvSpPr>
        <p:spPr>
          <a:xfrm>
            <a:off x="5159896" y="6344232"/>
            <a:ext cx="6912768" cy="268139"/>
          </a:xfrm>
        </p:spPr>
        <p:txBody>
          <a:bodyPr/>
          <a:lstStyle/>
          <a:p>
            <a:r>
              <a:rPr lang="tr-TR" dirty="0"/>
              <a:t>Kurumsal Mimari ve </a:t>
            </a:r>
            <a:r>
              <a:rPr lang="tr-TR" dirty="0" err="1"/>
              <a:t>Arge</a:t>
            </a:r>
            <a:r>
              <a:rPr lang="tr-TR" dirty="0"/>
              <a:t>-Damla Erhan</a:t>
            </a:r>
          </a:p>
        </p:txBody>
      </p:sp>
      <p:sp>
        <p:nvSpPr>
          <p:cNvPr id="3" name="Text 1">
            <a:extLst>
              <a:ext uri="{FF2B5EF4-FFF2-40B4-BE49-F238E27FC236}">
                <a16:creationId xmlns:a16="http://schemas.microsoft.com/office/drawing/2014/main" id="{926B09EF-5273-A2AF-069A-1D558BA23157}"/>
              </a:ext>
            </a:extLst>
          </p:cNvPr>
          <p:cNvSpPr/>
          <p:nvPr/>
        </p:nvSpPr>
        <p:spPr>
          <a:xfrm>
            <a:off x="2783632" y="49290"/>
            <a:ext cx="6827520" cy="486013"/>
          </a:xfrm>
          <a:prstGeom prst="rect">
            <a:avLst/>
          </a:prstGeom>
          <a:noFill/>
          <a:ln/>
        </p:spPr>
        <p:txBody>
          <a:bodyPr wrap="none" rtlCol="0" anchor="t"/>
          <a:lstStyle/>
          <a:p>
            <a:pPr marL="0" indent="0">
              <a:lnSpc>
                <a:spcPts val="3827"/>
              </a:lnSpc>
              <a:buNone/>
            </a:pPr>
            <a:r>
              <a:rPr lang="tr-TR" sz="3062" dirty="0">
                <a:solidFill>
                  <a:srgbClr val="FF0000"/>
                </a:solidFill>
                <a:latin typeface="Corben" pitchFamily="34" charset="0"/>
                <a:ea typeface="Corben" pitchFamily="34" charset="-122"/>
                <a:cs typeface="Corben" pitchFamily="34" charset="-120"/>
              </a:rPr>
              <a:t>    </a:t>
            </a:r>
            <a:r>
              <a:rPr lang="en-US" sz="2400" b="1" dirty="0" err="1">
                <a:solidFill>
                  <a:srgbClr val="FF0000"/>
                </a:solidFill>
                <a:latin typeface="+mj-lt"/>
                <a:ea typeface="Corben" pitchFamily="34" charset="-122"/>
                <a:cs typeface="Corben" pitchFamily="34" charset="-120"/>
              </a:rPr>
              <a:t>Geleneksel</a:t>
            </a:r>
            <a:r>
              <a:rPr lang="en-US" sz="2400" b="1" dirty="0">
                <a:solidFill>
                  <a:srgbClr val="FF0000"/>
                </a:solidFill>
                <a:latin typeface="+mj-lt"/>
                <a:ea typeface="Corben" pitchFamily="34" charset="-122"/>
                <a:cs typeface="Corben" pitchFamily="34" charset="-120"/>
              </a:rPr>
              <a:t> Yaklaşımların Zayıflıkları</a:t>
            </a:r>
            <a:endParaRPr lang="en-US" sz="2400" b="1" dirty="0">
              <a:solidFill>
                <a:srgbClr val="FF0000"/>
              </a:solidFill>
              <a:latin typeface="+mj-lt"/>
            </a:endParaRPr>
          </a:p>
        </p:txBody>
      </p:sp>
      <p:pic>
        <p:nvPicPr>
          <p:cNvPr id="5" name="Image 1" descr="preencoded.png">
            <a:extLst>
              <a:ext uri="{FF2B5EF4-FFF2-40B4-BE49-F238E27FC236}">
                <a16:creationId xmlns:a16="http://schemas.microsoft.com/office/drawing/2014/main" id="{FA9568AC-9503-EF1E-0362-DE8899A3A8E1}"/>
              </a:ext>
            </a:extLst>
          </p:cNvPr>
          <p:cNvPicPr>
            <a:picLocks noChangeAspect="1"/>
          </p:cNvPicPr>
          <p:nvPr/>
        </p:nvPicPr>
        <p:blipFill>
          <a:blip r:embed="rId2"/>
          <a:stretch>
            <a:fillRect/>
          </a:stretch>
        </p:blipFill>
        <p:spPr>
          <a:xfrm>
            <a:off x="692168" y="637102"/>
            <a:ext cx="3577352" cy="2210872"/>
          </a:xfrm>
          <a:prstGeom prst="rect">
            <a:avLst/>
          </a:prstGeom>
        </p:spPr>
      </p:pic>
      <p:sp>
        <p:nvSpPr>
          <p:cNvPr id="6" name="Text 2">
            <a:extLst>
              <a:ext uri="{FF2B5EF4-FFF2-40B4-BE49-F238E27FC236}">
                <a16:creationId xmlns:a16="http://schemas.microsoft.com/office/drawing/2014/main" id="{CE3EFCF4-48C1-6DB5-5FF1-B2F868F5FA65}"/>
              </a:ext>
            </a:extLst>
          </p:cNvPr>
          <p:cNvSpPr/>
          <p:nvPr/>
        </p:nvSpPr>
        <p:spPr>
          <a:xfrm>
            <a:off x="1271464" y="2918305"/>
            <a:ext cx="1897380"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Kargaşa ve Karmaşa</a:t>
            </a:r>
            <a:endParaRPr lang="en-US" sz="1531" dirty="0"/>
          </a:p>
        </p:txBody>
      </p:sp>
      <p:sp>
        <p:nvSpPr>
          <p:cNvPr id="24" name="Text 3">
            <a:extLst>
              <a:ext uri="{FF2B5EF4-FFF2-40B4-BE49-F238E27FC236}">
                <a16:creationId xmlns:a16="http://schemas.microsoft.com/office/drawing/2014/main" id="{BC2871CD-4BBF-66CF-A0EE-D016C5272B77}"/>
              </a:ext>
            </a:extLst>
          </p:cNvPr>
          <p:cNvSpPr/>
          <p:nvPr/>
        </p:nvSpPr>
        <p:spPr>
          <a:xfrm>
            <a:off x="767408" y="3281574"/>
            <a:ext cx="3577352" cy="994886"/>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Bir uygulamayı çalıştırmak için vazgeçilmez olan yapılandırma bilgileri, uygulamanın kendisiyle kod içerisinde karışabilir ve nerede olduğunu bulmanız zorlaşabilir.</a:t>
            </a:r>
            <a:endParaRPr lang="en-US" sz="1225" dirty="0"/>
          </a:p>
        </p:txBody>
      </p:sp>
      <p:pic>
        <p:nvPicPr>
          <p:cNvPr id="25" name="Image 2" descr="preencoded.png">
            <a:extLst>
              <a:ext uri="{FF2B5EF4-FFF2-40B4-BE49-F238E27FC236}">
                <a16:creationId xmlns:a16="http://schemas.microsoft.com/office/drawing/2014/main" id="{8DF691D0-38CB-9A37-B877-0346447712CA}"/>
              </a:ext>
            </a:extLst>
          </p:cNvPr>
          <p:cNvPicPr>
            <a:picLocks noChangeAspect="1"/>
          </p:cNvPicPr>
          <p:nvPr/>
        </p:nvPicPr>
        <p:blipFill>
          <a:blip r:embed="rId3"/>
          <a:stretch>
            <a:fillRect/>
          </a:stretch>
        </p:blipFill>
        <p:spPr>
          <a:xfrm>
            <a:off x="7922482" y="632328"/>
            <a:ext cx="3577471" cy="2210991"/>
          </a:xfrm>
          <a:prstGeom prst="rect">
            <a:avLst/>
          </a:prstGeom>
        </p:spPr>
      </p:pic>
      <p:sp>
        <p:nvSpPr>
          <p:cNvPr id="26" name="Text 4">
            <a:extLst>
              <a:ext uri="{FF2B5EF4-FFF2-40B4-BE49-F238E27FC236}">
                <a16:creationId xmlns:a16="http://schemas.microsoft.com/office/drawing/2014/main" id="{3C2B1E62-EB54-92FC-6FFE-BA83082C8DC2}"/>
              </a:ext>
            </a:extLst>
          </p:cNvPr>
          <p:cNvSpPr/>
          <p:nvPr/>
        </p:nvSpPr>
        <p:spPr>
          <a:xfrm>
            <a:off x="9023158" y="2940344"/>
            <a:ext cx="1555313"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Test Edilemez</a:t>
            </a:r>
            <a:endParaRPr lang="en-US" sz="1531" dirty="0"/>
          </a:p>
        </p:txBody>
      </p:sp>
      <p:sp>
        <p:nvSpPr>
          <p:cNvPr id="27" name="Text 5">
            <a:extLst>
              <a:ext uri="{FF2B5EF4-FFF2-40B4-BE49-F238E27FC236}">
                <a16:creationId xmlns:a16="http://schemas.microsoft.com/office/drawing/2014/main" id="{EFEA858F-69F7-191E-CAF5-2C0E2E6EA472}"/>
              </a:ext>
            </a:extLst>
          </p:cNvPr>
          <p:cNvSpPr/>
          <p:nvPr/>
        </p:nvSpPr>
        <p:spPr>
          <a:xfrm>
            <a:off x="7922482" y="3129868"/>
            <a:ext cx="3911229" cy="994886"/>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Yapılandırma ayrıntıları, derleme </a:t>
            </a:r>
            <a:r>
              <a:rPr lang="en-US" sz="1225" dirty="0" err="1">
                <a:solidFill>
                  <a:srgbClr val="404155"/>
                </a:solidFill>
                <a:latin typeface="Nobile" pitchFamily="34" charset="0"/>
                <a:ea typeface="Nobile" pitchFamily="34" charset="-122"/>
                <a:cs typeface="Nobile" pitchFamily="34" charset="-120"/>
              </a:rPr>
              <a:t>sırasında</a:t>
            </a:r>
            <a:r>
              <a:rPr lang="en-US" sz="1225" dirty="0">
                <a:solidFill>
                  <a:srgbClr val="404155"/>
                </a:solidFill>
                <a:latin typeface="Nobile" pitchFamily="34" charset="0"/>
                <a:ea typeface="Nobile" pitchFamily="34" charset="-122"/>
                <a:cs typeface="Nobile" pitchFamily="34" charset="-120"/>
              </a:rPr>
              <a:t> </a:t>
            </a:r>
            <a:r>
              <a:rPr lang="tr-TR" sz="1225" dirty="0">
                <a:solidFill>
                  <a:srgbClr val="404155"/>
                </a:solidFill>
                <a:latin typeface="Nobile" pitchFamily="34" charset="0"/>
                <a:ea typeface="Nobile" pitchFamily="34" charset="-122"/>
                <a:cs typeface="Nobile" pitchFamily="34" charset="-120"/>
              </a:rPr>
              <a:t>hard</a:t>
            </a:r>
            <a:r>
              <a:rPr lang="en-US" sz="1225" dirty="0">
                <a:solidFill>
                  <a:srgbClr val="404155"/>
                </a:solidFill>
                <a:latin typeface="Nobile" pitchFamily="34" charset="0"/>
                <a:ea typeface="Nobile" pitchFamily="34" charset="-122"/>
                <a:cs typeface="Nobile" pitchFamily="34" charset="-120"/>
              </a:rPr>
              <a:t> </a:t>
            </a:r>
            <a:r>
              <a:rPr lang="tr-TR" sz="1225" dirty="0">
                <a:solidFill>
                  <a:srgbClr val="404155"/>
                </a:solidFill>
                <a:latin typeface="Nobile" pitchFamily="34" charset="0"/>
                <a:ea typeface="Nobile" pitchFamily="34" charset="-122"/>
                <a:cs typeface="Nobile" pitchFamily="34" charset="-120"/>
              </a:rPr>
              <a:t>kodlanır </a:t>
            </a:r>
            <a:r>
              <a:rPr lang="en-US" sz="1225" dirty="0" err="1">
                <a:solidFill>
                  <a:srgbClr val="404155"/>
                </a:solidFill>
                <a:latin typeface="Nobile" pitchFamily="34" charset="0"/>
                <a:ea typeface="Nobile" pitchFamily="34" charset="-122"/>
                <a:cs typeface="Nobile" pitchFamily="34" charset="-120"/>
              </a:rPr>
              <a:t>bu</a:t>
            </a:r>
            <a:r>
              <a:rPr lang="en-US" sz="1225" dirty="0">
                <a:solidFill>
                  <a:srgbClr val="404155"/>
                </a:solidFill>
                <a:latin typeface="Nobile" pitchFamily="34" charset="0"/>
                <a:ea typeface="Nobile" pitchFamily="34" charset="-122"/>
                <a:cs typeface="Nobile" pitchFamily="34" charset="-120"/>
              </a:rPr>
              <a:t> da başarısızlık durumlarında test edilemez hatta sık sık uygulamanın yeniden başlatılması gerekebilir.</a:t>
            </a:r>
            <a:endParaRPr lang="en-US" sz="1225" dirty="0"/>
          </a:p>
        </p:txBody>
      </p:sp>
      <p:pic>
        <p:nvPicPr>
          <p:cNvPr id="28" name="Image 3" descr="preencoded.png">
            <a:extLst>
              <a:ext uri="{FF2B5EF4-FFF2-40B4-BE49-F238E27FC236}">
                <a16:creationId xmlns:a16="http://schemas.microsoft.com/office/drawing/2014/main" id="{6FCBF325-8E7A-9EC5-6985-6A4F37274C17}"/>
              </a:ext>
            </a:extLst>
          </p:cNvPr>
          <p:cNvPicPr>
            <a:picLocks noChangeAspect="1"/>
          </p:cNvPicPr>
          <p:nvPr/>
        </p:nvPicPr>
        <p:blipFill>
          <a:blip r:embed="rId4"/>
          <a:stretch>
            <a:fillRect/>
          </a:stretch>
        </p:blipFill>
        <p:spPr>
          <a:xfrm>
            <a:off x="3847914" y="4124754"/>
            <a:ext cx="3577352" cy="2210872"/>
          </a:xfrm>
          <a:prstGeom prst="rect">
            <a:avLst/>
          </a:prstGeom>
        </p:spPr>
      </p:pic>
      <p:sp>
        <p:nvSpPr>
          <p:cNvPr id="29" name="Text 6">
            <a:extLst>
              <a:ext uri="{FF2B5EF4-FFF2-40B4-BE49-F238E27FC236}">
                <a16:creationId xmlns:a16="http://schemas.microsoft.com/office/drawing/2014/main" id="{6C1D227D-9D49-62EB-3610-1B106011270B}"/>
              </a:ext>
            </a:extLst>
          </p:cNvPr>
          <p:cNvSpPr/>
          <p:nvPr/>
        </p:nvSpPr>
        <p:spPr>
          <a:xfrm>
            <a:off x="7717120" y="4667539"/>
            <a:ext cx="1798320"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Güvenlik Sorunları</a:t>
            </a:r>
            <a:endParaRPr lang="en-US" sz="1531" dirty="0"/>
          </a:p>
        </p:txBody>
      </p:sp>
      <p:sp>
        <p:nvSpPr>
          <p:cNvPr id="30" name="Text 7">
            <a:extLst>
              <a:ext uri="{FF2B5EF4-FFF2-40B4-BE49-F238E27FC236}">
                <a16:creationId xmlns:a16="http://schemas.microsoft.com/office/drawing/2014/main" id="{926DF9BD-95F8-80FE-F765-166A5F73C248}"/>
              </a:ext>
            </a:extLst>
          </p:cNvPr>
          <p:cNvSpPr/>
          <p:nvPr/>
        </p:nvSpPr>
        <p:spPr>
          <a:xfrm>
            <a:off x="7425266" y="5024718"/>
            <a:ext cx="3577352" cy="746165"/>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Yapılandırma </a:t>
            </a:r>
            <a:r>
              <a:rPr lang="en-US" sz="1225" dirty="0" err="1">
                <a:solidFill>
                  <a:srgbClr val="404155"/>
                </a:solidFill>
                <a:latin typeface="Nobile" pitchFamily="34" charset="0"/>
                <a:ea typeface="Nobile" pitchFamily="34" charset="-122"/>
                <a:cs typeface="Nobile" pitchFamily="34" charset="-120"/>
              </a:rPr>
              <a:t>bilgileri</a:t>
            </a:r>
            <a:r>
              <a:rPr lang="en-US" sz="1225" dirty="0">
                <a:solidFill>
                  <a:srgbClr val="404155"/>
                </a:solidFill>
                <a:latin typeface="Nobile" pitchFamily="34" charset="0"/>
                <a:ea typeface="Nobile" pitchFamily="34" charset="-122"/>
                <a:cs typeface="Nobile" pitchFamily="34" charset="-120"/>
              </a:rPr>
              <a:t> </a:t>
            </a:r>
            <a:r>
              <a:rPr lang="tr-TR" sz="1225" dirty="0">
                <a:solidFill>
                  <a:srgbClr val="404155"/>
                </a:solidFill>
                <a:latin typeface="Nobile" pitchFamily="34" charset="0"/>
                <a:ea typeface="Nobile" pitchFamily="34" charset="-122"/>
                <a:cs typeface="Nobile" pitchFamily="34" charset="-120"/>
              </a:rPr>
              <a:t>hard</a:t>
            </a:r>
            <a:r>
              <a:rPr lang="en-US" sz="1225" dirty="0">
                <a:solidFill>
                  <a:srgbClr val="404155"/>
                </a:solidFill>
                <a:latin typeface="Nobile" pitchFamily="34" charset="0"/>
                <a:ea typeface="Nobile" pitchFamily="34" charset="-122"/>
                <a:cs typeface="Nobile" pitchFamily="34" charset="-120"/>
              </a:rPr>
              <a:t> kodlanmışsa, bu bilgiler uygulamaya erişen herkes tarafından </a:t>
            </a:r>
            <a:r>
              <a:rPr lang="en-US" sz="1225" dirty="0" err="1">
                <a:solidFill>
                  <a:srgbClr val="404155"/>
                </a:solidFill>
                <a:latin typeface="Nobile" pitchFamily="34" charset="0"/>
                <a:ea typeface="Nobile" pitchFamily="34" charset="-122"/>
                <a:cs typeface="Nobile" pitchFamily="34" charset="-120"/>
              </a:rPr>
              <a:t>erişilebilir</a:t>
            </a:r>
            <a:r>
              <a:rPr lang="en-US" sz="1225" dirty="0">
                <a:solidFill>
                  <a:srgbClr val="404155"/>
                </a:solidFill>
                <a:latin typeface="Nobile" pitchFamily="34" charset="0"/>
                <a:ea typeface="Nobile" pitchFamily="34" charset="-122"/>
                <a:cs typeface="Nobile" pitchFamily="34" charset="-120"/>
              </a:rPr>
              <a:t>  bu da güvenlik açıklarına neden olabilir.</a:t>
            </a:r>
            <a:endParaRPr lang="en-US" sz="1225" dirty="0"/>
          </a:p>
        </p:txBody>
      </p:sp>
    </p:spTree>
    <p:extLst>
      <p:ext uri="{BB962C8B-B14F-4D97-AF65-F5344CB8AC3E}">
        <p14:creationId xmlns:p14="http://schemas.microsoft.com/office/powerpoint/2010/main" val="211580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4EB95F76-7702-12C5-41F7-E8853D382A7D}"/>
              </a:ext>
            </a:extLst>
          </p:cNvPr>
          <p:cNvSpPr>
            <a:spLocks noGrp="1"/>
          </p:cNvSpPr>
          <p:nvPr>
            <p:ph type="ftr" sz="quarter" idx="11"/>
          </p:nvPr>
        </p:nvSpPr>
        <p:spPr/>
        <p:txBody>
          <a:bodyPr/>
          <a:lstStyle/>
          <a:p>
            <a:r>
              <a:rPr lang="tr-TR"/>
              <a:t>Kurumsal Mimari ve Arge-Damla Erhan</a:t>
            </a:r>
            <a:endParaRPr lang="tr-TR" dirty="0"/>
          </a:p>
        </p:txBody>
      </p:sp>
      <p:pic>
        <p:nvPicPr>
          <p:cNvPr id="6" name="Image 1" descr="preencoded.png">
            <a:extLst>
              <a:ext uri="{FF2B5EF4-FFF2-40B4-BE49-F238E27FC236}">
                <a16:creationId xmlns:a16="http://schemas.microsoft.com/office/drawing/2014/main" id="{C8B56C05-DA03-95B4-1AF6-6202298E5211}"/>
              </a:ext>
            </a:extLst>
          </p:cNvPr>
          <p:cNvPicPr>
            <a:picLocks noChangeAspect="1"/>
          </p:cNvPicPr>
          <p:nvPr/>
        </p:nvPicPr>
        <p:blipFill>
          <a:blip r:embed="rId2"/>
          <a:stretch>
            <a:fillRect/>
          </a:stretch>
        </p:blipFill>
        <p:spPr>
          <a:xfrm>
            <a:off x="1559496" y="110073"/>
            <a:ext cx="3672408" cy="1986189"/>
          </a:xfrm>
          <a:prstGeom prst="rect">
            <a:avLst/>
          </a:prstGeom>
        </p:spPr>
      </p:pic>
      <p:sp>
        <p:nvSpPr>
          <p:cNvPr id="7" name="Text 2">
            <a:extLst>
              <a:ext uri="{FF2B5EF4-FFF2-40B4-BE49-F238E27FC236}">
                <a16:creationId xmlns:a16="http://schemas.microsoft.com/office/drawing/2014/main" id="{1BD1B51C-977C-6306-AE33-E396C3D5E2AF}"/>
              </a:ext>
            </a:extLst>
          </p:cNvPr>
          <p:cNvSpPr/>
          <p:nvPr/>
        </p:nvSpPr>
        <p:spPr>
          <a:xfrm>
            <a:off x="2855640" y="2092437"/>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Esneklik</a:t>
            </a:r>
            <a:endParaRPr lang="en-US" sz="1531" dirty="0"/>
          </a:p>
        </p:txBody>
      </p:sp>
      <p:sp>
        <p:nvSpPr>
          <p:cNvPr id="8" name="Text 3">
            <a:extLst>
              <a:ext uri="{FF2B5EF4-FFF2-40B4-BE49-F238E27FC236}">
                <a16:creationId xmlns:a16="http://schemas.microsoft.com/office/drawing/2014/main" id="{22CD3CE9-0DB4-FA50-A91E-7369B14B7BD3}"/>
              </a:ext>
            </a:extLst>
          </p:cNvPr>
          <p:cNvSpPr/>
          <p:nvPr/>
        </p:nvSpPr>
        <p:spPr>
          <a:xfrm>
            <a:off x="1464440" y="2329729"/>
            <a:ext cx="3672408"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uygulama ayarlarının dinamik bir şekilde değiştirilmesini sağlar.</a:t>
            </a:r>
            <a:endParaRPr lang="en-US" sz="1225" dirty="0"/>
          </a:p>
        </p:txBody>
      </p:sp>
      <p:pic>
        <p:nvPicPr>
          <p:cNvPr id="9" name="Image 2" descr="preencoded.png">
            <a:extLst>
              <a:ext uri="{FF2B5EF4-FFF2-40B4-BE49-F238E27FC236}">
                <a16:creationId xmlns:a16="http://schemas.microsoft.com/office/drawing/2014/main" id="{E27CE7C4-EDEA-53EF-A7D0-4CD10C37022C}"/>
              </a:ext>
            </a:extLst>
          </p:cNvPr>
          <p:cNvPicPr>
            <a:picLocks noChangeAspect="1"/>
          </p:cNvPicPr>
          <p:nvPr/>
        </p:nvPicPr>
        <p:blipFill>
          <a:blip r:embed="rId3"/>
          <a:stretch>
            <a:fillRect/>
          </a:stretch>
        </p:blipFill>
        <p:spPr>
          <a:xfrm>
            <a:off x="6096000" y="149600"/>
            <a:ext cx="3888433" cy="1942837"/>
          </a:xfrm>
          <a:prstGeom prst="rect">
            <a:avLst/>
          </a:prstGeom>
        </p:spPr>
      </p:pic>
      <p:sp>
        <p:nvSpPr>
          <p:cNvPr id="10" name="Text 4">
            <a:extLst>
              <a:ext uri="{FF2B5EF4-FFF2-40B4-BE49-F238E27FC236}">
                <a16:creationId xmlns:a16="http://schemas.microsoft.com/office/drawing/2014/main" id="{759F8B9A-72BB-C792-D9A7-D0D0B08D4F9E}"/>
              </a:ext>
            </a:extLst>
          </p:cNvPr>
          <p:cNvSpPr/>
          <p:nvPr/>
        </p:nvSpPr>
        <p:spPr>
          <a:xfrm>
            <a:off x="7264688" y="2132856"/>
            <a:ext cx="1623060"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Kullanım Kolaylığı</a:t>
            </a:r>
            <a:endParaRPr lang="en-US" sz="1531" dirty="0"/>
          </a:p>
        </p:txBody>
      </p:sp>
      <p:sp>
        <p:nvSpPr>
          <p:cNvPr id="11" name="Text 5">
            <a:extLst>
              <a:ext uri="{FF2B5EF4-FFF2-40B4-BE49-F238E27FC236}">
                <a16:creationId xmlns:a16="http://schemas.microsoft.com/office/drawing/2014/main" id="{E95D2328-DE96-D690-6535-215DA0064662}"/>
              </a:ext>
            </a:extLst>
          </p:cNvPr>
          <p:cNvSpPr/>
          <p:nvPr/>
        </p:nvSpPr>
        <p:spPr>
          <a:xfrm>
            <a:off x="5951984" y="2363889"/>
            <a:ext cx="3731387"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ayarların kolayca değiştirilmesini ve hataların en aza indirgenmesini sağlar.</a:t>
            </a:r>
            <a:endParaRPr lang="en-US" sz="1225" dirty="0"/>
          </a:p>
        </p:txBody>
      </p:sp>
      <p:pic>
        <p:nvPicPr>
          <p:cNvPr id="12" name="Image 3" descr="preencoded.png">
            <a:extLst>
              <a:ext uri="{FF2B5EF4-FFF2-40B4-BE49-F238E27FC236}">
                <a16:creationId xmlns:a16="http://schemas.microsoft.com/office/drawing/2014/main" id="{F278AE46-F155-18E1-D386-EB0F366907EE}"/>
              </a:ext>
            </a:extLst>
          </p:cNvPr>
          <p:cNvPicPr>
            <a:picLocks noChangeAspect="1"/>
          </p:cNvPicPr>
          <p:nvPr/>
        </p:nvPicPr>
        <p:blipFill>
          <a:blip r:embed="rId4"/>
          <a:stretch>
            <a:fillRect/>
          </a:stretch>
        </p:blipFill>
        <p:spPr>
          <a:xfrm>
            <a:off x="1526242" y="2951771"/>
            <a:ext cx="3610606" cy="2006741"/>
          </a:xfrm>
          <a:prstGeom prst="rect">
            <a:avLst/>
          </a:prstGeom>
        </p:spPr>
      </p:pic>
      <p:sp>
        <p:nvSpPr>
          <p:cNvPr id="13" name="Text 6">
            <a:extLst>
              <a:ext uri="{FF2B5EF4-FFF2-40B4-BE49-F238E27FC236}">
                <a16:creationId xmlns:a16="http://schemas.microsoft.com/office/drawing/2014/main" id="{428F02BF-82A4-5FB6-645C-8CA7BB4E4275}"/>
              </a:ext>
            </a:extLst>
          </p:cNvPr>
          <p:cNvSpPr/>
          <p:nvPr/>
        </p:nvSpPr>
        <p:spPr>
          <a:xfrm>
            <a:off x="2662971" y="4994503"/>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Güvenlik</a:t>
            </a:r>
            <a:endParaRPr lang="en-US" sz="1531" dirty="0"/>
          </a:p>
        </p:txBody>
      </p:sp>
      <p:sp>
        <p:nvSpPr>
          <p:cNvPr id="14" name="Text 7">
            <a:extLst>
              <a:ext uri="{FF2B5EF4-FFF2-40B4-BE49-F238E27FC236}">
                <a16:creationId xmlns:a16="http://schemas.microsoft.com/office/drawing/2014/main" id="{2F5A45A2-9F47-1645-6E26-3175BA772AF3}"/>
              </a:ext>
            </a:extLst>
          </p:cNvPr>
          <p:cNvSpPr/>
          <p:nvPr/>
        </p:nvSpPr>
        <p:spPr>
          <a:xfrm>
            <a:off x="1526242" y="5221269"/>
            <a:ext cx="3577352"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ayarları, uygulamadan ayrı tutulduğu için uygulama güvenliği artar ve riskler minimize edilir.</a:t>
            </a:r>
            <a:endParaRPr lang="en-US" sz="1225" dirty="0"/>
          </a:p>
        </p:txBody>
      </p:sp>
      <p:pic>
        <p:nvPicPr>
          <p:cNvPr id="15" name="Image 4" descr="preencoded.png">
            <a:extLst>
              <a:ext uri="{FF2B5EF4-FFF2-40B4-BE49-F238E27FC236}">
                <a16:creationId xmlns:a16="http://schemas.microsoft.com/office/drawing/2014/main" id="{F50ED5C6-9906-CBCA-A419-145235160B3E}"/>
              </a:ext>
            </a:extLst>
          </p:cNvPr>
          <p:cNvPicPr>
            <a:picLocks noChangeAspect="1"/>
          </p:cNvPicPr>
          <p:nvPr/>
        </p:nvPicPr>
        <p:blipFill>
          <a:blip r:embed="rId5"/>
          <a:stretch>
            <a:fillRect/>
          </a:stretch>
        </p:blipFill>
        <p:spPr>
          <a:xfrm>
            <a:off x="6023994" y="2970720"/>
            <a:ext cx="4032446" cy="1784095"/>
          </a:xfrm>
          <a:prstGeom prst="rect">
            <a:avLst/>
          </a:prstGeom>
        </p:spPr>
      </p:pic>
      <p:sp>
        <p:nvSpPr>
          <p:cNvPr id="16" name="Text 8">
            <a:extLst>
              <a:ext uri="{FF2B5EF4-FFF2-40B4-BE49-F238E27FC236}">
                <a16:creationId xmlns:a16="http://schemas.microsoft.com/office/drawing/2014/main" id="{987DC6E2-8E29-F333-9FA3-14A307235089}"/>
              </a:ext>
            </a:extLst>
          </p:cNvPr>
          <p:cNvSpPr/>
          <p:nvPr/>
        </p:nvSpPr>
        <p:spPr>
          <a:xfrm>
            <a:off x="7181850" y="4869160"/>
            <a:ext cx="2011680"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Uygulama Bağımsızlığı</a:t>
            </a:r>
            <a:endParaRPr lang="en-US" sz="1531" dirty="0"/>
          </a:p>
        </p:txBody>
      </p:sp>
      <p:sp>
        <p:nvSpPr>
          <p:cNvPr id="17" name="Text 9">
            <a:extLst>
              <a:ext uri="{FF2B5EF4-FFF2-40B4-BE49-F238E27FC236}">
                <a16:creationId xmlns:a16="http://schemas.microsoft.com/office/drawing/2014/main" id="{2E657D03-4988-9D58-B05A-DFFF3637AC95}"/>
              </a:ext>
            </a:extLst>
          </p:cNvPr>
          <p:cNvSpPr/>
          <p:nvPr/>
        </p:nvSpPr>
        <p:spPr>
          <a:xfrm>
            <a:off x="6023992" y="5167424"/>
            <a:ext cx="3577471"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uygulamanın farklı ortamlarda uygulanabilmesini kolaylaştırır.</a:t>
            </a:r>
            <a:endParaRPr lang="en-US" sz="1225" dirty="0"/>
          </a:p>
        </p:txBody>
      </p:sp>
    </p:spTree>
    <p:extLst>
      <p:ext uri="{BB962C8B-B14F-4D97-AF65-F5344CB8AC3E}">
        <p14:creationId xmlns:p14="http://schemas.microsoft.com/office/powerpoint/2010/main" val="250394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03A91996-556D-D9F1-4CFB-A6822415D738}"/>
              </a:ext>
            </a:extLst>
          </p:cNvPr>
          <p:cNvSpPr>
            <a:spLocks noGrp="1"/>
          </p:cNvSpPr>
          <p:nvPr>
            <p:ph idx="1"/>
          </p:nvPr>
        </p:nvSpPr>
        <p:spPr/>
        <p:txBody>
          <a:bodyPr>
            <a:normAutofit/>
          </a:bodyPr>
          <a:lstStyle/>
          <a:p>
            <a:pPr marL="0" indent="0">
              <a:buNone/>
            </a:pPr>
            <a:endParaRPr lang="tr-TR" sz="1400" dirty="0"/>
          </a:p>
        </p:txBody>
      </p:sp>
      <p:sp>
        <p:nvSpPr>
          <p:cNvPr id="3" name="Başlık 2">
            <a:extLst>
              <a:ext uri="{FF2B5EF4-FFF2-40B4-BE49-F238E27FC236}">
                <a16:creationId xmlns:a16="http://schemas.microsoft.com/office/drawing/2014/main" id="{1993E583-C8C4-9D64-2736-23CB70A096FA}"/>
              </a:ext>
            </a:extLst>
          </p:cNvPr>
          <p:cNvSpPr>
            <a:spLocks noGrp="1"/>
          </p:cNvSpPr>
          <p:nvPr>
            <p:ph type="title"/>
          </p:nvPr>
        </p:nvSpPr>
        <p:spPr/>
        <p:txBody>
          <a:bodyPr>
            <a:normAutofit/>
          </a:bodyPr>
          <a:lstStyle/>
          <a:p>
            <a:br>
              <a:rPr lang="en-US" sz="1400" dirty="0"/>
            </a:br>
            <a:r>
              <a:rPr lang="tr-TR" sz="2000" dirty="0">
                <a:solidFill>
                  <a:srgbClr val="FF0000"/>
                </a:solidFill>
              </a:rPr>
              <a:t>Harici Yapılandırmanın Yararları</a:t>
            </a:r>
          </a:p>
        </p:txBody>
      </p:sp>
      <p:sp>
        <p:nvSpPr>
          <p:cNvPr id="4" name="Alt Bilgi Yer Tutucusu 3">
            <a:extLst>
              <a:ext uri="{FF2B5EF4-FFF2-40B4-BE49-F238E27FC236}">
                <a16:creationId xmlns:a16="http://schemas.microsoft.com/office/drawing/2014/main" id="{88C95819-1ABF-EDAC-7F62-FA17FE4317E1}"/>
              </a:ext>
            </a:extLst>
          </p:cNvPr>
          <p:cNvSpPr>
            <a:spLocks noGrp="1"/>
          </p:cNvSpPr>
          <p:nvPr>
            <p:ph type="ftr" sz="quarter" idx="11"/>
          </p:nvPr>
        </p:nvSpPr>
        <p:spPr/>
        <p:txBody>
          <a:bodyPr/>
          <a:lstStyle/>
          <a:p>
            <a:r>
              <a:rPr lang="tr-TR" sz="1400"/>
              <a:t>Kurumsal Mimari ve Arge-Damla Erhan</a:t>
            </a:r>
            <a:endParaRPr lang="tr-TR" sz="1400" dirty="0"/>
          </a:p>
        </p:txBody>
      </p:sp>
      <p:sp>
        <p:nvSpPr>
          <p:cNvPr id="16" name="Text 5">
            <a:extLst>
              <a:ext uri="{FF2B5EF4-FFF2-40B4-BE49-F238E27FC236}">
                <a16:creationId xmlns:a16="http://schemas.microsoft.com/office/drawing/2014/main" id="{B7F33D01-7F18-4291-8835-5DF57C867F16}"/>
              </a:ext>
            </a:extLst>
          </p:cNvPr>
          <p:cNvSpPr/>
          <p:nvPr/>
        </p:nvSpPr>
        <p:spPr>
          <a:xfrm>
            <a:off x="1181529" y="1636317"/>
            <a:ext cx="386517" cy="332011"/>
          </a:xfrm>
          <a:prstGeom prst="rect">
            <a:avLst/>
          </a:prstGeom>
          <a:noFill/>
          <a:ln/>
        </p:spPr>
        <p:txBody>
          <a:bodyPr wrap="none" rtlCol="0" anchor="t"/>
          <a:lstStyle/>
          <a:p>
            <a:pPr marL="0" indent="0">
              <a:lnSpc>
                <a:spcPts val="2799"/>
              </a:lnSpc>
              <a:buNone/>
            </a:pPr>
            <a:r>
              <a:rPr lang="en-US" sz="1400" dirty="0">
                <a:solidFill>
                  <a:srgbClr val="3C3939"/>
                </a:solidFill>
                <a:latin typeface="Roboto" pitchFamily="34" charset="0"/>
                <a:ea typeface="Roboto" pitchFamily="34" charset="-122"/>
                <a:cs typeface="Roboto" pitchFamily="34" charset="-120"/>
              </a:rPr>
              <a:t>1.</a:t>
            </a:r>
            <a:endParaRPr lang="en-US" sz="1400" dirty="0"/>
          </a:p>
        </p:txBody>
      </p:sp>
      <p:sp>
        <p:nvSpPr>
          <p:cNvPr id="17" name="Text 6">
            <a:extLst>
              <a:ext uri="{FF2B5EF4-FFF2-40B4-BE49-F238E27FC236}">
                <a16:creationId xmlns:a16="http://schemas.microsoft.com/office/drawing/2014/main" id="{A22D80EF-F427-4F70-A0BE-62717C146CAF}"/>
              </a:ext>
            </a:extLst>
          </p:cNvPr>
          <p:cNvSpPr/>
          <p:nvPr/>
        </p:nvSpPr>
        <p:spPr>
          <a:xfrm>
            <a:off x="1587500" y="1621017"/>
            <a:ext cx="7604844" cy="385009"/>
          </a:xfrm>
          <a:prstGeom prst="rect">
            <a:avLst/>
          </a:prstGeom>
          <a:noFill/>
          <a:ln/>
        </p:spPr>
        <p:txBody>
          <a:bodyPr wrap="square" rtlCol="0" anchor="t"/>
          <a:lstStyle/>
          <a:p>
            <a:pPr>
              <a:lnSpc>
                <a:spcPts val="2799"/>
              </a:lnSpc>
            </a:pPr>
            <a:r>
              <a:rPr lang="tr-TR" sz="1400" dirty="0"/>
              <a:t>Uygulamamızı yeniden oluşturmadan herhangi bir yapılandırma değerini güncelleyebiliriz</a:t>
            </a:r>
            <a:r>
              <a:rPr lang="en-US" sz="1400" dirty="0"/>
              <a:t>.</a:t>
            </a:r>
          </a:p>
        </p:txBody>
      </p:sp>
      <p:sp>
        <p:nvSpPr>
          <p:cNvPr id="18" name="Shape 7">
            <a:extLst>
              <a:ext uri="{FF2B5EF4-FFF2-40B4-BE49-F238E27FC236}">
                <a16:creationId xmlns:a16="http://schemas.microsoft.com/office/drawing/2014/main" id="{1A76C879-0062-4AA2-A79A-61B29C806C91}"/>
              </a:ext>
            </a:extLst>
          </p:cNvPr>
          <p:cNvSpPr/>
          <p:nvPr/>
        </p:nvSpPr>
        <p:spPr>
          <a:xfrm>
            <a:off x="978812" y="2183727"/>
            <a:ext cx="10877831" cy="700416"/>
          </a:xfrm>
          <a:prstGeom prst="rect">
            <a:avLst/>
          </a:prstGeom>
          <a:solidFill>
            <a:srgbClr val="000000">
              <a:alpha val="4000"/>
            </a:srgbClr>
          </a:solidFill>
          <a:ln/>
        </p:spPr>
        <p:txBody>
          <a:bodyPr/>
          <a:lstStyle/>
          <a:p>
            <a:pPr>
              <a:lnSpc>
                <a:spcPct val="250000"/>
              </a:lnSpc>
            </a:pPr>
            <a:r>
              <a:rPr lang="en-US" sz="1400" dirty="0">
                <a:solidFill>
                  <a:srgbClr val="404155"/>
                </a:solidFill>
                <a:ea typeface="Nobile" pitchFamily="34" charset="-122"/>
                <a:cs typeface="Nobile" pitchFamily="34" charset="-120"/>
              </a:rPr>
              <a:t>                </a:t>
            </a:r>
            <a:r>
              <a:rPr lang="en-US" sz="1400" dirty="0" err="1">
                <a:ea typeface="Nobile" pitchFamily="34" charset="-122"/>
                <a:cs typeface="Nobile" pitchFamily="34" charset="-120"/>
              </a:rPr>
              <a:t>Ayarların</a:t>
            </a:r>
            <a:r>
              <a:rPr lang="en-US" sz="1400" dirty="0">
                <a:ea typeface="Nobile" pitchFamily="34" charset="-122"/>
                <a:cs typeface="Nobile" pitchFamily="34" charset="-120"/>
              </a:rPr>
              <a:t> </a:t>
            </a:r>
            <a:r>
              <a:rPr lang="en-US" sz="1400" dirty="0" err="1">
                <a:ea typeface="Nobile" pitchFamily="34" charset="-122"/>
                <a:cs typeface="Nobile" pitchFamily="34" charset="-120"/>
              </a:rPr>
              <a:t>belirli</a:t>
            </a:r>
            <a:r>
              <a:rPr lang="en-US" sz="1400" dirty="0">
                <a:ea typeface="Nobile" pitchFamily="34" charset="-122"/>
                <a:cs typeface="Nobile" pitchFamily="34" charset="-120"/>
              </a:rPr>
              <a:t> </a:t>
            </a:r>
            <a:r>
              <a:rPr lang="en-US" sz="1400" dirty="0" err="1">
                <a:ea typeface="Nobile" pitchFamily="34" charset="-122"/>
                <a:cs typeface="Nobile" pitchFamily="34" charset="-120"/>
              </a:rPr>
              <a:t>bir</a:t>
            </a:r>
            <a:r>
              <a:rPr lang="en-US" sz="1400" dirty="0">
                <a:ea typeface="Nobile" pitchFamily="34" charset="-122"/>
                <a:cs typeface="Nobile" pitchFamily="34" charset="-120"/>
              </a:rPr>
              <a:t> </a:t>
            </a:r>
            <a:r>
              <a:rPr lang="en-US" sz="1400" dirty="0" err="1">
                <a:ea typeface="Nobile" pitchFamily="34" charset="-122"/>
                <a:cs typeface="Nobile" pitchFamily="34" charset="-120"/>
              </a:rPr>
              <a:t>çevrede</a:t>
            </a:r>
            <a:r>
              <a:rPr lang="en-US" sz="1400" dirty="0">
                <a:ea typeface="Nobile" pitchFamily="34" charset="-122"/>
                <a:cs typeface="Nobile" pitchFamily="34" charset="-120"/>
              </a:rPr>
              <a:t> (</a:t>
            </a:r>
            <a:r>
              <a:rPr lang="en-US" sz="1400" dirty="0" err="1">
                <a:ea typeface="Nobile" pitchFamily="34" charset="-122"/>
                <a:cs typeface="Nobile" pitchFamily="34" charset="-120"/>
              </a:rPr>
              <a:t>geliştirme</a:t>
            </a:r>
            <a:r>
              <a:rPr lang="en-US" sz="1400" dirty="0">
                <a:ea typeface="Nobile" pitchFamily="34" charset="-122"/>
                <a:cs typeface="Nobile" pitchFamily="34" charset="-120"/>
              </a:rPr>
              <a:t>, test </a:t>
            </a:r>
            <a:r>
              <a:rPr lang="en-US" sz="1400" dirty="0" err="1">
                <a:ea typeface="Nobile" pitchFamily="34" charset="-122"/>
                <a:cs typeface="Nobile" pitchFamily="34" charset="-120"/>
              </a:rPr>
              <a:t>veya</a:t>
            </a:r>
            <a:r>
              <a:rPr lang="en-US" sz="1400" dirty="0">
                <a:ea typeface="Nobile" pitchFamily="34" charset="-122"/>
                <a:cs typeface="Nobile" pitchFamily="34" charset="-120"/>
              </a:rPr>
              <a:t> </a:t>
            </a:r>
            <a:r>
              <a:rPr lang="en-US" sz="1400" dirty="0" err="1">
                <a:ea typeface="Nobile" pitchFamily="34" charset="-122"/>
                <a:cs typeface="Nobile" pitchFamily="34" charset="-120"/>
              </a:rPr>
              <a:t>üretim</a:t>
            </a:r>
            <a:r>
              <a:rPr lang="en-US" sz="1400" dirty="0">
                <a:ea typeface="Nobile" pitchFamily="34" charset="-122"/>
                <a:cs typeface="Nobile" pitchFamily="34" charset="-120"/>
              </a:rPr>
              <a:t>) </a:t>
            </a:r>
            <a:r>
              <a:rPr lang="en-US" sz="1400" dirty="0" err="1">
                <a:ea typeface="Nobile" pitchFamily="34" charset="-122"/>
                <a:cs typeface="Nobile" pitchFamily="34" charset="-120"/>
              </a:rPr>
              <a:t>değiştirilmesi</a:t>
            </a:r>
            <a:r>
              <a:rPr lang="en-US" sz="1400" dirty="0">
                <a:ea typeface="Nobile" pitchFamily="34" charset="-122"/>
                <a:cs typeface="Nobile" pitchFamily="34" charset="-120"/>
              </a:rPr>
              <a:t> </a:t>
            </a:r>
            <a:r>
              <a:rPr lang="en-US" sz="1400" dirty="0" err="1">
                <a:ea typeface="Nobile" pitchFamily="34" charset="-122"/>
                <a:cs typeface="Nobile" pitchFamily="34" charset="-120"/>
              </a:rPr>
              <a:t>daha</a:t>
            </a:r>
            <a:r>
              <a:rPr lang="en-US" sz="1400" dirty="0">
                <a:ea typeface="Nobile" pitchFamily="34" charset="-122"/>
                <a:cs typeface="Nobile" pitchFamily="34" charset="-120"/>
              </a:rPr>
              <a:t> </a:t>
            </a:r>
            <a:r>
              <a:rPr lang="en-US" sz="1400" dirty="0" err="1">
                <a:ea typeface="Nobile" pitchFamily="34" charset="-122"/>
                <a:cs typeface="Nobile" pitchFamily="34" charset="-120"/>
              </a:rPr>
              <a:t>kolaydır</a:t>
            </a:r>
            <a:r>
              <a:rPr lang="en-US" sz="1400" dirty="0">
                <a:latin typeface="Nobile" pitchFamily="34" charset="0"/>
                <a:ea typeface="Nobile" pitchFamily="34" charset="-122"/>
                <a:cs typeface="Nobile" pitchFamily="34" charset="-120"/>
              </a:rPr>
              <a:t>.</a:t>
            </a:r>
            <a:endParaRPr lang="en-US" sz="1400" dirty="0"/>
          </a:p>
        </p:txBody>
      </p:sp>
      <p:sp>
        <p:nvSpPr>
          <p:cNvPr id="19" name="Text 8">
            <a:extLst>
              <a:ext uri="{FF2B5EF4-FFF2-40B4-BE49-F238E27FC236}">
                <a16:creationId xmlns:a16="http://schemas.microsoft.com/office/drawing/2014/main" id="{D21E4797-B503-449E-9FC8-35BA2D7E3029}"/>
              </a:ext>
            </a:extLst>
          </p:cNvPr>
          <p:cNvSpPr/>
          <p:nvPr/>
        </p:nvSpPr>
        <p:spPr>
          <a:xfrm>
            <a:off x="1200983" y="2324578"/>
            <a:ext cx="272217" cy="355402"/>
          </a:xfrm>
          <a:prstGeom prst="rect">
            <a:avLst/>
          </a:prstGeom>
          <a:noFill/>
          <a:ln/>
        </p:spPr>
        <p:txBody>
          <a:bodyPr wrap="none" rtlCol="0" anchor="t"/>
          <a:lstStyle/>
          <a:p>
            <a:pPr marL="0" indent="0">
              <a:lnSpc>
                <a:spcPts val="2799"/>
              </a:lnSpc>
              <a:buNone/>
            </a:pPr>
            <a:r>
              <a:rPr lang="en-US" sz="1400" dirty="0">
                <a:solidFill>
                  <a:srgbClr val="3C3939"/>
                </a:solidFill>
                <a:latin typeface="Roboto" pitchFamily="34" charset="0"/>
                <a:ea typeface="Roboto" pitchFamily="34" charset="-122"/>
                <a:cs typeface="Roboto" pitchFamily="34" charset="-120"/>
              </a:rPr>
              <a:t>2.</a:t>
            </a:r>
            <a:endParaRPr lang="en-US" sz="1400" dirty="0"/>
          </a:p>
        </p:txBody>
      </p:sp>
      <p:sp>
        <p:nvSpPr>
          <p:cNvPr id="20" name="Text 9">
            <a:extLst>
              <a:ext uri="{FF2B5EF4-FFF2-40B4-BE49-F238E27FC236}">
                <a16:creationId xmlns:a16="http://schemas.microsoft.com/office/drawing/2014/main" id="{B102AC85-D520-4274-9F23-7A835175EB21}"/>
              </a:ext>
            </a:extLst>
          </p:cNvPr>
          <p:cNvSpPr/>
          <p:nvPr/>
        </p:nvSpPr>
        <p:spPr>
          <a:xfrm>
            <a:off x="1619283" y="2139280"/>
            <a:ext cx="16430045" cy="710803"/>
          </a:xfrm>
          <a:prstGeom prst="rect">
            <a:avLst/>
          </a:prstGeom>
          <a:noFill/>
          <a:ln/>
        </p:spPr>
        <p:txBody>
          <a:bodyPr wrap="none" rtlCol="0" anchor="t"/>
          <a:lstStyle/>
          <a:p>
            <a:pPr>
              <a:lnSpc>
                <a:spcPts val="2799"/>
              </a:lnSpc>
            </a:pPr>
            <a:endParaRPr lang="tr-TR" sz="1400" dirty="0"/>
          </a:p>
          <a:p>
            <a:pPr marL="0" indent="0">
              <a:lnSpc>
                <a:spcPts val="2799"/>
              </a:lnSpc>
              <a:buNone/>
            </a:pPr>
            <a:endParaRPr lang="en-US" sz="1400" dirty="0"/>
          </a:p>
        </p:txBody>
      </p:sp>
      <p:sp>
        <p:nvSpPr>
          <p:cNvPr id="21" name="Shape 10">
            <a:extLst>
              <a:ext uri="{FF2B5EF4-FFF2-40B4-BE49-F238E27FC236}">
                <a16:creationId xmlns:a16="http://schemas.microsoft.com/office/drawing/2014/main" id="{A18E9CF7-A690-4632-803A-64D2A3D11770}"/>
              </a:ext>
            </a:extLst>
          </p:cNvPr>
          <p:cNvSpPr/>
          <p:nvPr/>
        </p:nvSpPr>
        <p:spPr>
          <a:xfrm>
            <a:off x="978813" y="2820830"/>
            <a:ext cx="10539174" cy="992505"/>
          </a:xfrm>
          <a:prstGeom prst="rect">
            <a:avLst/>
          </a:prstGeom>
          <a:solidFill>
            <a:srgbClr val="FFFFFF">
              <a:alpha val="4000"/>
            </a:srgbClr>
          </a:solidFill>
          <a:ln/>
        </p:spPr>
        <p:txBody>
          <a:bodyPr/>
          <a:lstStyle/>
          <a:p>
            <a:endParaRPr lang="tr-TR" sz="1400" dirty="0"/>
          </a:p>
        </p:txBody>
      </p:sp>
      <p:sp>
        <p:nvSpPr>
          <p:cNvPr id="22" name="Text 11">
            <a:extLst>
              <a:ext uri="{FF2B5EF4-FFF2-40B4-BE49-F238E27FC236}">
                <a16:creationId xmlns:a16="http://schemas.microsoft.com/office/drawing/2014/main" id="{A7DF1EAF-20D6-4D83-9BE4-CF8882C32F5D}"/>
              </a:ext>
            </a:extLst>
          </p:cNvPr>
          <p:cNvSpPr/>
          <p:nvPr/>
        </p:nvSpPr>
        <p:spPr>
          <a:xfrm>
            <a:off x="1200983" y="2961681"/>
            <a:ext cx="272217" cy="355402"/>
          </a:xfrm>
          <a:prstGeom prst="rect">
            <a:avLst/>
          </a:prstGeom>
          <a:noFill/>
          <a:ln/>
        </p:spPr>
        <p:txBody>
          <a:bodyPr wrap="none" rtlCol="0" anchor="t"/>
          <a:lstStyle/>
          <a:p>
            <a:pPr marL="0" indent="0">
              <a:lnSpc>
                <a:spcPts val="2799"/>
              </a:lnSpc>
              <a:buNone/>
            </a:pPr>
            <a:r>
              <a:rPr lang="en-US" sz="1400" dirty="0">
                <a:solidFill>
                  <a:srgbClr val="3C3939"/>
                </a:solidFill>
                <a:latin typeface="Roboto" pitchFamily="34" charset="0"/>
                <a:ea typeface="Roboto" pitchFamily="34" charset="-122"/>
                <a:cs typeface="Roboto" pitchFamily="34" charset="-120"/>
              </a:rPr>
              <a:t>3.</a:t>
            </a:r>
            <a:endParaRPr lang="en-US" sz="1400" dirty="0"/>
          </a:p>
        </p:txBody>
      </p:sp>
      <p:sp>
        <p:nvSpPr>
          <p:cNvPr id="23" name="Text 12">
            <a:extLst>
              <a:ext uri="{FF2B5EF4-FFF2-40B4-BE49-F238E27FC236}">
                <a16:creationId xmlns:a16="http://schemas.microsoft.com/office/drawing/2014/main" id="{7AEB4152-4A12-4D17-A3DD-61D4C24463E1}"/>
              </a:ext>
            </a:extLst>
          </p:cNvPr>
          <p:cNvSpPr/>
          <p:nvPr/>
        </p:nvSpPr>
        <p:spPr>
          <a:xfrm>
            <a:off x="1587499" y="2961682"/>
            <a:ext cx="9810304" cy="571648"/>
          </a:xfrm>
          <a:prstGeom prst="rect">
            <a:avLst/>
          </a:prstGeom>
          <a:noFill/>
          <a:ln/>
        </p:spPr>
        <p:txBody>
          <a:bodyPr wrap="square" rtlCol="0" anchor="t"/>
          <a:lstStyle/>
          <a:p>
            <a:r>
              <a:rPr lang="tr-TR" sz="1400" dirty="0"/>
              <a:t>Uygulama paketinin güncellenmesi gerekmediğinden, başka bir ekibin  geliştiricinin yardımına ihtiyaç duymadan yapılandırmayı yönetmesine izin verir.</a:t>
            </a:r>
          </a:p>
        </p:txBody>
      </p:sp>
      <p:sp>
        <p:nvSpPr>
          <p:cNvPr id="24" name="Shape 7">
            <a:extLst>
              <a:ext uri="{FF2B5EF4-FFF2-40B4-BE49-F238E27FC236}">
                <a16:creationId xmlns:a16="http://schemas.microsoft.com/office/drawing/2014/main" id="{8C99FCB0-70A5-4D0E-9745-9330AB014B54}"/>
              </a:ext>
            </a:extLst>
          </p:cNvPr>
          <p:cNvSpPr/>
          <p:nvPr/>
        </p:nvSpPr>
        <p:spPr>
          <a:xfrm>
            <a:off x="978812" y="3596642"/>
            <a:ext cx="10877831" cy="992505"/>
          </a:xfrm>
          <a:prstGeom prst="rect">
            <a:avLst/>
          </a:prstGeom>
          <a:solidFill>
            <a:srgbClr val="000000">
              <a:alpha val="4000"/>
            </a:srgbClr>
          </a:solidFill>
          <a:ln/>
        </p:spPr>
        <p:txBody>
          <a:bodyPr/>
          <a:lstStyle/>
          <a:p>
            <a:endParaRPr lang="tr-TR" sz="1400" dirty="0"/>
          </a:p>
        </p:txBody>
      </p:sp>
      <p:sp>
        <p:nvSpPr>
          <p:cNvPr id="25" name="Text 8">
            <a:extLst>
              <a:ext uri="{FF2B5EF4-FFF2-40B4-BE49-F238E27FC236}">
                <a16:creationId xmlns:a16="http://schemas.microsoft.com/office/drawing/2014/main" id="{E4C6533C-38BB-435A-8FDF-CAD85E1ED25A}"/>
              </a:ext>
            </a:extLst>
          </p:cNvPr>
          <p:cNvSpPr/>
          <p:nvPr/>
        </p:nvSpPr>
        <p:spPr>
          <a:xfrm>
            <a:off x="1200983" y="3760847"/>
            <a:ext cx="272217" cy="355402"/>
          </a:xfrm>
          <a:prstGeom prst="rect">
            <a:avLst/>
          </a:prstGeom>
          <a:noFill/>
          <a:ln/>
        </p:spPr>
        <p:txBody>
          <a:bodyPr wrap="none" rtlCol="0" anchor="t"/>
          <a:lstStyle/>
          <a:p>
            <a:pPr marL="0" indent="0">
              <a:lnSpc>
                <a:spcPts val="2799"/>
              </a:lnSpc>
              <a:buNone/>
            </a:pPr>
            <a:r>
              <a:rPr lang="en-US" sz="1400" dirty="0">
                <a:solidFill>
                  <a:srgbClr val="3C3939"/>
                </a:solidFill>
                <a:latin typeface="Roboto" pitchFamily="34" charset="0"/>
                <a:ea typeface="Roboto" pitchFamily="34" charset="-122"/>
                <a:cs typeface="Roboto" pitchFamily="34" charset="-120"/>
              </a:rPr>
              <a:t>4.</a:t>
            </a:r>
            <a:endParaRPr lang="en-US" sz="1400" dirty="0"/>
          </a:p>
        </p:txBody>
      </p:sp>
      <p:sp>
        <p:nvSpPr>
          <p:cNvPr id="26" name="Text 9">
            <a:extLst>
              <a:ext uri="{FF2B5EF4-FFF2-40B4-BE49-F238E27FC236}">
                <a16:creationId xmlns:a16="http://schemas.microsoft.com/office/drawing/2014/main" id="{10202D65-EB4B-4ED6-95F2-D25AA84B34C4}"/>
              </a:ext>
            </a:extLst>
          </p:cNvPr>
          <p:cNvSpPr/>
          <p:nvPr/>
        </p:nvSpPr>
        <p:spPr>
          <a:xfrm>
            <a:off x="1587500" y="3559792"/>
            <a:ext cx="16408821" cy="992505"/>
          </a:xfrm>
          <a:prstGeom prst="rect">
            <a:avLst/>
          </a:prstGeom>
          <a:noFill/>
          <a:ln/>
        </p:spPr>
        <p:txBody>
          <a:bodyPr wrap="none" rtlCol="0" anchor="t"/>
          <a:lstStyle/>
          <a:p>
            <a:pPr>
              <a:lnSpc>
                <a:spcPct val="150000"/>
              </a:lnSpc>
            </a:pPr>
            <a:r>
              <a:rPr lang="en-US" sz="1400" dirty="0"/>
              <a:t>T</a:t>
            </a:r>
            <a:r>
              <a:rPr lang="tr-TR" sz="1400" dirty="0" err="1"/>
              <a:t>üm</a:t>
            </a:r>
            <a:r>
              <a:rPr lang="tr-TR" sz="1400" dirty="0"/>
              <a:t> konfigürasyonu merkezi hale getirebilmesi ve birçok uygulamanın konfigürasyon özelliklerini aynı konumdan </a:t>
            </a:r>
            <a:endParaRPr lang="en-US" sz="1400" dirty="0"/>
          </a:p>
          <a:p>
            <a:pPr>
              <a:lnSpc>
                <a:spcPct val="150000"/>
              </a:lnSpc>
            </a:pPr>
            <a:r>
              <a:rPr lang="tr-TR" sz="1400" dirty="0"/>
              <a:t>okuyabilmeyi sağlar.</a:t>
            </a:r>
          </a:p>
          <a:p>
            <a:pPr marL="0" indent="0">
              <a:lnSpc>
                <a:spcPts val="2799"/>
              </a:lnSpc>
              <a:buNone/>
            </a:pPr>
            <a:endParaRPr lang="en-US" sz="1400" dirty="0"/>
          </a:p>
        </p:txBody>
      </p:sp>
    </p:spTree>
    <p:extLst>
      <p:ext uri="{BB962C8B-B14F-4D97-AF65-F5344CB8AC3E}">
        <p14:creationId xmlns:p14="http://schemas.microsoft.com/office/powerpoint/2010/main" val="385796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E8D86E9-CEEA-4E7E-82F1-C7571F6C033C}"/>
              </a:ext>
            </a:extLst>
          </p:cNvPr>
          <p:cNvSpPr>
            <a:spLocks noGrp="1"/>
          </p:cNvSpPr>
          <p:nvPr>
            <p:ph type="title"/>
          </p:nvPr>
        </p:nvSpPr>
        <p:spPr>
          <a:xfrm>
            <a:off x="431385" y="273050"/>
            <a:ext cx="11497263" cy="1162050"/>
          </a:xfrm>
        </p:spPr>
        <p:txBody>
          <a:bodyPr/>
          <a:lstStyle/>
          <a:p>
            <a:r>
              <a:rPr lang="en-US" dirty="0">
                <a:ea typeface="Fraunces" pitchFamily="34" charset="-122"/>
                <a:cs typeface="Fraunces" pitchFamily="34" charset="-120"/>
              </a:rPr>
              <a:t>                                               </a:t>
            </a:r>
            <a:r>
              <a:rPr lang="en-US" dirty="0" err="1">
                <a:ea typeface="Fraunces" pitchFamily="34" charset="-122"/>
                <a:cs typeface="Fraunces" pitchFamily="34" charset="-120"/>
              </a:rPr>
              <a:t>Dış</a:t>
            </a:r>
            <a:r>
              <a:rPr lang="en-US" dirty="0">
                <a:ea typeface="Fraunces" pitchFamily="34" charset="-122"/>
                <a:cs typeface="Fraunces" pitchFamily="34" charset="-120"/>
              </a:rPr>
              <a:t> </a:t>
            </a:r>
            <a:r>
              <a:rPr lang="en-US" dirty="0" err="1">
                <a:ea typeface="Fraunces" pitchFamily="34" charset="-122"/>
                <a:cs typeface="Fraunces" pitchFamily="34" charset="-120"/>
              </a:rPr>
              <a:t>Yapılandırma</a:t>
            </a:r>
            <a:r>
              <a:rPr lang="en-US" dirty="0">
                <a:ea typeface="Fraunces" pitchFamily="34" charset="-122"/>
                <a:cs typeface="Fraunces" pitchFamily="34" charset="-120"/>
              </a:rPr>
              <a:t> </a:t>
            </a:r>
            <a:r>
              <a:rPr lang="en-US" dirty="0" err="1">
                <a:ea typeface="Fraunces" pitchFamily="34" charset="-122"/>
                <a:cs typeface="Fraunces" pitchFamily="34" charset="-120"/>
              </a:rPr>
              <a:t>için</a:t>
            </a:r>
            <a:r>
              <a:rPr lang="en-US" dirty="0">
                <a:ea typeface="Fraunces" pitchFamily="34" charset="-122"/>
                <a:cs typeface="Fraunces" pitchFamily="34" charset="-120"/>
              </a:rPr>
              <a:t> </a:t>
            </a:r>
            <a:r>
              <a:rPr lang="en-US" dirty="0" err="1">
                <a:ea typeface="Fraunces" pitchFamily="34" charset="-122"/>
                <a:cs typeface="Fraunces" pitchFamily="34" charset="-120"/>
              </a:rPr>
              <a:t>Kullanılabilecek</a:t>
            </a:r>
            <a:r>
              <a:rPr lang="en-US" dirty="0">
                <a:ea typeface="Fraunces" pitchFamily="34" charset="-122"/>
                <a:cs typeface="Fraunces" pitchFamily="34" charset="-120"/>
              </a:rPr>
              <a:t> </a:t>
            </a:r>
            <a:r>
              <a:rPr lang="en-US" dirty="0" err="1">
                <a:ea typeface="Fraunces" pitchFamily="34" charset="-122"/>
                <a:cs typeface="Fraunces" pitchFamily="34" charset="-120"/>
              </a:rPr>
              <a:t>Araçlar</a:t>
            </a:r>
            <a:r>
              <a:rPr lang="en-US" dirty="0">
                <a:ea typeface="Fraunces" pitchFamily="34" charset="-122"/>
                <a:cs typeface="Fraunces" pitchFamily="34" charset="-120"/>
              </a:rPr>
              <a:t> ve </a:t>
            </a:r>
            <a:r>
              <a:rPr lang="en-US" dirty="0" err="1">
                <a:ea typeface="Fraunces" pitchFamily="34" charset="-122"/>
                <a:cs typeface="Fraunces" pitchFamily="34" charset="-120"/>
              </a:rPr>
              <a:t>Hizmetler</a:t>
            </a:r>
            <a:br>
              <a:rPr lang="en-US" dirty="0"/>
            </a:br>
            <a:endParaRPr lang="tr-TR" dirty="0"/>
          </a:p>
        </p:txBody>
      </p:sp>
      <p:sp>
        <p:nvSpPr>
          <p:cNvPr id="4" name="Metin Yer Tutucusu 3">
            <a:extLst>
              <a:ext uri="{FF2B5EF4-FFF2-40B4-BE49-F238E27FC236}">
                <a16:creationId xmlns:a16="http://schemas.microsoft.com/office/drawing/2014/main" id="{A96F529C-ED86-40D3-A1C4-F285213BBD15}"/>
              </a:ext>
            </a:extLst>
          </p:cNvPr>
          <p:cNvSpPr>
            <a:spLocks noGrp="1"/>
          </p:cNvSpPr>
          <p:nvPr>
            <p:ph type="body" sz="half" idx="2"/>
          </p:nvPr>
        </p:nvSpPr>
        <p:spPr>
          <a:xfrm>
            <a:off x="911424" y="1435104"/>
            <a:ext cx="11089232" cy="5422896"/>
          </a:xfrm>
        </p:spPr>
        <p:txBody>
          <a:bodyPr/>
          <a:lstStyle/>
          <a:p>
            <a:endParaRPr lang="tr-TR" dirty="0"/>
          </a:p>
        </p:txBody>
      </p:sp>
      <p:sp>
        <p:nvSpPr>
          <p:cNvPr id="5" name="Alt Bilgi Yer Tutucusu 4">
            <a:extLst>
              <a:ext uri="{FF2B5EF4-FFF2-40B4-BE49-F238E27FC236}">
                <a16:creationId xmlns:a16="http://schemas.microsoft.com/office/drawing/2014/main" id="{145996AA-38C6-4F37-8A29-1D856C3636AA}"/>
              </a:ext>
            </a:extLst>
          </p:cNvPr>
          <p:cNvSpPr>
            <a:spLocks noGrp="1"/>
          </p:cNvSpPr>
          <p:nvPr>
            <p:ph type="ftr" sz="quarter" idx="11"/>
          </p:nvPr>
        </p:nvSpPr>
        <p:spPr/>
        <p:txBody>
          <a:bodyPr/>
          <a:lstStyle/>
          <a:p>
            <a:r>
              <a:rPr lang="tr-TR"/>
              <a:t>Kurumsal Mimari ve Arge-Damla Erhan</a:t>
            </a:r>
          </a:p>
        </p:txBody>
      </p:sp>
      <p:sp>
        <p:nvSpPr>
          <p:cNvPr id="12" name="Shape 3">
            <a:extLst>
              <a:ext uri="{FF2B5EF4-FFF2-40B4-BE49-F238E27FC236}">
                <a16:creationId xmlns:a16="http://schemas.microsoft.com/office/drawing/2014/main" id="{FF80FCB4-8DCC-41A7-AC36-976100A6FABE}"/>
              </a:ext>
            </a:extLst>
          </p:cNvPr>
          <p:cNvSpPr/>
          <p:nvPr/>
        </p:nvSpPr>
        <p:spPr>
          <a:xfrm flipV="1">
            <a:off x="6093018" y="1870459"/>
            <a:ext cx="753189" cy="45719"/>
          </a:xfrm>
          <a:prstGeom prst="rect">
            <a:avLst/>
          </a:prstGeom>
          <a:solidFill>
            <a:srgbClr val="FFE0E0"/>
          </a:solidFill>
          <a:ln/>
        </p:spPr>
        <p:txBody>
          <a:bodyPr/>
          <a:lstStyle/>
          <a:p>
            <a:endParaRPr lang="tr-TR"/>
          </a:p>
        </p:txBody>
      </p:sp>
      <p:sp>
        <p:nvSpPr>
          <p:cNvPr id="13" name="Shape 4">
            <a:extLst>
              <a:ext uri="{FF2B5EF4-FFF2-40B4-BE49-F238E27FC236}">
                <a16:creationId xmlns:a16="http://schemas.microsoft.com/office/drawing/2014/main" id="{8D51352F-2A68-43DC-BC98-709E2D794A06}"/>
              </a:ext>
            </a:extLst>
          </p:cNvPr>
          <p:cNvSpPr/>
          <p:nvPr/>
        </p:nvSpPr>
        <p:spPr>
          <a:xfrm>
            <a:off x="5521100" y="1637415"/>
            <a:ext cx="484227" cy="484227"/>
          </a:xfrm>
          <a:prstGeom prst="roundRect">
            <a:avLst>
              <a:gd name="adj" fmla="val 26668"/>
            </a:avLst>
          </a:prstGeom>
          <a:solidFill>
            <a:srgbClr val="FFE0E0"/>
          </a:solidFill>
          <a:ln/>
        </p:spPr>
        <p:txBody>
          <a:bodyPr/>
          <a:lstStyle/>
          <a:p>
            <a:endParaRPr lang="tr-TR"/>
          </a:p>
        </p:txBody>
      </p:sp>
      <p:sp>
        <p:nvSpPr>
          <p:cNvPr id="14" name="Text 5">
            <a:extLst>
              <a:ext uri="{FF2B5EF4-FFF2-40B4-BE49-F238E27FC236}">
                <a16:creationId xmlns:a16="http://schemas.microsoft.com/office/drawing/2014/main" id="{033D4324-A657-43F4-AB71-2591728AC41A}"/>
              </a:ext>
            </a:extLst>
          </p:cNvPr>
          <p:cNvSpPr/>
          <p:nvPr/>
        </p:nvSpPr>
        <p:spPr>
          <a:xfrm>
            <a:off x="5740877" y="1671787"/>
            <a:ext cx="990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1</a:t>
            </a:r>
            <a:endParaRPr lang="en-US" sz="2542" dirty="0"/>
          </a:p>
        </p:txBody>
      </p:sp>
      <p:sp>
        <p:nvSpPr>
          <p:cNvPr id="15" name="Text 6">
            <a:extLst>
              <a:ext uri="{FF2B5EF4-FFF2-40B4-BE49-F238E27FC236}">
                <a16:creationId xmlns:a16="http://schemas.microsoft.com/office/drawing/2014/main" id="{8E31ADD3-AB9A-4410-9C5A-3A34663943BF}"/>
              </a:ext>
            </a:extLst>
          </p:cNvPr>
          <p:cNvSpPr/>
          <p:nvPr/>
        </p:nvSpPr>
        <p:spPr>
          <a:xfrm>
            <a:off x="6933898" y="1628800"/>
            <a:ext cx="2880360" cy="316691"/>
          </a:xfrm>
          <a:prstGeom prst="rect">
            <a:avLst/>
          </a:prstGeom>
          <a:noFill/>
          <a:ln/>
        </p:spPr>
        <p:txBody>
          <a:bodyPr wrap="none" rtlCol="0" anchor="t"/>
          <a:lstStyle/>
          <a:p>
            <a:pPr marL="0" indent="0" algn="l">
              <a:lnSpc>
                <a:spcPts val="2648"/>
              </a:lnSpc>
              <a:buNone/>
            </a:pPr>
            <a:r>
              <a:rPr lang="en-US" sz="2000" dirty="0"/>
              <a:t>Spring Cloud Config</a:t>
            </a:r>
          </a:p>
          <a:p>
            <a:pPr marL="0" indent="0" algn="l">
              <a:lnSpc>
                <a:spcPts val="2648"/>
              </a:lnSpc>
              <a:buNone/>
            </a:pPr>
            <a:endParaRPr lang="en-US" sz="2000" dirty="0"/>
          </a:p>
        </p:txBody>
      </p:sp>
      <p:sp>
        <p:nvSpPr>
          <p:cNvPr id="16" name="Text 7">
            <a:extLst>
              <a:ext uri="{FF2B5EF4-FFF2-40B4-BE49-F238E27FC236}">
                <a16:creationId xmlns:a16="http://schemas.microsoft.com/office/drawing/2014/main" id="{BCB48CB4-7B8C-424B-9E77-22B8ED5C9F90}"/>
              </a:ext>
            </a:extLst>
          </p:cNvPr>
          <p:cNvSpPr/>
          <p:nvPr/>
        </p:nvSpPr>
        <p:spPr>
          <a:xfrm>
            <a:off x="2014829" y="1891205"/>
            <a:ext cx="2639745" cy="394216"/>
          </a:xfrm>
          <a:prstGeom prst="rect">
            <a:avLst/>
          </a:prstGeom>
          <a:noFill/>
          <a:ln/>
        </p:spPr>
        <p:txBody>
          <a:bodyPr wrap="square" rtlCol="0" anchor="t"/>
          <a:lstStyle/>
          <a:p>
            <a:pPr marL="0" indent="0" algn="l">
              <a:lnSpc>
                <a:spcPts val="2711"/>
              </a:lnSpc>
              <a:buNone/>
            </a:pPr>
            <a:r>
              <a:rPr lang="en-US" sz="2000" dirty="0">
                <a:ea typeface="Roboto" pitchFamily="34" charset="-122"/>
                <a:cs typeface="Roboto" pitchFamily="34" charset="-120"/>
              </a:rPr>
              <a:t>Aws parameter store</a:t>
            </a:r>
            <a:endParaRPr lang="en-US" sz="2000" dirty="0"/>
          </a:p>
        </p:txBody>
      </p:sp>
      <p:sp>
        <p:nvSpPr>
          <p:cNvPr id="17" name="Shape 8">
            <a:extLst>
              <a:ext uri="{FF2B5EF4-FFF2-40B4-BE49-F238E27FC236}">
                <a16:creationId xmlns:a16="http://schemas.microsoft.com/office/drawing/2014/main" id="{2DE9472C-3151-49F3-A3A2-6761140939D2}"/>
              </a:ext>
            </a:extLst>
          </p:cNvPr>
          <p:cNvSpPr/>
          <p:nvPr/>
        </p:nvSpPr>
        <p:spPr>
          <a:xfrm>
            <a:off x="4799856" y="2569443"/>
            <a:ext cx="753189" cy="42982"/>
          </a:xfrm>
          <a:prstGeom prst="rect">
            <a:avLst/>
          </a:prstGeom>
          <a:solidFill>
            <a:srgbClr val="FFE0E0"/>
          </a:solidFill>
          <a:ln/>
        </p:spPr>
        <p:txBody>
          <a:bodyPr/>
          <a:lstStyle/>
          <a:p>
            <a:endParaRPr lang="tr-TR"/>
          </a:p>
        </p:txBody>
      </p:sp>
      <p:sp>
        <p:nvSpPr>
          <p:cNvPr id="18" name="Shape 9">
            <a:extLst>
              <a:ext uri="{FF2B5EF4-FFF2-40B4-BE49-F238E27FC236}">
                <a16:creationId xmlns:a16="http://schemas.microsoft.com/office/drawing/2014/main" id="{7E42545A-A7FA-4ED0-A624-F45C2651FD83}"/>
              </a:ext>
            </a:extLst>
          </p:cNvPr>
          <p:cNvSpPr/>
          <p:nvPr/>
        </p:nvSpPr>
        <p:spPr>
          <a:xfrm>
            <a:off x="5553045" y="2348880"/>
            <a:ext cx="484227" cy="484227"/>
          </a:xfrm>
          <a:prstGeom prst="roundRect">
            <a:avLst>
              <a:gd name="adj" fmla="val 26668"/>
            </a:avLst>
          </a:prstGeom>
          <a:solidFill>
            <a:srgbClr val="FFE0E0"/>
          </a:solidFill>
          <a:ln/>
        </p:spPr>
        <p:txBody>
          <a:bodyPr/>
          <a:lstStyle/>
          <a:p>
            <a:endParaRPr lang="tr-TR"/>
          </a:p>
        </p:txBody>
      </p:sp>
      <p:sp>
        <p:nvSpPr>
          <p:cNvPr id="19" name="Text 10">
            <a:extLst>
              <a:ext uri="{FF2B5EF4-FFF2-40B4-BE49-F238E27FC236}">
                <a16:creationId xmlns:a16="http://schemas.microsoft.com/office/drawing/2014/main" id="{7EF7FB13-6B83-4DA5-802B-F80A86E21803}"/>
              </a:ext>
            </a:extLst>
          </p:cNvPr>
          <p:cNvSpPr/>
          <p:nvPr/>
        </p:nvSpPr>
        <p:spPr>
          <a:xfrm>
            <a:off x="5707469" y="2348880"/>
            <a:ext cx="1752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2</a:t>
            </a:r>
            <a:endParaRPr lang="en-US" sz="2542" dirty="0"/>
          </a:p>
        </p:txBody>
      </p:sp>
      <p:sp>
        <p:nvSpPr>
          <p:cNvPr id="20" name="Text 11">
            <a:extLst>
              <a:ext uri="{FF2B5EF4-FFF2-40B4-BE49-F238E27FC236}">
                <a16:creationId xmlns:a16="http://schemas.microsoft.com/office/drawing/2014/main" id="{58C497C0-01E9-4DB9-A4B6-5177660CC4C7}"/>
              </a:ext>
            </a:extLst>
          </p:cNvPr>
          <p:cNvSpPr/>
          <p:nvPr/>
        </p:nvSpPr>
        <p:spPr>
          <a:xfrm>
            <a:off x="2771537" y="3658672"/>
            <a:ext cx="3359825" cy="672703"/>
          </a:xfrm>
          <a:prstGeom prst="rect">
            <a:avLst/>
          </a:prstGeom>
          <a:noFill/>
          <a:ln/>
        </p:spPr>
        <p:txBody>
          <a:bodyPr wrap="square" rtlCol="0" anchor="t"/>
          <a:lstStyle/>
          <a:p>
            <a:pPr marL="0" indent="0" algn="r">
              <a:lnSpc>
                <a:spcPts val="2648"/>
              </a:lnSpc>
              <a:buNone/>
            </a:pPr>
            <a:endParaRPr lang="en-US" sz="2118" dirty="0"/>
          </a:p>
        </p:txBody>
      </p:sp>
      <p:sp>
        <p:nvSpPr>
          <p:cNvPr id="21" name="Text 12">
            <a:extLst>
              <a:ext uri="{FF2B5EF4-FFF2-40B4-BE49-F238E27FC236}">
                <a16:creationId xmlns:a16="http://schemas.microsoft.com/office/drawing/2014/main" id="{736A8201-BE04-4E89-A0F0-80A8562FDD6D}"/>
              </a:ext>
            </a:extLst>
          </p:cNvPr>
          <p:cNvSpPr/>
          <p:nvPr/>
        </p:nvSpPr>
        <p:spPr>
          <a:xfrm>
            <a:off x="2771537" y="3514965"/>
            <a:ext cx="3359825" cy="672703"/>
          </a:xfrm>
          <a:prstGeom prst="rect">
            <a:avLst/>
          </a:prstGeom>
          <a:noFill/>
          <a:ln/>
        </p:spPr>
        <p:txBody>
          <a:bodyPr wrap="square" rtlCol="0" anchor="t"/>
          <a:lstStyle/>
          <a:p>
            <a:pPr marL="0" indent="0" algn="r">
              <a:lnSpc>
                <a:spcPts val="2711"/>
              </a:lnSpc>
              <a:buNone/>
            </a:pPr>
            <a:endParaRPr lang="en-US" sz="1695" dirty="0"/>
          </a:p>
        </p:txBody>
      </p:sp>
      <p:sp>
        <p:nvSpPr>
          <p:cNvPr id="22" name="Shape 13">
            <a:extLst>
              <a:ext uri="{FF2B5EF4-FFF2-40B4-BE49-F238E27FC236}">
                <a16:creationId xmlns:a16="http://schemas.microsoft.com/office/drawing/2014/main" id="{1B95C7BA-DAC1-430E-BE19-453FE2AF14E6}"/>
              </a:ext>
            </a:extLst>
          </p:cNvPr>
          <p:cNvSpPr/>
          <p:nvPr/>
        </p:nvSpPr>
        <p:spPr>
          <a:xfrm flipV="1">
            <a:off x="6027463" y="3218710"/>
            <a:ext cx="753189" cy="45719"/>
          </a:xfrm>
          <a:prstGeom prst="rect">
            <a:avLst/>
          </a:prstGeom>
          <a:solidFill>
            <a:srgbClr val="FFE0E0"/>
          </a:solidFill>
          <a:ln/>
        </p:spPr>
        <p:txBody>
          <a:bodyPr/>
          <a:lstStyle/>
          <a:p>
            <a:endParaRPr lang="tr-TR"/>
          </a:p>
        </p:txBody>
      </p:sp>
      <p:sp>
        <p:nvSpPr>
          <p:cNvPr id="23" name="Shape 14">
            <a:extLst>
              <a:ext uri="{FF2B5EF4-FFF2-40B4-BE49-F238E27FC236}">
                <a16:creationId xmlns:a16="http://schemas.microsoft.com/office/drawing/2014/main" id="{A2F69C47-2A1E-4D8D-8339-78D0129F808C}"/>
              </a:ext>
            </a:extLst>
          </p:cNvPr>
          <p:cNvSpPr/>
          <p:nvPr/>
        </p:nvSpPr>
        <p:spPr>
          <a:xfrm>
            <a:off x="5536782" y="2999457"/>
            <a:ext cx="484227" cy="484227"/>
          </a:xfrm>
          <a:prstGeom prst="roundRect">
            <a:avLst>
              <a:gd name="adj" fmla="val 26668"/>
            </a:avLst>
          </a:prstGeom>
          <a:solidFill>
            <a:srgbClr val="FFE0E0"/>
          </a:solidFill>
          <a:ln/>
        </p:spPr>
        <p:txBody>
          <a:bodyPr/>
          <a:lstStyle/>
          <a:p>
            <a:endParaRPr lang="tr-TR"/>
          </a:p>
        </p:txBody>
      </p:sp>
      <p:sp>
        <p:nvSpPr>
          <p:cNvPr id="24" name="Text 15">
            <a:extLst>
              <a:ext uri="{FF2B5EF4-FFF2-40B4-BE49-F238E27FC236}">
                <a16:creationId xmlns:a16="http://schemas.microsoft.com/office/drawing/2014/main" id="{B1DA8507-1059-4C19-950E-276F28C8E77A}"/>
              </a:ext>
            </a:extLst>
          </p:cNvPr>
          <p:cNvSpPr/>
          <p:nvPr/>
        </p:nvSpPr>
        <p:spPr>
          <a:xfrm>
            <a:off x="5697096" y="2996952"/>
            <a:ext cx="18288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3</a:t>
            </a:r>
            <a:endParaRPr lang="en-US" sz="2542" dirty="0"/>
          </a:p>
        </p:txBody>
      </p:sp>
      <p:sp>
        <p:nvSpPr>
          <p:cNvPr id="25" name="Text 16">
            <a:extLst>
              <a:ext uri="{FF2B5EF4-FFF2-40B4-BE49-F238E27FC236}">
                <a16:creationId xmlns:a16="http://schemas.microsoft.com/office/drawing/2014/main" id="{49C891F6-E280-41A8-8B14-E7B0E790FC23}"/>
              </a:ext>
            </a:extLst>
          </p:cNvPr>
          <p:cNvSpPr/>
          <p:nvPr/>
        </p:nvSpPr>
        <p:spPr>
          <a:xfrm>
            <a:off x="6933898" y="2844154"/>
            <a:ext cx="2277720" cy="484227"/>
          </a:xfrm>
          <a:prstGeom prst="rect">
            <a:avLst/>
          </a:prstGeom>
          <a:noFill/>
          <a:ln/>
        </p:spPr>
        <p:txBody>
          <a:bodyPr wrap="square" rtlCol="0" anchor="t"/>
          <a:lstStyle/>
          <a:p>
            <a:pPr marL="0" indent="0" algn="l">
              <a:lnSpc>
                <a:spcPts val="2648"/>
              </a:lnSpc>
              <a:buNone/>
            </a:pPr>
            <a:r>
              <a:rPr lang="en-US" sz="2000" dirty="0" err="1">
                <a:solidFill>
                  <a:srgbClr val="1F1E1E"/>
                </a:solidFill>
                <a:ea typeface="Red Hat Text" pitchFamily="34" charset="-122"/>
                <a:cs typeface="Red Hat Text" pitchFamily="34" charset="-120"/>
              </a:rPr>
              <a:t>HashiCorp</a:t>
            </a:r>
            <a:r>
              <a:rPr lang="en-US" sz="2000" dirty="0">
                <a:solidFill>
                  <a:srgbClr val="1F1E1E"/>
                </a:solidFill>
                <a:ea typeface="Red Hat Text" pitchFamily="34" charset="-122"/>
                <a:cs typeface="Red Hat Text" pitchFamily="34" charset="-120"/>
              </a:rPr>
              <a:t> Consul</a:t>
            </a:r>
            <a:endParaRPr lang="en-US" sz="2000" dirty="0"/>
          </a:p>
        </p:txBody>
      </p:sp>
      <p:sp>
        <p:nvSpPr>
          <p:cNvPr id="60" name="Text 7">
            <a:extLst>
              <a:ext uri="{FF2B5EF4-FFF2-40B4-BE49-F238E27FC236}">
                <a16:creationId xmlns:a16="http://schemas.microsoft.com/office/drawing/2014/main" id="{51266E10-5806-45D3-946E-15146B98D8B5}"/>
              </a:ext>
            </a:extLst>
          </p:cNvPr>
          <p:cNvSpPr/>
          <p:nvPr/>
        </p:nvSpPr>
        <p:spPr>
          <a:xfrm>
            <a:off x="2627949" y="3276181"/>
            <a:ext cx="1464428" cy="437171"/>
          </a:xfrm>
          <a:prstGeom prst="rect">
            <a:avLst/>
          </a:prstGeom>
          <a:noFill/>
          <a:ln/>
        </p:spPr>
        <p:txBody>
          <a:bodyPr wrap="square" rtlCol="0" anchor="t"/>
          <a:lstStyle/>
          <a:p>
            <a:pPr marL="0" indent="0" algn="l">
              <a:lnSpc>
                <a:spcPts val="2711"/>
              </a:lnSpc>
              <a:buNone/>
            </a:pPr>
            <a:r>
              <a:rPr lang="en-US" sz="2000" dirty="0" err="1">
                <a:ea typeface="Roboto" pitchFamily="34" charset="-122"/>
                <a:cs typeface="Roboto" pitchFamily="34" charset="-120"/>
              </a:rPr>
              <a:t>Zookeper</a:t>
            </a:r>
            <a:endParaRPr lang="en-US" sz="2000" dirty="0"/>
          </a:p>
        </p:txBody>
      </p:sp>
      <p:sp>
        <p:nvSpPr>
          <p:cNvPr id="61" name="Shape 8">
            <a:extLst>
              <a:ext uri="{FF2B5EF4-FFF2-40B4-BE49-F238E27FC236}">
                <a16:creationId xmlns:a16="http://schemas.microsoft.com/office/drawing/2014/main" id="{7513227D-EC93-453B-B705-66AE1DC6B105}"/>
              </a:ext>
            </a:extLst>
          </p:cNvPr>
          <p:cNvSpPr/>
          <p:nvPr/>
        </p:nvSpPr>
        <p:spPr>
          <a:xfrm>
            <a:off x="4848675" y="3906820"/>
            <a:ext cx="753189" cy="42982"/>
          </a:xfrm>
          <a:prstGeom prst="rect">
            <a:avLst/>
          </a:prstGeom>
          <a:solidFill>
            <a:srgbClr val="FFE0E0"/>
          </a:solidFill>
          <a:ln/>
        </p:spPr>
        <p:txBody>
          <a:bodyPr/>
          <a:lstStyle/>
          <a:p>
            <a:endParaRPr lang="tr-TR"/>
          </a:p>
        </p:txBody>
      </p:sp>
      <p:sp>
        <p:nvSpPr>
          <p:cNvPr id="62" name="Shape 9">
            <a:extLst>
              <a:ext uri="{FF2B5EF4-FFF2-40B4-BE49-F238E27FC236}">
                <a16:creationId xmlns:a16="http://schemas.microsoft.com/office/drawing/2014/main" id="{32077A07-4136-4130-8560-C56F653E8F18}"/>
              </a:ext>
            </a:extLst>
          </p:cNvPr>
          <p:cNvSpPr/>
          <p:nvPr/>
        </p:nvSpPr>
        <p:spPr>
          <a:xfrm>
            <a:off x="5591944" y="3645024"/>
            <a:ext cx="445328" cy="515059"/>
          </a:xfrm>
          <a:prstGeom prst="roundRect">
            <a:avLst>
              <a:gd name="adj" fmla="val 26668"/>
            </a:avLst>
          </a:prstGeom>
          <a:solidFill>
            <a:srgbClr val="FFE0E0"/>
          </a:solidFill>
          <a:ln/>
        </p:spPr>
        <p:txBody>
          <a:bodyPr/>
          <a:lstStyle/>
          <a:p>
            <a:endParaRPr lang="tr-TR"/>
          </a:p>
        </p:txBody>
      </p:sp>
      <p:sp>
        <p:nvSpPr>
          <p:cNvPr id="63" name="Text 10">
            <a:extLst>
              <a:ext uri="{FF2B5EF4-FFF2-40B4-BE49-F238E27FC236}">
                <a16:creationId xmlns:a16="http://schemas.microsoft.com/office/drawing/2014/main" id="{F35F4C52-4AF1-4554-9BFC-931594296F42}"/>
              </a:ext>
            </a:extLst>
          </p:cNvPr>
          <p:cNvSpPr/>
          <p:nvPr/>
        </p:nvSpPr>
        <p:spPr>
          <a:xfrm>
            <a:off x="5697097" y="3654804"/>
            <a:ext cx="182880" cy="427390"/>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rPr>
              <a:t>4</a:t>
            </a:r>
            <a:endParaRPr lang="en-US" sz="2542" dirty="0"/>
          </a:p>
        </p:txBody>
      </p:sp>
      <p:sp>
        <p:nvSpPr>
          <p:cNvPr id="67" name="Shape 3">
            <a:extLst>
              <a:ext uri="{FF2B5EF4-FFF2-40B4-BE49-F238E27FC236}">
                <a16:creationId xmlns:a16="http://schemas.microsoft.com/office/drawing/2014/main" id="{39B9FD85-E909-48A2-AFD1-64572C634F97}"/>
              </a:ext>
            </a:extLst>
          </p:cNvPr>
          <p:cNvSpPr/>
          <p:nvPr/>
        </p:nvSpPr>
        <p:spPr>
          <a:xfrm flipV="1">
            <a:off x="6022429" y="4640214"/>
            <a:ext cx="829302" cy="45719"/>
          </a:xfrm>
          <a:prstGeom prst="rect">
            <a:avLst/>
          </a:prstGeom>
          <a:solidFill>
            <a:srgbClr val="FFE0E0"/>
          </a:solidFill>
          <a:ln/>
        </p:spPr>
        <p:txBody>
          <a:bodyPr/>
          <a:lstStyle/>
          <a:p>
            <a:endParaRPr lang="tr-TR"/>
          </a:p>
        </p:txBody>
      </p:sp>
      <p:sp>
        <p:nvSpPr>
          <p:cNvPr id="68" name="Shape 4">
            <a:extLst>
              <a:ext uri="{FF2B5EF4-FFF2-40B4-BE49-F238E27FC236}">
                <a16:creationId xmlns:a16="http://schemas.microsoft.com/office/drawing/2014/main" id="{19852814-F047-445F-ABD6-D3A559AD389A}"/>
              </a:ext>
            </a:extLst>
          </p:cNvPr>
          <p:cNvSpPr/>
          <p:nvPr/>
        </p:nvSpPr>
        <p:spPr>
          <a:xfrm>
            <a:off x="5454905" y="4384933"/>
            <a:ext cx="484227" cy="484227"/>
          </a:xfrm>
          <a:prstGeom prst="roundRect">
            <a:avLst>
              <a:gd name="adj" fmla="val 26668"/>
            </a:avLst>
          </a:prstGeom>
          <a:solidFill>
            <a:srgbClr val="FFE0E0"/>
          </a:solidFill>
          <a:ln/>
        </p:spPr>
        <p:txBody>
          <a:bodyPr/>
          <a:lstStyle/>
          <a:p>
            <a:endParaRPr lang="tr-TR"/>
          </a:p>
        </p:txBody>
      </p:sp>
      <p:sp>
        <p:nvSpPr>
          <p:cNvPr id="69" name="Text 5">
            <a:extLst>
              <a:ext uri="{FF2B5EF4-FFF2-40B4-BE49-F238E27FC236}">
                <a16:creationId xmlns:a16="http://schemas.microsoft.com/office/drawing/2014/main" id="{C45C28D2-6AA2-4DAE-A77F-CA8774FEECBA}"/>
              </a:ext>
            </a:extLst>
          </p:cNvPr>
          <p:cNvSpPr/>
          <p:nvPr/>
        </p:nvSpPr>
        <p:spPr>
          <a:xfrm>
            <a:off x="5746400" y="4441543"/>
            <a:ext cx="990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rPr>
              <a:t>5</a:t>
            </a:r>
            <a:endParaRPr lang="en-US" sz="2542" dirty="0"/>
          </a:p>
        </p:txBody>
      </p:sp>
      <p:sp>
        <p:nvSpPr>
          <p:cNvPr id="70" name="Text 6">
            <a:extLst>
              <a:ext uri="{FF2B5EF4-FFF2-40B4-BE49-F238E27FC236}">
                <a16:creationId xmlns:a16="http://schemas.microsoft.com/office/drawing/2014/main" id="{8D56DA2B-42A9-4323-B11C-8AC992133D5B}"/>
              </a:ext>
            </a:extLst>
          </p:cNvPr>
          <p:cNvSpPr/>
          <p:nvPr/>
        </p:nvSpPr>
        <p:spPr>
          <a:xfrm>
            <a:off x="6939421" y="4437112"/>
            <a:ext cx="2880360" cy="316691"/>
          </a:xfrm>
          <a:prstGeom prst="rect">
            <a:avLst/>
          </a:prstGeom>
          <a:noFill/>
          <a:ln/>
        </p:spPr>
        <p:txBody>
          <a:bodyPr wrap="none" rtlCol="0" anchor="t"/>
          <a:lstStyle/>
          <a:p>
            <a:pPr marL="0" indent="0" algn="l">
              <a:lnSpc>
                <a:spcPts val="2648"/>
              </a:lnSpc>
              <a:buNone/>
            </a:pPr>
            <a:r>
              <a:rPr lang="en-US" sz="2000" dirty="0"/>
              <a:t>Google Cloud Configuration</a:t>
            </a:r>
          </a:p>
        </p:txBody>
      </p:sp>
      <p:sp>
        <p:nvSpPr>
          <p:cNvPr id="72" name="Text 6">
            <a:extLst>
              <a:ext uri="{FF2B5EF4-FFF2-40B4-BE49-F238E27FC236}">
                <a16:creationId xmlns:a16="http://schemas.microsoft.com/office/drawing/2014/main" id="{A25541D4-D4B3-40D5-A3FE-0A041174D80F}"/>
              </a:ext>
            </a:extLst>
          </p:cNvPr>
          <p:cNvSpPr/>
          <p:nvPr/>
        </p:nvSpPr>
        <p:spPr>
          <a:xfrm>
            <a:off x="6962614" y="2016823"/>
            <a:ext cx="5758121" cy="743443"/>
          </a:xfrm>
          <a:prstGeom prst="rect">
            <a:avLst/>
          </a:prstGeom>
          <a:noFill/>
          <a:ln/>
        </p:spPr>
        <p:txBody>
          <a:bodyPr wrap="none" rtlCol="0" anchor="t"/>
          <a:lstStyle/>
          <a:p>
            <a:pPr algn="just">
              <a:lnSpc>
                <a:spcPts val="2648"/>
              </a:lnSpc>
            </a:pPr>
            <a:r>
              <a:rPr lang="en-US" sz="1000" dirty="0"/>
              <a:t>Spring Cloud Config, </a:t>
            </a:r>
            <a:r>
              <a:rPr lang="en-US" sz="1000" dirty="0" err="1"/>
              <a:t>mikro</a:t>
            </a:r>
            <a:r>
              <a:rPr lang="en-US" sz="1000" dirty="0"/>
              <a:t> </a:t>
            </a:r>
            <a:r>
              <a:rPr lang="en-US" sz="1000" dirty="0" err="1"/>
              <a:t>hizmetler</a:t>
            </a:r>
            <a:r>
              <a:rPr lang="en-US" sz="1000" dirty="0"/>
              <a:t> </a:t>
            </a:r>
            <a:r>
              <a:rPr lang="en-US" sz="1000" dirty="0" err="1"/>
              <a:t>uygulamaları</a:t>
            </a:r>
            <a:r>
              <a:rPr lang="en-US" sz="1000" dirty="0"/>
              <a:t> </a:t>
            </a:r>
            <a:r>
              <a:rPr lang="en-US" sz="1000" dirty="0" err="1"/>
              <a:t>için</a:t>
            </a:r>
            <a:r>
              <a:rPr lang="en-US" sz="1000" dirty="0"/>
              <a:t> </a:t>
            </a:r>
            <a:r>
              <a:rPr lang="en-US" sz="1000" dirty="0" err="1"/>
              <a:t>bulut</a:t>
            </a:r>
            <a:r>
              <a:rPr lang="en-US" sz="1000" dirty="0"/>
              <a:t> </a:t>
            </a:r>
            <a:r>
              <a:rPr lang="en-US" sz="1000" dirty="0" err="1"/>
              <a:t>dışı</a:t>
            </a:r>
            <a:r>
              <a:rPr lang="en-US" sz="1000" dirty="0"/>
              <a:t> </a:t>
            </a:r>
            <a:r>
              <a:rPr lang="en-US" sz="1000" dirty="0" err="1"/>
              <a:t>yapılandırma</a:t>
            </a:r>
            <a:r>
              <a:rPr lang="en-US" sz="1000" dirty="0"/>
              <a:t> </a:t>
            </a:r>
            <a:r>
              <a:rPr lang="en-US" sz="1000" dirty="0" err="1"/>
              <a:t>desteği</a:t>
            </a:r>
            <a:r>
              <a:rPr lang="en-US" sz="1000" dirty="0"/>
              <a:t> </a:t>
            </a:r>
            <a:r>
              <a:rPr lang="en-US" sz="1000" dirty="0" err="1"/>
              <a:t>sağlar</a:t>
            </a:r>
            <a:r>
              <a:rPr lang="en-US" sz="1000" dirty="0"/>
              <a:t>.</a:t>
            </a:r>
          </a:p>
          <a:p>
            <a:pPr algn="just">
              <a:lnSpc>
                <a:spcPts val="2648"/>
              </a:lnSpc>
            </a:pPr>
            <a:r>
              <a:rPr lang="en-US" sz="1000" dirty="0"/>
              <a:t> Bu, </a:t>
            </a:r>
            <a:r>
              <a:rPr lang="en-US" sz="1000" dirty="0" err="1"/>
              <a:t>uygulama</a:t>
            </a:r>
            <a:r>
              <a:rPr lang="en-US" sz="1000" dirty="0"/>
              <a:t> </a:t>
            </a:r>
            <a:r>
              <a:rPr lang="en-US" sz="1000" dirty="0" err="1"/>
              <a:t>yapılandırmasının</a:t>
            </a:r>
            <a:r>
              <a:rPr lang="en-US" sz="1000" dirty="0"/>
              <a:t> </a:t>
            </a:r>
            <a:r>
              <a:rPr lang="en-US" sz="1000" dirty="0" err="1"/>
              <a:t>güvenli</a:t>
            </a:r>
            <a:r>
              <a:rPr lang="en-US" sz="1000" dirty="0"/>
              <a:t> </a:t>
            </a:r>
            <a:r>
              <a:rPr lang="en-US" sz="1000" dirty="0" err="1"/>
              <a:t>bir</a:t>
            </a:r>
            <a:r>
              <a:rPr lang="en-US" sz="1000" dirty="0"/>
              <a:t> </a:t>
            </a:r>
            <a:r>
              <a:rPr lang="en-US" sz="1000" dirty="0" err="1"/>
              <a:t>merkezi</a:t>
            </a:r>
            <a:r>
              <a:rPr lang="en-US" sz="1000" dirty="0"/>
              <a:t> </a:t>
            </a:r>
            <a:r>
              <a:rPr lang="en-US" sz="1000" dirty="0" err="1"/>
              <a:t>havuzdan</a:t>
            </a:r>
            <a:r>
              <a:rPr lang="en-US" sz="1000" dirty="0"/>
              <a:t> </a:t>
            </a:r>
            <a:r>
              <a:rPr lang="en-US" sz="1000" dirty="0" err="1"/>
              <a:t>yönetilmesine</a:t>
            </a:r>
            <a:r>
              <a:rPr lang="en-US" sz="1000" dirty="0"/>
              <a:t> </a:t>
            </a:r>
            <a:r>
              <a:rPr lang="en-US" sz="1000" dirty="0" err="1"/>
              <a:t>olanak</a:t>
            </a:r>
            <a:r>
              <a:rPr lang="en-US" sz="1000" dirty="0"/>
              <a:t> </a:t>
            </a:r>
            <a:r>
              <a:rPr lang="en-US" sz="1000" dirty="0" err="1"/>
              <a:t>sağlar</a:t>
            </a:r>
            <a:endParaRPr lang="en-US" sz="1000" dirty="0"/>
          </a:p>
          <a:p>
            <a:pPr marL="0" indent="0" algn="l">
              <a:lnSpc>
                <a:spcPts val="2648"/>
              </a:lnSpc>
              <a:buNone/>
            </a:pPr>
            <a:endParaRPr lang="en-US" sz="2000" dirty="0"/>
          </a:p>
        </p:txBody>
      </p:sp>
      <p:sp>
        <p:nvSpPr>
          <p:cNvPr id="73" name="Text 6">
            <a:extLst>
              <a:ext uri="{FF2B5EF4-FFF2-40B4-BE49-F238E27FC236}">
                <a16:creationId xmlns:a16="http://schemas.microsoft.com/office/drawing/2014/main" id="{4B3E14C3-5A00-4DE5-96C3-444C076F401C}"/>
              </a:ext>
            </a:extLst>
          </p:cNvPr>
          <p:cNvSpPr/>
          <p:nvPr/>
        </p:nvSpPr>
        <p:spPr>
          <a:xfrm>
            <a:off x="1389828" y="2193600"/>
            <a:ext cx="3940670" cy="1284569"/>
          </a:xfrm>
          <a:prstGeom prst="rect">
            <a:avLst/>
          </a:prstGeom>
          <a:noFill/>
          <a:ln/>
        </p:spPr>
        <p:txBody>
          <a:bodyPr wrap="none" rtlCol="0" anchor="t"/>
          <a:lstStyle/>
          <a:p>
            <a:pPr algn="just">
              <a:lnSpc>
                <a:spcPct val="150000"/>
              </a:lnSpc>
            </a:pPr>
            <a:r>
              <a:rPr lang="en-US" sz="1000" dirty="0"/>
              <a:t>Aws parameter store, </a:t>
            </a:r>
            <a:r>
              <a:rPr lang="en-US" sz="1000" dirty="0" err="1"/>
              <a:t>mikro</a:t>
            </a:r>
            <a:r>
              <a:rPr lang="en-US" sz="1000" dirty="0"/>
              <a:t> </a:t>
            </a:r>
            <a:r>
              <a:rPr lang="en-US" sz="1000" dirty="0" err="1"/>
              <a:t>hizmetler</a:t>
            </a:r>
            <a:r>
              <a:rPr lang="en-US" sz="1000" dirty="0"/>
              <a:t> </a:t>
            </a:r>
            <a:r>
              <a:rPr lang="en-US" sz="1000" dirty="0" err="1"/>
              <a:t>uygulamaları</a:t>
            </a:r>
            <a:r>
              <a:rPr lang="en-US" sz="1000" dirty="0"/>
              <a:t> </a:t>
            </a:r>
            <a:r>
              <a:rPr lang="en-US" sz="1000" dirty="0" err="1"/>
              <a:t>için</a:t>
            </a:r>
            <a:r>
              <a:rPr lang="en-US" sz="1000" dirty="0"/>
              <a:t> </a:t>
            </a:r>
            <a:r>
              <a:rPr lang="en-US" sz="1000" dirty="0" err="1"/>
              <a:t>uçtan</a:t>
            </a:r>
            <a:r>
              <a:rPr lang="en-US" sz="1000" dirty="0"/>
              <a:t> </a:t>
            </a:r>
            <a:r>
              <a:rPr lang="en-US" sz="1000" dirty="0" err="1"/>
              <a:t>uca</a:t>
            </a:r>
            <a:r>
              <a:rPr lang="en-US" sz="1000" dirty="0"/>
              <a:t> </a:t>
            </a:r>
          </a:p>
          <a:p>
            <a:pPr algn="just">
              <a:lnSpc>
                <a:spcPct val="150000"/>
              </a:lnSpc>
            </a:pPr>
            <a:r>
              <a:rPr lang="en-US" sz="1000" dirty="0" err="1"/>
              <a:t>güvenli</a:t>
            </a:r>
            <a:r>
              <a:rPr lang="en-US" sz="1000" dirty="0"/>
              <a:t> </a:t>
            </a:r>
            <a:r>
              <a:rPr lang="en-US" sz="1000" dirty="0" err="1"/>
              <a:t>bir</a:t>
            </a:r>
            <a:r>
              <a:rPr lang="en-US" sz="1000" dirty="0"/>
              <a:t> </a:t>
            </a:r>
            <a:r>
              <a:rPr lang="en-US" sz="1000" dirty="0" err="1"/>
              <a:t>yönetim</a:t>
            </a:r>
            <a:r>
              <a:rPr lang="en-US" sz="1000" dirty="0"/>
              <a:t> </a:t>
            </a:r>
            <a:r>
              <a:rPr lang="en-US" sz="1000" dirty="0" err="1"/>
              <a:t>çözümüdür</a:t>
            </a:r>
            <a:r>
              <a:rPr lang="tr-TR" sz="1000" dirty="0"/>
              <a:t>.</a:t>
            </a:r>
            <a:r>
              <a:rPr lang="tr-TR" sz="1000" b="0" i="0" dirty="0">
                <a:solidFill>
                  <a:srgbClr val="242424"/>
                </a:solidFill>
                <a:effectLst/>
                <a:latin typeface="source-serif-pro"/>
              </a:rPr>
              <a:t>Sunucu, servis ya da uygulama ayarları</a:t>
            </a:r>
          </a:p>
          <a:p>
            <a:pPr algn="just">
              <a:lnSpc>
                <a:spcPct val="150000"/>
              </a:lnSpc>
            </a:pPr>
            <a:r>
              <a:rPr lang="tr-TR" sz="1000" b="0" i="0" dirty="0">
                <a:solidFill>
                  <a:srgbClr val="242424"/>
                </a:solidFill>
                <a:effectLst/>
                <a:latin typeface="source-serif-pro"/>
              </a:rPr>
              <a:t> ve ortam değişkenleri gibi hassas olmayan veriler de</a:t>
            </a:r>
          </a:p>
          <a:p>
            <a:pPr algn="just">
              <a:lnSpc>
                <a:spcPct val="150000"/>
              </a:lnSpc>
            </a:pPr>
            <a:r>
              <a:rPr lang="tr-TR" sz="1000" b="0" i="0" dirty="0">
                <a:solidFill>
                  <a:srgbClr val="242424"/>
                </a:solidFill>
                <a:effectLst/>
                <a:latin typeface="source-serif-pro"/>
              </a:rPr>
              <a:t> dahil olmak üzere parametreleri depolamak ve yönetmek için kullanılır.</a:t>
            </a:r>
            <a:endParaRPr lang="tr-TR" sz="1000" dirty="0"/>
          </a:p>
          <a:p>
            <a:pPr algn="just">
              <a:lnSpc>
                <a:spcPts val="2648"/>
              </a:lnSpc>
            </a:pPr>
            <a:endParaRPr lang="en-US" sz="2000" dirty="0"/>
          </a:p>
        </p:txBody>
      </p:sp>
      <p:sp>
        <p:nvSpPr>
          <p:cNvPr id="74" name="Text 6">
            <a:extLst>
              <a:ext uri="{FF2B5EF4-FFF2-40B4-BE49-F238E27FC236}">
                <a16:creationId xmlns:a16="http://schemas.microsoft.com/office/drawing/2014/main" id="{5F773A73-19C9-4E6D-B6C2-0C7E0A074E3B}"/>
              </a:ext>
            </a:extLst>
          </p:cNvPr>
          <p:cNvSpPr/>
          <p:nvPr/>
        </p:nvSpPr>
        <p:spPr>
          <a:xfrm>
            <a:off x="6708473" y="3074993"/>
            <a:ext cx="8668582" cy="1309940"/>
          </a:xfrm>
          <a:prstGeom prst="rect">
            <a:avLst/>
          </a:prstGeom>
          <a:noFill/>
          <a:ln/>
        </p:spPr>
        <p:txBody>
          <a:bodyPr wrap="none" rtlCol="0" anchor="t"/>
          <a:lstStyle/>
          <a:p>
            <a:pPr algn="just">
              <a:lnSpc>
                <a:spcPts val="2648"/>
              </a:lnSpc>
            </a:pPr>
            <a:r>
              <a:rPr lang="en-US" sz="1000" dirty="0"/>
              <a:t>Consul, </a:t>
            </a:r>
            <a:r>
              <a:rPr lang="en-US" sz="1000" dirty="0" err="1"/>
              <a:t>bazı</a:t>
            </a:r>
            <a:r>
              <a:rPr lang="en-US" sz="1000" dirty="0"/>
              <a:t> </a:t>
            </a:r>
            <a:r>
              <a:rPr lang="en-US" sz="1000" dirty="0" err="1"/>
              <a:t>dosyaları</a:t>
            </a:r>
            <a:r>
              <a:rPr lang="en-US" sz="1000" dirty="0"/>
              <a:t> </a:t>
            </a:r>
            <a:r>
              <a:rPr lang="en-US" sz="1000" dirty="0" err="1"/>
              <a:t>saklamaya</a:t>
            </a:r>
            <a:r>
              <a:rPr lang="en-US" sz="1000" dirty="0"/>
              <a:t> </a:t>
            </a:r>
            <a:r>
              <a:rPr lang="en-US" sz="1000" dirty="0" err="1"/>
              <a:t>ve</a:t>
            </a:r>
            <a:r>
              <a:rPr lang="en-US" sz="1000" dirty="0"/>
              <a:t> </a:t>
            </a:r>
            <a:r>
              <a:rPr lang="en-US" sz="1000" dirty="0" err="1"/>
              <a:t>servislerin</a:t>
            </a:r>
            <a:r>
              <a:rPr lang="en-US" sz="1000" dirty="0"/>
              <a:t> </a:t>
            </a:r>
            <a:r>
              <a:rPr lang="en-US" sz="1000" dirty="0" err="1"/>
              <a:t>çalışma</a:t>
            </a:r>
            <a:r>
              <a:rPr lang="en-US" sz="1000" dirty="0"/>
              <a:t> </a:t>
            </a:r>
            <a:r>
              <a:rPr lang="en-US" sz="1000" dirty="0" err="1"/>
              <a:t>zamanında</a:t>
            </a:r>
            <a:r>
              <a:rPr lang="en-US" sz="1000" dirty="0"/>
              <a:t> </a:t>
            </a:r>
            <a:r>
              <a:rPr lang="en-US" sz="1000" dirty="0" err="1"/>
              <a:t>erişmesine</a:t>
            </a:r>
            <a:r>
              <a:rPr lang="en-US" sz="1000" dirty="0"/>
              <a:t> </a:t>
            </a:r>
            <a:r>
              <a:rPr lang="en-US" sz="1000" dirty="0" err="1"/>
              <a:t>izin</a:t>
            </a:r>
            <a:r>
              <a:rPr lang="en-US" sz="1000" dirty="0"/>
              <a:t> </a:t>
            </a:r>
            <a:r>
              <a:rPr lang="en-US" sz="1000" dirty="0" err="1"/>
              <a:t>ver</a:t>
            </a:r>
            <a:r>
              <a:rPr lang="tr-TR" sz="1000" dirty="0"/>
              <a:t>ir</a:t>
            </a:r>
          </a:p>
          <a:p>
            <a:pPr algn="just">
              <a:lnSpc>
                <a:spcPts val="2648"/>
              </a:lnSpc>
            </a:pPr>
            <a:r>
              <a:rPr lang="tr-TR" sz="1000" dirty="0"/>
              <a:t>. </a:t>
            </a:r>
            <a:r>
              <a:rPr lang="tr-TR" sz="1000" dirty="0" err="1"/>
              <a:t>Consul</a:t>
            </a:r>
            <a:r>
              <a:rPr lang="tr-TR" sz="1000" dirty="0"/>
              <a:t>, </a:t>
            </a:r>
            <a:r>
              <a:rPr lang="tr-TR" sz="1000" dirty="0" err="1"/>
              <a:t>microservice</a:t>
            </a:r>
            <a:r>
              <a:rPr lang="tr-TR" sz="1000" dirty="0"/>
              <a:t> yapılandırmasını sağlamak için popüler bir araçtır.</a:t>
            </a:r>
          </a:p>
          <a:p>
            <a:pPr algn="just">
              <a:lnSpc>
                <a:spcPts val="2648"/>
              </a:lnSpc>
            </a:pPr>
            <a:r>
              <a:rPr lang="tr-TR" sz="1000" dirty="0"/>
              <a:t> Bir anahtar-değer deposu olarak çalışır ve yapılandırma değerlerini tutar. </a:t>
            </a:r>
          </a:p>
          <a:p>
            <a:pPr algn="just">
              <a:lnSpc>
                <a:spcPts val="2648"/>
              </a:lnSpc>
            </a:pPr>
            <a:r>
              <a:rPr lang="tr-TR" sz="1000" dirty="0"/>
              <a:t>Hizmetler bu yapılandırmalara </a:t>
            </a:r>
            <a:r>
              <a:rPr lang="tr-TR" sz="1000" dirty="0" err="1"/>
              <a:t>Consul</a:t>
            </a:r>
            <a:r>
              <a:rPr lang="tr-TR" sz="1000" dirty="0"/>
              <a:t> üzerinden erişebilir ve güncellemeleri izleyebilir.</a:t>
            </a:r>
            <a:endParaRPr lang="en-US" sz="1000" dirty="0"/>
          </a:p>
          <a:p>
            <a:pPr algn="just">
              <a:lnSpc>
                <a:spcPts val="2648"/>
              </a:lnSpc>
            </a:pPr>
            <a:endParaRPr lang="en-US" sz="2000" dirty="0"/>
          </a:p>
        </p:txBody>
      </p:sp>
      <p:sp>
        <p:nvSpPr>
          <p:cNvPr id="6" name="Text 6">
            <a:extLst>
              <a:ext uri="{FF2B5EF4-FFF2-40B4-BE49-F238E27FC236}">
                <a16:creationId xmlns:a16="http://schemas.microsoft.com/office/drawing/2014/main" id="{843427B8-E2B8-2BEC-2B80-3A16BE0732D5}"/>
              </a:ext>
            </a:extLst>
          </p:cNvPr>
          <p:cNvSpPr/>
          <p:nvPr/>
        </p:nvSpPr>
        <p:spPr>
          <a:xfrm>
            <a:off x="1139709" y="3591539"/>
            <a:ext cx="3912700" cy="943945"/>
          </a:xfrm>
          <a:prstGeom prst="rect">
            <a:avLst/>
          </a:prstGeom>
          <a:noFill/>
          <a:ln/>
        </p:spPr>
        <p:txBody>
          <a:bodyPr wrap="none" rtlCol="0" anchor="t"/>
          <a:lstStyle/>
          <a:p>
            <a:pPr algn="just"/>
            <a:r>
              <a:rPr lang="en-US" sz="1100" dirty="0" err="1"/>
              <a:t>ZooKeeper</a:t>
            </a:r>
            <a:r>
              <a:rPr lang="en-US" sz="1100" dirty="0"/>
              <a:t>, </a:t>
            </a:r>
            <a:r>
              <a:rPr lang="en-US" sz="1100" dirty="0" err="1"/>
              <a:t>çalışma</a:t>
            </a:r>
            <a:r>
              <a:rPr lang="en-US" sz="1100" dirty="0"/>
              <a:t> </a:t>
            </a:r>
            <a:r>
              <a:rPr lang="en-US" sz="1100" dirty="0" err="1"/>
              <a:t>zamanındaki</a:t>
            </a:r>
            <a:r>
              <a:rPr lang="en-US" sz="1100" dirty="0"/>
              <a:t> </a:t>
            </a:r>
            <a:r>
              <a:rPr lang="en-US" sz="1100" dirty="0" err="1"/>
              <a:t>uygulama</a:t>
            </a:r>
            <a:r>
              <a:rPr lang="en-US" sz="1100" dirty="0"/>
              <a:t> </a:t>
            </a:r>
            <a:r>
              <a:rPr lang="en-US" sz="1100" dirty="0" err="1"/>
              <a:t>hizmetleri</a:t>
            </a:r>
            <a:r>
              <a:rPr lang="en-US" sz="1100" dirty="0"/>
              <a:t> </a:t>
            </a:r>
            <a:r>
              <a:rPr lang="en-US" sz="1100" dirty="0" err="1"/>
              <a:t>için</a:t>
            </a:r>
            <a:r>
              <a:rPr lang="en-US" sz="1100" dirty="0"/>
              <a:t> </a:t>
            </a:r>
            <a:r>
              <a:rPr lang="en-US" sz="1100" dirty="0" err="1"/>
              <a:t>sözleşme</a:t>
            </a:r>
            <a:r>
              <a:rPr lang="en-US" sz="1100" dirty="0"/>
              <a:t>, </a:t>
            </a:r>
            <a:endParaRPr lang="tr-TR" sz="1100" dirty="0"/>
          </a:p>
          <a:p>
            <a:pPr algn="just"/>
            <a:r>
              <a:rPr lang="en-US" sz="1100" dirty="0" err="1"/>
              <a:t>servis</a:t>
            </a:r>
            <a:r>
              <a:rPr lang="en-US" sz="1100" dirty="0"/>
              <a:t> </a:t>
            </a:r>
            <a:r>
              <a:rPr lang="en-US" sz="1100" dirty="0" err="1"/>
              <a:t>bulma</a:t>
            </a:r>
            <a:r>
              <a:rPr lang="en-US" sz="1100" dirty="0"/>
              <a:t> </a:t>
            </a:r>
            <a:r>
              <a:rPr lang="en-US" sz="1100" dirty="0" err="1"/>
              <a:t>ve</a:t>
            </a:r>
            <a:r>
              <a:rPr lang="en-US" sz="1100" dirty="0"/>
              <a:t> </a:t>
            </a:r>
            <a:r>
              <a:rPr lang="en-US" sz="1100" dirty="0" err="1"/>
              <a:t>dağıtılmış</a:t>
            </a:r>
            <a:r>
              <a:rPr lang="en-US" sz="1100" dirty="0"/>
              <a:t> </a:t>
            </a:r>
            <a:r>
              <a:rPr lang="en-US" sz="1100" dirty="0" err="1"/>
              <a:t>koordinasyon</a:t>
            </a:r>
            <a:r>
              <a:rPr lang="en-US" sz="1100" dirty="0"/>
              <a:t> </a:t>
            </a:r>
            <a:r>
              <a:rPr lang="en-US" sz="1100" dirty="0" err="1"/>
              <a:t>hizmetleri</a:t>
            </a:r>
            <a:r>
              <a:rPr lang="en-US" sz="1100" dirty="0"/>
              <a:t> </a:t>
            </a:r>
            <a:r>
              <a:rPr lang="en-US" sz="1100" dirty="0" err="1"/>
              <a:t>sağlar</a:t>
            </a:r>
            <a:r>
              <a:rPr lang="en-US" sz="1100" dirty="0"/>
              <a:t>. </a:t>
            </a:r>
            <a:endParaRPr lang="tr-TR" sz="1100" dirty="0"/>
          </a:p>
          <a:p>
            <a:pPr algn="just"/>
            <a:r>
              <a:rPr lang="en-US" sz="1100" dirty="0"/>
              <a:t>Apache </a:t>
            </a:r>
            <a:r>
              <a:rPr lang="en-US" sz="1100" dirty="0" err="1"/>
              <a:t>ZooKeeper</a:t>
            </a:r>
            <a:r>
              <a:rPr lang="en-US" sz="1100" dirty="0"/>
              <a:t>, </a:t>
            </a:r>
            <a:r>
              <a:rPr lang="en-US" sz="1100" dirty="0" err="1"/>
              <a:t>metadatayı</a:t>
            </a:r>
            <a:r>
              <a:rPr lang="en-US" sz="1100" dirty="0"/>
              <a:t> </a:t>
            </a:r>
            <a:r>
              <a:rPr lang="en-US" sz="1100" dirty="0" err="1"/>
              <a:t>ve</a:t>
            </a:r>
            <a:r>
              <a:rPr lang="en-US" sz="1100" dirty="0"/>
              <a:t> </a:t>
            </a:r>
            <a:r>
              <a:rPr lang="en-US" sz="1100" dirty="0" err="1"/>
              <a:t>yapılandırma</a:t>
            </a:r>
            <a:r>
              <a:rPr lang="en-US" sz="1100" dirty="0"/>
              <a:t> </a:t>
            </a:r>
            <a:r>
              <a:rPr lang="en-US" sz="1100" dirty="0" err="1"/>
              <a:t>bilgilerini</a:t>
            </a:r>
            <a:endParaRPr lang="tr-TR" sz="1100" dirty="0"/>
          </a:p>
          <a:p>
            <a:pPr algn="just"/>
            <a:r>
              <a:rPr lang="en-US" sz="1100" dirty="0"/>
              <a:t> </a:t>
            </a:r>
            <a:r>
              <a:rPr lang="en-US" sz="1100" dirty="0" err="1"/>
              <a:t>saklamak</a:t>
            </a:r>
            <a:r>
              <a:rPr lang="en-US" sz="1100" dirty="0"/>
              <a:t> </a:t>
            </a:r>
            <a:r>
              <a:rPr lang="en-US" sz="1100" dirty="0" err="1"/>
              <a:t>için</a:t>
            </a:r>
            <a:r>
              <a:rPr lang="en-US" sz="1100" dirty="0"/>
              <a:t> </a:t>
            </a:r>
            <a:r>
              <a:rPr lang="en-US" sz="1100" dirty="0" err="1"/>
              <a:t>kullanılan</a:t>
            </a:r>
            <a:r>
              <a:rPr lang="en-US" sz="1100" dirty="0"/>
              <a:t> </a:t>
            </a:r>
            <a:r>
              <a:rPr lang="en-US" sz="1100" dirty="0" err="1"/>
              <a:t>dağıtılmış</a:t>
            </a:r>
            <a:r>
              <a:rPr lang="en-US" sz="1100" dirty="0"/>
              <a:t> </a:t>
            </a:r>
            <a:r>
              <a:rPr lang="en-US" sz="1100" dirty="0" err="1"/>
              <a:t>bir</a:t>
            </a:r>
            <a:r>
              <a:rPr lang="en-US" sz="1100" dirty="0"/>
              <a:t> </a:t>
            </a:r>
            <a:r>
              <a:rPr lang="en-US" sz="1100" dirty="0" err="1"/>
              <a:t>koordinasyon</a:t>
            </a:r>
            <a:r>
              <a:rPr lang="en-US" sz="1100" dirty="0"/>
              <a:t> </a:t>
            </a:r>
            <a:r>
              <a:rPr lang="en-US" sz="1100" dirty="0" err="1"/>
              <a:t>hizmetidir</a:t>
            </a:r>
            <a:r>
              <a:rPr lang="en-US" sz="1100" dirty="0"/>
              <a:t>. </a:t>
            </a:r>
            <a:endParaRPr lang="tr-TR" sz="1100" dirty="0"/>
          </a:p>
          <a:p>
            <a:pPr algn="just"/>
            <a:r>
              <a:rPr lang="en-US" sz="1100" dirty="0" err="1"/>
              <a:t>Mikroservisler</a:t>
            </a:r>
            <a:r>
              <a:rPr lang="en-US" sz="1100" dirty="0"/>
              <a:t>, </a:t>
            </a:r>
            <a:r>
              <a:rPr lang="en-US" sz="1100" dirty="0" err="1"/>
              <a:t>yapılandırma</a:t>
            </a:r>
            <a:r>
              <a:rPr lang="en-US" sz="1100" dirty="0"/>
              <a:t> </a:t>
            </a:r>
            <a:r>
              <a:rPr lang="en-US" sz="1100" dirty="0" err="1"/>
              <a:t>bilgilerini</a:t>
            </a:r>
            <a:endParaRPr lang="tr-TR" sz="1100" dirty="0"/>
          </a:p>
          <a:p>
            <a:pPr algn="just"/>
            <a:r>
              <a:rPr lang="en-US" sz="1100" dirty="0"/>
              <a:t> </a:t>
            </a:r>
            <a:r>
              <a:rPr lang="en-US" sz="1100" dirty="0" err="1"/>
              <a:t>ZooKeeper</a:t>
            </a:r>
            <a:r>
              <a:rPr lang="en-US" sz="1100" dirty="0"/>
              <a:t> </a:t>
            </a:r>
            <a:r>
              <a:rPr lang="en-US" sz="1100" dirty="0" err="1"/>
              <a:t>tarafından</a:t>
            </a:r>
            <a:r>
              <a:rPr lang="en-US" sz="1100" dirty="0"/>
              <a:t> </a:t>
            </a:r>
            <a:r>
              <a:rPr lang="en-US" sz="1100" dirty="0" err="1"/>
              <a:t>yönetilen</a:t>
            </a:r>
            <a:r>
              <a:rPr lang="en-US" sz="1100" dirty="0"/>
              <a:t> </a:t>
            </a:r>
            <a:r>
              <a:rPr lang="en-US" sz="1100" dirty="0" err="1"/>
              <a:t>znode'larda</a:t>
            </a:r>
            <a:r>
              <a:rPr lang="en-US" sz="1100" dirty="0"/>
              <a:t> </a:t>
            </a:r>
            <a:r>
              <a:rPr lang="en-US" sz="1100" dirty="0" err="1"/>
              <a:t>saklayabilir</a:t>
            </a:r>
            <a:r>
              <a:rPr lang="en-US" sz="1100" dirty="0"/>
              <a:t> </a:t>
            </a:r>
            <a:r>
              <a:rPr lang="en-US" sz="1100" dirty="0" err="1"/>
              <a:t>ve</a:t>
            </a:r>
            <a:endParaRPr lang="tr-TR" sz="1100" dirty="0"/>
          </a:p>
          <a:p>
            <a:pPr algn="just"/>
            <a:r>
              <a:rPr lang="en-US" sz="1100" dirty="0"/>
              <a:t> </a:t>
            </a:r>
            <a:r>
              <a:rPr lang="en-US" sz="1100" dirty="0" err="1"/>
              <a:t>düğüm</a:t>
            </a:r>
            <a:r>
              <a:rPr lang="en-US" sz="1100" dirty="0"/>
              <a:t> </a:t>
            </a:r>
            <a:r>
              <a:rPr lang="en-US" sz="1100" dirty="0" err="1"/>
              <a:t>değişiklikleri</a:t>
            </a:r>
            <a:r>
              <a:rPr lang="en-US" sz="1100" dirty="0"/>
              <a:t> </a:t>
            </a:r>
            <a:r>
              <a:rPr lang="en-US" sz="1100" dirty="0" err="1"/>
              <a:t>gibi</a:t>
            </a:r>
            <a:r>
              <a:rPr lang="en-US" sz="1100" dirty="0"/>
              <a:t> </a:t>
            </a:r>
            <a:r>
              <a:rPr lang="en-US" sz="1100" dirty="0" err="1"/>
              <a:t>olaylara</a:t>
            </a:r>
            <a:r>
              <a:rPr lang="en-US" sz="1100" dirty="0"/>
              <a:t> </a:t>
            </a:r>
            <a:r>
              <a:rPr lang="en-US" sz="1100" dirty="0" err="1"/>
              <a:t>anında</a:t>
            </a:r>
            <a:r>
              <a:rPr lang="en-US" sz="1100" dirty="0"/>
              <a:t> </a:t>
            </a:r>
            <a:r>
              <a:rPr lang="en-US" sz="1100" dirty="0" err="1"/>
              <a:t>yanıt</a:t>
            </a:r>
            <a:r>
              <a:rPr lang="en-US" sz="1100" dirty="0"/>
              <a:t> </a:t>
            </a:r>
            <a:r>
              <a:rPr lang="en-US" sz="1100" dirty="0" err="1"/>
              <a:t>verebilir</a:t>
            </a:r>
            <a:r>
              <a:rPr lang="en-US" sz="1100" dirty="0"/>
              <a:t>.</a:t>
            </a:r>
          </a:p>
          <a:p>
            <a:pPr algn="just"/>
            <a:endParaRPr lang="en-US" sz="1100" dirty="0"/>
          </a:p>
          <a:p>
            <a:pPr algn="just"/>
            <a:endParaRPr lang="en-US" sz="1100" dirty="0"/>
          </a:p>
          <a:p>
            <a:pPr algn="just"/>
            <a:endParaRPr lang="en-US" sz="1100" dirty="0"/>
          </a:p>
        </p:txBody>
      </p:sp>
      <p:sp>
        <p:nvSpPr>
          <p:cNvPr id="3" name="Metin kutusu 2">
            <a:extLst>
              <a:ext uri="{FF2B5EF4-FFF2-40B4-BE49-F238E27FC236}">
                <a16:creationId xmlns:a16="http://schemas.microsoft.com/office/drawing/2014/main" id="{56D391D3-49EB-AC62-7931-20C4A08EB065}"/>
              </a:ext>
            </a:extLst>
          </p:cNvPr>
          <p:cNvSpPr txBox="1"/>
          <p:nvPr/>
        </p:nvSpPr>
        <p:spPr>
          <a:xfrm>
            <a:off x="1847528" y="5195242"/>
            <a:ext cx="5688632" cy="979845"/>
          </a:xfrm>
          <a:prstGeom prst="rect">
            <a:avLst/>
          </a:prstGeom>
        </p:spPr>
        <p:txBody>
          <a:bodyPr wrap="square" rtlCol="0">
            <a:spAutoFit/>
          </a:bodyPr>
          <a:lstStyle/>
          <a:p>
            <a:pPr algn="r"/>
            <a:endParaRPr lang="tr-TR" sz="1000" dirty="0">
              <a:solidFill>
                <a:schemeClr val="bg1">
                  <a:lumMod val="50000"/>
                </a:schemeClr>
              </a:solidFill>
            </a:endParaRPr>
          </a:p>
        </p:txBody>
      </p:sp>
      <p:sp>
        <p:nvSpPr>
          <p:cNvPr id="10" name="Metin kutusu 9">
            <a:extLst>
              <a:ext uri="{FF2B5EF4-FFF2-40B4-BE49-F238E27FC236}">
                <a16:creationId xmlns:a16="http://schemas.microsoft.com/office/drawing/2014/main" id="{207C7D70-04E9-82F4-3191-75639B0F07F3}"/>
              </a:ext>
            </a:extLst>
          </p:cNvPr>
          <p:cNvSpPr txBox="1"/>
          <p:nvPr/>
        </p:nvSpPr>
        <p:spPr>
          <a:xfrm>
            <a:off x="911424" y="5081614"/>
            <a:ext cx="8064896" cy="553998"/>
          </a:xfrm>
          <a:prstGeom prst="rect">
            <a:avLst/>
          </a:prstGeom>
        </p:spPr>
        <p:txBody>
          <a:bodyPr wrap="square" rtlCol="0">
            <a:spAutoFit/>
          </a:bodyPr>
          <a:lstStyle/>
          <a:p>
            <a:r>
              <a:rPr lang="tr-TR" sz="1000" b="1" dirty="0" err="1"/>
              <a:t>HashiCorp</a:t>
            </a:r>
            <a:r>
              <a:rPr lang="tr-TR" sz="1000" b="1" dirty="0"/>
              <a:t> </a:t>
            </a:r>
            <a:r>
              <a:rPr lang="tr-TR" sz="1000" b="1" dirty="0" err="1"/>
              <a:t>Vault</a:t>
            </a:r>
            <a:r>
              <a:rPr lang="tr-TR" sz="1000" b="1" dirty="0"/>
              <a:t>: </a:t>
            </a:r>
            <a:r>
              <a:rPr lang="tr-TR" sz="1000" b="1" dirty="0" err="1"/>
              <a:t>Vault</a:t>
            </a:r>
            <a:r>
              <a:rPr lang="tr-TR" sz="1000" b="1" dirty="0"/>
              <a:t>, sadece gizli verilerin güvenli bir şekilde saklanmasını ve erişilmesini sağlamakla kalmaz, aynı zamanda gizli verileri mikro hizmetlerle paylaşmak için de kullanılabilir. </a:t>
            </a:r>
            <a:r>
              <a:rPr lang="tr-TR" sz="1000" b="1" dirty="0" err="1"/>
              <a:t>Vault</a:t>
            </a:r>
            <a:r>
              <a:rPr lang="tr-TR" sz="1000" b="1" dirty="0"/>
              <a:t>, kimlik bilgileri, API anahtarları, parolalar gibi hassas verilerin depolanmasında kullanılır ve hizmetler bu verilere </a:t>
            </a:r>
            <a:r>
              <a:rPr lang="tr-TR" sz="1000" b="1" dirty="0" err="1"/>
              <a:t>Vault</a:t>
            </a:r>
            <a:r>
              <a:rPr lang="tr-TR" sz="1000" b="1" dirty="0"/>
              <a:t> üzerinden erişebilir.</a:t>
            </a:r>
          </a:p>
        </p:txBody>
      </p:sp>
      <p:sp>
        <p:nvSpPr>
          <p:cNvPr id="26" name="Metin kutusu 25">
            <a:extLst>
              <a:ext uri="{FF2B5EF4-FFF2-40B4-BE49-F238E27FC236}">
                <a16:creationId xmlns:a16="http://schemas.microsoft.com/office/drawing/2014/main" id="{23BEA3F9-888E-B96C-5685-678561188710}"/>
              </a:ext>
            </a:extLst>
          </p:cNvPr>
          <p:cNvSpPr txBox="1"/>
          <p:nvPr/>
        </p:nvSpPr>
        <p:spPr>
          <a:xfrm>
            <a:off x="911282" y="5580655"/>
            <a:ext cx="6793303" cy="861774"/>
          </a:xfrm>
          <a:prstGeom prst="rect">
            <a:avLst/>
          </a:prstGeom>
        </p:spPr>
        <p:txBody>
          <a:bodyPr wrap="square" rtlCol="0">
            <a:spAutoFit/>
          </a:bodyPr>
          <a:lstStyle/>
          <a:p>
            <a:r>
              <a:rPr lang="tr-TR" sz="1000" b="1" dirty="0"/>
              <a:t>Spring Cloud </a:t>
            </a:r>
            <a:r>
              <a:rPr lang="tr-TR" sz="1000" b="1" dirty="0" err="1"/>
              <a:t>Config</a:t>
            </a:r>
            <a:r>
              <a:rPr lang="tr-TR" sz="1000" b="1" dirty="0"/>
              <a:t>: Spring tabanlı </a:t>
            </a:r>
            <a:r>
              <a:rPr lang="tr-TR" sz="1000" b="1" dirty="0" err="1"/>
              <a:t>microservice</a:t>
            </a:r>
            <a:r>
              <a:rPr lang="tr-TR" sz="1000" b="1" dirty="0"/>
              <a:t> uygulamaları için özel olarak geliştirilen Spring Cloud </a:t>
            </a:r>
            <a:r>
              <a:rPr lang="tr-TR" sz="1000" b="1" dirty="0" err="1"/>
              <a:t>Config</a:t>
            </a:r>
            <a:r>
              <a:rPr lang="tr-TR" sz="1000" b="1" dirty="0"/>
              <a:t>, dışarıda tutulan yapılandırma değerlerine erişimi sağlar. Yapılandırma değerleri merkezi bir depoda tutulur ve hizmetler bu değerlere HTTP üzerinden erişir.</a:t>
            </a:r>
          </a:p>
          <a:p>
            <a:r>
              <a:rPr lang="tr-TR" sz="1000" b="1" dirty="0"/>
              <a:t>4. </a:t>
            </a:r>
            <a:r>
              <a:rPr lang="tr-TR" sz="1000" b="1" dirty="0" err="1"/>
              <a:t>Kubernetes</a:t>
            </a:r>
            <a:r>
              <a:rPr lang="tr-TR" sz="1000" b="1" dirty="0"/>
              <a:t> </a:t>
            </a:r>
            <a:r>
              <a:rPr lang="tr-TR" sz="1000" b="1" dirty="0" err="1"/>
              <a:t>ConfigMaps</a:t>
            </a:r>
            <a:r>
              <a:rPr lang="tr-TR" sz="1000" b="1" dirty="0"/>
              <a:t>: </a:t>
            </a:r>
            <a:r>
              <a:rPr lang="tr-TR" sz="1000" b="1" dirty="0" err="1"/>
              <a:t>Kubernetes</a:t>
            </a:r>
            <a:r>
              <a:rPr lang="tr-TR" sz="1000" b="1" dirty="0"/>
              <a:t> ortamında, </a:t>
            </a:r>
            <a:r>
              <a:rPr lang="tr-TR" sz="1000" b="1" dirty="0" err="1"/>
              <a:t>ConfigMaps</a:t>
            </a:r>
            <a:r>
              <a:rPr lang="tr-TR" sz="1000" b="1" dirty="0"/>
              <a:t> adlı özellik, uygulamaların yapılandırma değerlerini saklamak için kullanılabilir. Bu değerler bir anahtar-değer çifti olarak depolanır ve </a:t>
            </a:r>
            <a:r>
              <a:rPr lang="tr-TR" sz="1000" b="1" dirty="0" err="1"/>
              <a:t>Pod'lar</a:t>
            </a:r>
            <a:r>
              <a:rPr lang="tr-TR" sz="1000" b="1" dirty="0"/>
              <a:t> bu değerlere erişebilir</a:t>
            </a:r>
            <a:r>
              <a:rPr lang="tr-TR" sz="1000" dirty="0">
                <a:solidFill>
                  <a:schemeClr val="bg1">
                    <a:lumMod val="50000"/>
                  </a:schemeClr>
                </a:solidFill>
              </a:rPr>
              <a:t>.</a:t>
            </a:r>
          </a:p>
        </p:txBody>
      </p:sp>
    </p:spTree>
    <p:extLst>
      <p:ext uri="{BB962C8B-B14F-4D97-AF65-F5344CB8AC3E}">
        <p14:creationId xmlns:p14="http://schemas.microsoft.com/office/powerpoint/2010/main" val="317952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BB478BD6-B232-431E-8535-52C1A9369F31}"/>
              </a:ext>
            </a:extLst>
          </p:cNvPr>
          <p:cNvSpPr>
            <a:spLocks noGrp="1"/>
          </p:cNvSpPr>
          <p:nvPr>
            <p:ph type="title"/>
          </p:nvPr>
        </p:nvSpPr>
        <p:spPr>
          <a:xfrm>
            <a:off x="431385" y="273050"/>
            <a:ext cx="11209231" cy="779686"/>
          </a:xfrm>
        </p:spPr>
        <p:txBody>
          <a:bodyPr/>
          <a:lstStyle/>
          <a:p>
            <a:pPr algn="ctr"/>
            <a:r>
              <a:rPr lang="en-US" dirty="0"/>
              <a:t> </a:t>
            </a:r>
            <a:r>
              <a:rPr lang="en-US" dirty="0" err="1"/>
              <a:t>Harici</a:t>
            </a:r>
            <a:r>
              <a:rPr lang="en-US" dirty="0"/>
              <a:t> </a:t>
            </a:r>
            <a:r>
              <a:rPr lang="en-US" dirty="0" err="1"/>
              <a:t>Yapılandırma</a:t>
            </a:r>
            <a:r>
              <a:rPr lang="en-US" dirty="0"/>
              <a:t> </a:t>
            </a:r>
            <a:r>
              <a:rPr lang="en-US" dirty="0" err="1"/>
              <a:t>Dosyaları</a:t>
            </a:r>
            <a:r>
              <a:rPr lang="en-US" dirty="0"/>
              <a:t> </a:t>
            </a:r>
            <a:endParaRPr lang="tr-TR" dirty="0"/>
          </a:p>
        </p:txBody>
      </p:sp>
      <p:pic>
        <p:nvPicPr>
          <p:cNvPr id="14" name="Resim 13">
            <a:extLst>
              <a:ext uri="{FF2B5EF4-FFF2-40B4-BE49-F238E27FC236}">
                <a16:creationId xmlns:a16="http://schemas.microsoft.com/office/drawing/2014/main" id="{4C448052-27FB-43FD-B5D2-3E3077501B28}"/>
              </a:ext>
            </a:extLst>
          </p:cNvPr>
          <p:cNvPicPr>
            <a:picLocks noChangeAspect="1"/>
          </p:cNvPicPr>
          <p:nvPr/>
        </p:nvPicPr>
        <p:blipFill>
          <a:blip r:embed="rId2"/>
          <a:stretch>
            <a:fillRect/>
          </a:stretch>
        </p:blipFill>
        <p:spPr>
          <a:xfrm>
            <a:off x="2349683" y="1770744"/>
            <a:ext cx="7492633" cy="3316511"/>
          </a:xfrm>
          <a:prstGeom prst="rect">
            <a:avLst/>
          </a:prstGeom>
        </p:spPr>
      </p:pic>
      <p:sp>
        <p:nvSpPr>
          <p:cNvPr id="7" name="Metin Yer Tutucusu 6">
            <a:extLst>
              <a:ext uri="{FF2B5EF4-FFF2-40B4-BE49-F238E27FC236}">
                <a16:creationId xmlns:a16="http://schemas.microsoft.com/office/drawing/2014/main" id="{443791CC-8B2A-4198-A619-17EC4F3E01A6}"/>
              </a:ext>
            </a:extLst>
          </p:cNvPr>
          <p:cNvSpPr>
            <a:spLocks noGrp="1"/>
          </p:cNvSpPr>
          <p:nvPr>
            <p:ph type="body" sz="half" idx="2"/>
          </p:nvPr>
        </p:nvSpPr>
        <p:spPr>
          <a:xfrm>
            <a:off x="431385" y="1435104"/>
            <a:ext cx="11209231" cy="4730203"/>
          </a:xfrm>
        </p:spPr>
        <p:txBody>
          <a:bodyPr/>
          <a:lstStyle/>
          <a:p>
            <a:endParaRPr lang="tr-TR" dirty="0"/>
          </a:p>
        </p:txBody>
      </p:sp>
      <p:sp>
        <p:nvSpPr>
          <p:cNvPr id="4" name="Alt Bilgi Yer Tutucusu 3">
            <a:extLst>
              <a:ext uri="{FF2B5EF4-FFF2-40B4-BE49-F238E27FC236}">
                <a16:creationId xmlns:a16="http://schemas.microsoft.com/office/drawing/2014/main" id="{978B47C2-2DDF-46ED-B2D3-CE6F6247D60A}"/>
              </a:ext>
            </a:extLst>
          </p:cNvPr>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30518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BF824A-8CA3-16A0-92E3-8C24271B0D59}"/>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BCC19964-69A6-FDFD-3B0A-E62A14D62DBD}"/>
              </a:ext>
            </a:extLst>
          </p:cNvPr>
          <p:cNvSpPr>
            <a:spLocks noGrp="1"/>
          </p:cNvSpPr>
          <p:nvPr>
            <p:ph idx="1"/>
          </p:nvPr>
        </p:nvSpPr>
        <p:spPr/>
        <p:txBody>
          <a:bodyPr>
            <a:normAutofit fontScale="92500" lnSpcReduction="20000"/>
          </a:bodyPr>
          <a:lstStyle/>
          <a:p>
            <a:r>
              <a:rPr lang="tr-TR" dirty="0"/>
              <a:t>XML yazılım sektöründe yaygın olarak kullanılan bir teknoloji. Birçok kullanım alanı olmakla birlikte, kompleks nesnelerin temsil edilmesi, konfigürasyon amaçlı olarak kullanılması en yaygın kullanım biçimidir. Örneğin: Java ekosisteminde konfigürasyon amaçlı bilgiler ağırlıklı olarak XML dosyalarında tutulmaktadır.</a:t>
            </a:r>
          </a:p>
          <a:p>
            <a:endParaRPr lang="tr-TR" dirty="0"/>
          </a:p>
          <a:p>
            <a:r>
              <a:rPr lang="tr-TR" dirty="0"/>
              <a:t>JSON formatı da, hem kompleks nesnelerin temsili hem de konfigürasyon amaçlı olarak kullanılan bir veri temsil edici biçimdir. Örneğin: JavaScript ekosisteminde konfigürasyon amacıyla ağırlıklı olarak JSON biçimli dosyalar kullanılmaktadır.</a:t>
            </a:r>
          </a:p>
          <a:p>
            <a:endParaRPr lang="tr-TR" dirty="0"/>
          </a:p>
          <a:p>
            <a:r>
              <a:rPr lang="tr-TR" dirty="0"/>
              <a:t>XML formatı, ne insan gözüyle kolay okunabilirdir, ne de insan eliyle kolay yazılabilirdir. JSON formatı ise, insan gözüyle kolay okunabilirdir fakat insan eliyle o kadar da kolay yazılabilir değildir. YAML formatı ise,  bu iki formata göre insan gözüyle daha kolay okunabilir ve insan eliyle daha kolay yazılabilir bir sözdizimi sunmaktadır</a:t>
            </a:r>
          </a:p>
        </p:txBody>
      </p:sp>
      <p:sp>
        <p:nvSpPr>
          <p:cNvPr id="4" name="Metin Yer Tutucusu 3">
            <a:extLst>
              <a:ext uri="{FF2B5EF4-FFF2-40B4-BE49-F238E27FC236}">
                <a16:creationId xmlns:a16="http://schemas.microsoft.com/office/drawing/2014/main" id="{28C436E5-2D7C-A77A-32C2-FE5A75A0E693}"/>
              </a:ext>
            </a:extLst>
          </p:cNvPr>
          <p:cNvSpPr>
            <a:spLocks noGrp="1"/>
          </p:cNvSpPr>
          <p:nvPr>
            <p:ph type="body" sz="half" idx="2"/>
          </p:nvPr>
        </p:nvSpPr>
        <p:spPr/>
        <p:txBody>
          <a:bodyPr/>
          <a:lstStyle/>
          <a:p>
            <a:r>
              <a:rPr lang="tr-TR" dirty="0"/>
              <a:t>YAML </a:t>
            </a:r>
            <a:r>
              <a:rPr lang="tr-TR" dirty="0" err="1"/>
              <a:t>vs</a:t>
            </a:r>
            <a:r>
              <a:rPr lang="tr-TR" dirty="0"/>
              <a:t> </a:t>
            </a:r>
            <a:r>
              <a:rPr lang="tr-TR" dirty="0" err="1"/>
              <a:t>Properties</a:t>
            </a:r>
            <a:r>
              <a:rPr lang="tr-TR" dirty="0"/>
              <a:t> File</a:t>
            </a:r>
          </a:p>
          <a:p>
            <a:r>
              <a:rPr lang="tr-TR" dirty="0" err="1"/>
              <a:t>Property</a:t>
            </a:r>
            <a:r>
              <a:rPr lang="tr-TR" dirty="0"/>
              <a:t> dosyaları Java ekosisteminde kullanılan, konfigürasyon dosyalarıdır. </a:t>
            </a:r>
            <a:r>
              <a:rPr lang="tr-TR" dirty="0" err="1"/>
              <a:t>Property</a:t>
            </a:r>
            <a:r>
              <a:rPr lang="tr-TR" dirty="0"/>
              <a:t> dosyaları hem kolay okunabilir hem de kolay  yazılabilirdir. Fakat, </a:t>
            </a:r>
            <a:r>
              <a:rPr lang="tr-TR" dirty="0" err="1"/>
              <a:t>properties</a:t>
            </a:r>
            <a:r>
              <a:rPr lang="tr-TR" dirty="0"/>
              <a:t> dosyalarında veriler sadece </a:t>
            </a:r>
            <a:r>
              <a:rPr lang="tr-TR" dirty="0" err="1"/>
              <a:t>key</a:t>
            </a:r>
            <a:r>
              <a:rPr lang="tr-TR" dirty="0"/>
              <a:t> -&gt; </a:t>
            </a:r>
            <a:r>
              <a:rPr lang="tr-TR" dirty="0" err="1"/>
              <a:t>value</a:t>
            </a:r>
            <a:r>
              <a:rPr lang="tr-TR" dirty="0"/>
              <a:t> biçiminde (</a:t>
            </a:r>
            <a:r>
              <a:rPr lang="tr-TR" dirty="0" err="1"/>
              <a:t>map</a:t>
            </a:r>
            <a:r>
              <a:rPr lang="tr-TR" dirty="0"/>
              <a:t>, </a:t>
            </a:r>
            <a:r>
              <a:rPr lang="tr-TR" dirty="0" err="1"/>
              <a:t>associative</a:t>
            </a:r>
            <a:r>
              <a:rPr lang="tr-TR" dirty="0"/>
              <a:t> </a:t>
            </a:r>
            <a:r>
              <a:rPr lang="tr-TR" dirty="0" err="1"/>
              <a:t>array</a:t>
            </a:r>
            <a:r>
              <a:rPr lang="tr-TR" dirty="0"/>
              <a:t>) tutulabilmektedir. Bu da </a:t>
            </a:r>
            <a:r>
              <a:rPr lang="tr-TR" dirty="0" err="1"/>
              <a:t>properties</a:t>
            </a:r>
            <a:r>
              <a:rPr lang="tr-TR" dirty="0"/>
              <a:t> dosyalarının kullanım alanını sınırlı kılmaktadır.</a:t>
            </a:r>
          </a:p>
          <a:p>
            <a:endParaRPr lang="tr-TR" dirty="0"/>
          </a:p>
          <a:p>
            <a:r>
              <a:rPr lang="tr-TR" dirty="0"/>
              <a:t>YAML formatı ise verileri hem </a:t>
            </a:r>
            <a:r>
              <a:rPr lang="tr-TR" dirty="0" err="1"/>
              <a:t>key</a:t>
            </a:r>
            <a:r>
              <a:rPr lang="tr-TR" dirty="0"/>
              <a:t> -&gt; </a:t>
            </a:r>
            <a:r>
              <a:rPr lang="tr-TR" dirty="0" err="1"/>
              <a:t>value</a:t>
            </a:r>
            <a:r>
              <a:rPr lang="tr-TR" dirty="0"/>
              <a:t> biçiminde hem de dizi biçiminde hem de istenilen derinlikte tutabilmektedir. Bu avantajlı noktalardan bakıldığında, YAML formatı </a:t>
            </a:r>
            <a:r>
              <a:rPr lang="tr-TR" dirty="0" err="1"/>
              <a:t>Properties</a:t>
            </a:r>
            <a:r>
              <a:rPr lang="tr-TR" dirty="0"/>
              <a:t> dosyalarına iyi bir alternatif olarak karşımıza çıkmaktadır.</a:t>
            </a:r>
          </a:p>
        </p:txBody>
      </p:sp>
      <p:sp>
        <p:nvSpPr>
          <p:cNvPr id="5" name="Alt Bilgi Yer Tutucusu 4">
            <a:extLst>
              <a:ext uri="{FF2B5EF4-FFF2-40B4-BE49-F238E27FC236}">
                <a16:creationId xmlns:a16="http://schemas.microsoft.com/office/drawing/2014/main" id="{ED1EF232-0285-CFEC-6F35-EC9471453705}"/>
              </a:ext>
            </a:extLst>
          </p:cNvPr>
          <p:cNvSpPr>
            <a:spLocks noGrp="1"/>
          </p:cNvSpPr>
          <p:nvPr>
            <p:ph type="ftr" sz="quarter" idx="11"/>
          </p:nvPr>
        </p:nvSpPr>
        <p:spPr/>
        <p:txBody>
          <a:bodyPr/>
          <a:lstStyle/>
          <a:p>
            <a:r>
              <a:rPr lang="tr-TR"/>
              <a:t>Kurumsal Mimari ve Arge-Damla Erhan</a:t>
            </a:r>
          </a:p>
        </p:txBody>
      </p:sp>
    </p:spTree>
    <p:extLst>
      <p:ext uri="{BB962C8B-B14F-4D97-AF65-F5344CB8AC3E}">
        <p14:creationId xmlns:p14="http://schemas.microsoft.com/office/powerpoint/2010/main" val="3248147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E257C928-5FC3-E51C-9EE0-4A7F3DEC1043}"/>
              </a:ext>
            </a:extLst>
          </p:cNvPr>
          <p:cNvSpPr>
            <a:spLocks noGrp="1"/>
          </p:cNvSpPr>
          <p:nvPr>
            <p:ph type="ftr" sz="quarter" idx="11"/>
          </p:nvPr>
        </p:nvSpPr>
        <p:spPr/>
        <p:txBody>
          <a:bodyPr/>
          <a:lstStyle/>
          <a:p>
            <a:r>
              <a:rPr lang="tr-TR"/>
              <a:t>Kurumsal Mimari ve Arge-Damla Erhan</a:t>
            </a:r>
          </a:p>
        </p:txBody>
      </p:sp>
      <p:sp>
        <p:nvSpPr>
          <p:cNvPr id="6" name="Text 1">
            <a:extLst>
              <a:ext uri="{FF2B5EF4-FFF2-40B4-BE49-F238E27FC236}">
                <a16:creationId xmlns:a16="http://schemas.microsoft.com/office/drawing/2014/main" id="{10EFE9F5-B675-F313-216C-653B4A9BA5CB}"/>
              </a:ext>
            </a:extLst>
          </p:cNvPr>
          <p:cNvSpPr/>
          <p:nvPr/>
        </p:nvSpPr>
        <p:spPr>
          <a:xfrm>
            <a:off x="1127818" y="-171399"/>
            <a:ext cx="9576693" cy="1388744"/>
          </a:xfrm>
          <a:prstGeom prst="rect">
            <a:avLst/>
          </a:prstGeom>
          <a:noFill/>
          <a:ln/>
        </p:spPr>
        <p:txBody>
          <a:bodyPr wrap="square" rtlCol="0" anchor="t"/>
          <a:lstStyle/>
          <a:p>
            <a:pPr marL="0" indent="0">
              <a:lnSpc>
                <a:spcPts val="5468"/>
              </a:lnSpc>
              <a:buNone/>
            </a:pPr>
            <a:endParaRPr lang="tr-TR" sz="2800" b="1" kern="0" spc="-87" dirty="0">
              <a:solidFill>
                <a:srgbClr val="000000"/>
              </a:solidFill>
              <a:ea typeface="adonis-web" pitchFamily="34" charset="-122"/>
              <a:cs typeface="adonis-web" pitchFamily="34" charset="-120"/>
            </a:endParaRPr>
          </a:p>
          <a:p>
            <a:pPr marL="0" indent="0">
              <a:lnSpc>
                <a:spcPts val="5468"/>
              </a:lnSpc>
              <a:buNone/>
            </a:pPr>
            <a:r>
              <a:rPr lang="tr-TR" sz="2800" b="1" kern="0" spc="-87" dirty="0">
                <a:solidFill>
                  <a:srgbClr val="000000"/>
                </a:solidFill>
                <a:ea typeface="adonis-web" pitchFamily="34" charset="-122"/>
                <a:cs typeface="adonis-web" pitchFamily="34" charset="-120"/>
              </a:rPr>
              <a:t>                    </a:t>
            </a:r>
            <a:r>
              <a:rPr lang="en-US" sz="2800" b="1" kern="0" spc="-87" dirty="0">
                <a:solidFill>
                  <a:srgbClr val="000000"/>
                </a:solidFill>
                <a:ea typeface="adonis-web" pitchFamily="34" charset="-122"/>
                <a:cs typeface="adonis-web" pitchFamily="34" charset="-120"/>
              </a:rPr>
              <a:t>Spring Cloud Config ile Bulut Dışı Yapılandırma</a:t>
            </a:r>
            <a:endParaRPr lang="en-US" sz="2800" dirty="0"/>
          </a:p>
        </p:txBody>
      </p:sp>
      <p:sp>
        <p:nvSpPr>
          <p:cNvPr id="7" name="Text 2">
            <a:extLst>
              <a:ext uri="{FF2B5EF4-FFF2-40B4-BE49-F238E27FC236}">
                <a16:creationId xmlns:a16="http://schemas.microsoft.com/office/drawing/2014/main" id="{B9A42F0E-8B06-7A89-8992-E8629BA920D0}"/>
              </a:ext>
            </a:extLst>
          </p:cNvPr>
          <p:cNvSpPr/>
          <p:nvPr/>
        </p:nvSpPr>
        <p:spPr>
          <a:xfrm>
            <a:off x="1034221" y="1467257"/>
            <a:ext cx="9933503"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Spring Cloud Config, mikro hizmetler uygulamaları için bulut dışı yapılandırma desteği sağlar. Bu, uygulama yapılandırmasının güvenli bir merkezi havuzdan yönetilmesine olanak sağlar.</a:t>
            </a:r>
            <a:endParaRPr lang="en-US" sz="1750" dirty="0"/>
          </a:p>
        </p:txBody>
      </p:sp>
      <p:pic>
        <p:nvPicPr>
          <p:cNvPr id="8" name="Image 1" descr="preencoded.png">
            <a:extLst>
              <a:ext uri="{FF2B5EF4-FFF2-40B4-BE49-F238E27FC236}">
                <a16:creationId xmlns:a16="http://schemas.microsoft.com/office/drawing/2014/main" id="{861170E9-4D18-279B-1D8D-1841375D7921}"/>
              </a:ext>
            </a:extLst>
          </p:cNvPr>
          <p:cNvPicPr>
            <a:picLocks noChangeAspect="1"/>
          </p:cNvPicPr>
          <p:nvPr/>
        </p:nvPicPr>
        <p:blipFill>
          <a:blip r:embed="rId2"/>
          <a:stretch>
            <a:fillRect/>
          </a:stretch>
        </p:blipFill>
        <p:spPr>
          <a:xfrm>
            <a:off x="1034221" y="2427972"/>
            <a:ext cx="4800124" cy="2966680"/>
          </a:xfrm>
          <a:prstGeom prst="rect">
            <a:avLst/>
          </a:prstGeom>
        </p:spPr>
      </p:pic>
      <p:sp>
        <p:nvSpPr>
          <p:cNvPr id="2" name="Metin kutusu 1">
            <a:extLst>
              <a:ext uri="{FF2B5EF4-FFF2-40B4-BE49-F238E27FC236}">
                <a16:creationId xmlns:a16="http://schemas.microsoft.com/office/drawing/2014/main" id="{20068963-BC6F-4DA6-DC3A-F160E509A8CE}"/>
              </a:ext>
            </a:extLst>
          </p:cNvPr>
          <p:cNvSpPr txBox="1"/>
          <p:nvPr/>
        </p:nvSpPr>
        <p:spPr>
          <a:xfrm>
            <a:off x="767409" y="5687537"/>
            <a:ext cx="10200316" cy="646331"/>
          </a:xfrm>
          <a:prstGeom prst="rect">
            <a:avLst/>
          </a:prstGeom>
        </p:spPr>
        <p:txBody>
          <a:bodyPr wrap="square" rtlCol="0">
            <a:spAutoFit/>
          </a:bodyPr>
          <a:lstStyle/>
          <a:p>
            <a:r>
              <a:rPr lang="tr-TR" sz="1200" dirty="0" err="1">
                <a:effectLst/>
                <a:latin typeface="Segoe UI" panose="020B0502040204020203" pitchFamily="34" charset="0"/>
                <a:ea typeface="Calibri" panose="020F0502020204030204" pitchFamily="34" charset="0"/>
              </a:rPr>
              <a:t>Steeltoe</a:t>
            </a:r>
            <a:r>
              <a:rPr lang="tr-TR" sz="1200" dirty="0">
                <a:effectLst/>
                <a:latin typeface="Segoe UI" panose="020B0502040204020203" pitchFamily="34" charset="0"/>
                <a:ea typeface="Calibri" panose="020F0502020204030204" pitchFamily="34" charset="0"/>
              </a:rPr>
              <a:t> ve Spring Cloud </a:t>
            </a:r>
            <a:r>
              <a:rPr lang="tr-TR" sz="1200" dirty="0" err="1">
                <a:effectLst/>
                <a:latin typeface="Segoe UI" panose="020B0502040204020203" pitchFamily="34" charset="0"/>
                <a:ea typeface="Calibri" panose="020F0502020204030204" pitchFamily="34" charset="0"/>
              </a:rPr>
              <a:t>Config</a:t>
            </a:r>
            <a:r>
              <a:rPr lang="tr-TR" sz="1200" dirty="0">
                <a:effectLst/>
                <a:latin typeface="Segoe UI" panose="020B0502040204020203" pitchFamily="34" charset="0"/>
                <a:ea typeface="Calibri" panose="020F0502020204030204" pitchFamily="34" charset="0"/>
              </a:rPr>
              <a:t> Server'ı bir araya getirerek, .NET tabanlı mikro hizmetlerinizi Spring Cloud'un sunduğu konfigürasyon yönetimi altyapısından faydalanarak konfigüre edebilirsiniz. Bu sayede, çeşitli hizmetlerin konfigürasyonunu merkezi bir şekilde yönetebilir ve gerektiğinde güncellemeleri hızlıca dağıtabiliriz.</a:t>
            </a:r>
            <a:endParaRPr lang="tr-TR" sz="1200" dirty="0"/>
          </a:p>
        </p:txBody>
      </p:sp>
      <p:pic>
        <p:nvPicPr>
          <p:cNvPr id="3" name="Picture 2">
            <a:extLst>
              <a:ext uri="{FF2B5EF4-FFF2-40B4-BE49-F238E27FC236}">
                <a16:creationId xmlns:a16="http://schemas.microsoft.com/office/drawing/2014/main" id="{9FE85225-AFEB-2B67-74A7-65803BA97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27972"/>
            <a:ext cx="5647456"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7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DF79B94D-0197-9BC6-122B-FF086D8DABF1}"/>
              </a:ext>
            </a:extLst>
          </p:cNvPr>
          <p:cNvSpPr>
            <a:spLocks noGrp="1"/>
          </p:cNvSpPr>
          <p:nvPr>
            <p:ph type="ftr" sz="quarter" idx="11"/>
          </p:nvPr>
        </p:nvSpPr>
        <p:spPr/>
        <p:txBody>
          <a:bodyPr/>
          <a:lstStyle/>
          <a:p>
            <a:r>
              <a:rPr lang="tr-TR" dirty="0"/>
              <a:t>Kurumsal Mimari ve </a:t>
            </a:r>
            <a:r>
              <a:rPr lang="tr-TR" dirty="0" err="1"/>
              <a:t>Arge</a:t>
            </a:r>
            <a:r>
              <a:rPr lang="tr-TR" dirty="0"/>
              <a:t>-Damla Erhan</a:t>
            </a:r>
          </a:p>
        </p:txBody>
      </p:sp>
      <p:pic>
        <p:nvPicPr>
          <p:cNvPr id="7" name="Resim 6">
            <a:extLst>
              <a:ext uri="{FF2B5EF4-FFF2-40B4-BE49-F238E27FC236}">
                <a16:creationId xmlns:a16="http://schemas.microsoft.com/office/drawing/2014/main" id="{3AA1DD8A-5536-A0EC-A55A-0D71081EF1C7}"/>
              </a:ext>
            </a:extLst>
          </p:cNvPr>
          <p:cNvPicPr>
            <a:picLocks noChangeAspect="1"/>
          </p:cNvPicPr>
          <p:nvPr/>
        </p:nvPicPr>
        <p:blipFill>
          <a:blip r:embed="rId2"/>
          <a:stretch>
            <a:fillRect/>
          </a:stretch>
        </p:blipFill>
        <p:spPr>
          <a:xfrm>
            <a:off x="-96688" y="19472"/>
            <a:ext cx="12144671" cy="4797152"/>
          </a:xfrm>
          <a:prstGeom prst="rect">
            <a:avLst/>
          </a:prstGeom>
        </p:spPr>
      </p:pic>
      <p:sp>
        <p:nvSpPr>
          <p:cNvPr id="6" name="Metin kutusu 5">
            <a:extLst>
              <a:ext uri="{FF2B5EF4-FFF2-40B4-BE49-F238E27FC236}">
                <a16:creationId xmlns:a16="http://schemas.microsoft.com/office/drawing/2014/main" id="{912ECC1C-0093-513A-8AE0-E2F678E7C341}"/>
              </a:ext>
            </a:extLst>
          </p:cNvPr>
          <p:cNvSpPr txBox="1"/>
          <p:nvPr/>
        </p:nvSpPr>
        <p:spPr>
          <a:xfrm>
            <a:off x="551383" y="5085184"/>
            <a:ext cx="9769085" cy="646331"/>
          </a:xfrm>
          <a:prstGeom prst="rect">
            <a:avLst/>
          </a:prstGeom>
          <a:noFill/>
        </p:spPr>
        <p:txBody>
          <a:bodyPr wrap="square">
            <a:spAutoFit/>
          </a:bodyPr>
          <a:lstStyle/>
          <a:p>
            <a:r>
              <a:rPr lang="tr-TR" sz="1800" dirty="0" err="1">
                <a:effectLst/>
                <a:latin typeface="Segoe UI" panose="020B0502040204020203" pitchFamily="34" charset="0"/>
                <a:ea typeface="Calibri" panose="020F0502020204030204" pitchFamily="34" charset="0"/>
              </a:rPr>
              <a:t>Steeltoe</a:t>
            </a:r>
            <a:r>
              <a:rPr lang="tr-TR" sz="1800" dirty="0">
                <a:effectLst/>
                <a:latin typeface="Segoe UI" panose="020B0502040204020203" pitchFamily="34" charset="0"/>
                <a:ea typeface="Calibri" panose="020F0502020204030204" pitchFamily="34" charset="0"/>
              </a:rPr>
              <a:t>, .NET uygulamalarını bulut tabanlı çözümlere entegre etmeyi kolaylaştıran kütüphane sunar.</a:t>
            </a:r>
            <a:endParaRPr lang="tr-TR" dirty="0"/>
          </a:p>
        </p:txBody>
      </p:sp>
    </p:spTree>
    <p:extLst>
      <p:ext uri="{BB962C8B-B14F-4D97-AF65-F5344CB8AC3E}">
        <p14:creationId xmlns:p14="http://schemas.microsoft.com/office/powerpoint/2010/main" val="42038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72B1BBEC-270B-2377-0417-C2FD1F6F44B3}"/>
              </a:ext>
            </a:extLst>
          </p:cNvPr>
          <p:cNvSpPr>
            <a:spLocks noGrp="1"/>
          </p:cNvSpPr>
          <p:nvPr>
            <p:ph idx="1"/>
          </p:nvPr>
        </p:nvSpPr>
        <p:spPr/>
        <p:txBody>
          <a:bodyPr>
            <a:normAutofit fontScale="47500" lnSpcReduction="20000"/>
          </a:bodyPr>
          <a:lstStyle/>
          <a:p>
            <a:r>
              <a:rPr lang="tr-TR" dirty="0"/>
              <a:t>Harici yapılandırma yaklaşımının avantajları olduğu gibi, bazı dezavantajları da bulunabilir. İşte harici yapılandırmanın potansiyel dezavantajları:</a:t>
            </a:r>
          </a:p>
          <a:p>
            <a:endParaRPr lang="tr-TR" dirty="0"/>
          </a:p>
          <a:p>
            <a:r>
              <a:rPr lang="tr-TR" dirty="0"/>
              <a:t>Yönetim Zorlukları: Harici yapılandırma, yapılandırma dosyalarını veya ayarları ayrı bir yerde yönetmek gerektiğinden, bu ayarların güncellenmesi, takip edilmesi ve denetlenmesi zor olabilir.</a:t>
            </a:r>
          </a:p>
          <a:p>
            <a:endParaRPr lang="tr-TR" dirty="0"/>
          </a:p>
          <a:p>
            <a:r>
              <a:rPr lang="tr-TR" dirty="0"/>
              <a:t>Uyum ve Dağıtım Sorunları: Harici yapılandırma, uygulama sürümlerini yönetirken uyumsuzluk ve dağıtım sorunlarına yol açabilir. Eğer yapılandırma ayarları ve uygulama sürümü arasında uyumsuzluk varsa, bu sorunlar uygulama hatalarına neden olabilir.</a:t>
            </a:r>
          </a:p>
          <a:p>
            <a:endParaRPr lang="tr-TR" dirty="0"/>
          </a:p>
          <a:p>
            <a:r>
              <a:rPr lang="tr-TR" dirty="0"/>
              <a:t>Güvenlik Riskleri: Harici yapılandırma, yapılandırma ayarlarını dışarıdan erişilebilir hale getirebilir. Hassas bilgiler (örneğin, </a:t>
            </a:r>
            <a:r>
              <a:rPr lang="tr-TR" dirty="0" err="1"/>
              <a:t>veritabanı</a:t>
            </a:r>
            <a:r>
              <a:rPr lang="tr-TR" dirty="0"/>
              <a:t> şifreleri veya API anahtarları) bu ayarlar aracılığıyla açığa çıkabilir. Bu nedenle, güvenlik önlemleri alınması önemlidir.</a:t>
            </a:r>
          </a:p>
          <a:p>
            <a:endParaRPr lang="tr-TR" dirty="0"/>
          </a:p>
          <a:p>
            <a:r>
              <a:rPr lang="tr-TR" dirty="0"/>
              <a:t>Karmaşıklık: Farklı sistemlerde veya servislerde harici yapılandırma kullanıyorsanız, bunları koordine etmek ve tutarlı bir yapıda tutmak karmaşıklaşabilir.</a:t>
            </a:r>
          </a:p>
          <a:p>
            <a:endParaRPr lang="tr-TR" dirty="0"/>
          </a:p>
          <a:p>
            <a:r>
              <a:rPr lang="tr-TR" dirty="0"/>
              <a:t>Performans Etkisi: Harici yapılandırma, uygulamanın çalışma zamanında yapılandırma ayarlarını okumak için dış kaynaklara erişim gerektirebilir. Bu, performans üzerinde hafif bir etki yaratabilir.</a:t>
            </a:r>
          </a:p>
          <a:p>
            <a:endParaRPr lang="tr-TR" dirty="0"/>
          </a:p>
          <a:p>
            <a:r>
              <a:rPr lang="tr-TR" dirty="0"/>
              <a:t>Sürdürülebilirlik Sorunları: Harici yapılandırma, yapılandırma ayarlarının uygulama kodundan ayrı olarak yönetilmesi anlamına gelir. Bu, ayarların zamanla senkronize olmamasına veya dokümantasyon eksikliklerine neden olabilir.</a:t>
            </a:r>
          </a:p>
          <a:p>
            <a:endParaRPr lang="tr-TR" dirty="0"/>
          </a:p>
          <a:p>
            <a:r>
              <a:rPr lang="tr-TR" dirty="0"/>
              <a:t>Bu dezavantajlar, harici yapılandırma yaklaşımını uygularken dikkat edilmesi gereken noktalardır. Dezavantajları minimize etmek için iyi bir yapılandırma yönetimi stratejisi oluşturmak ve güvenlikle ilgili önlemleri almak önemlidir.</a:t>
            </a:r>
          </a:p>
          <a:p>
            <a:endParaRPr lang="tr-TR" dirty="0"/>
          </a:p>
          <a:p>
            <a:endParaRPr lang="tr-TR" dirty="0"/>
          </a:p>
          <a:p>
            <a:endParaRPr lang="tr-TR" dirty="0"/>
          </a:p>
          <a:p>
            <a:endParaRPr lang="tr-TR" dirty="0"/>
          </a:p>
          <a:p>
            <a:endParaRPr lang="tr-TR" dirty="0"/>
          </a:p>
          <a:p>
            <a:endParaRPr lang="tr-TR" dirty="0"/>
          </a:p>
        </p:txBody>
      </p:sp>
      <p:sp>
        <p:nvSpPr>
          <p:cNvPr id="3" name="Başlık 2">
            <a:extLst>
              <a:ext uri="{FF2B5EF4-FFF2-40B4-BE49-F238E27FC236}">
                <a16:creationId xmlns:a16="http://schemas.microsoft.com/office/drawing/2014/main" id="{D861144C-E293-51EB-6F03-054DD4CDCBF3}"/>
              </a:ext>
            </a:extLst>
          </p:cNvPr>
          <p:cNvSpPr>
            <a:spLocks noGrp="1"/>
          </p:cNvSpPr>
          <p:nvPr>
            <p:ph type="title"/>
          </p:nvPr>
        </p:nvSpPr>
        <p:spPr/>
        <p:txBody>
          <a:bodyPr/>
          <a:lstStyle/>
          <a:p>
            <a:endParaRPr lang="tr-TR"/>
          </a:p>
        </p:txBody>
      </p:sp>
      <p:sp>
        <p:nvSpPr>
          <p:cNvPr id="4" name="Alt Bilgi Yer Tutucusu 3">
            <a:extLst>
              <a:ext uri="{FF2B5EF4-FFF2-40B4-BE49-F238E27FC236}">
                <a16:creationId xmlns:a16="http://schemas.microsoft.com/office/drawing/2014/main" id="{CA50A87C-1245-3EE4-D07D-5E20D3CE4CD9}"/>
              </a:ext>
            </a:extLst>
          </p:cNvPr>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418311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2"/>
          <p:cNvSpPr txBox="1">
            <a:spLocks noGrp="1"/>
          </p:cNvSpPr>
          <p:nvPr>
            <p:ph type="title"/>
          </p:nvPr>
        </p:nvSpPr>
        <p:spPr>
          <a:xfrm>
            <a:off x="1" y="0"/>
            <a:ext cx="12158790" cy="143510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sz="28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solidFill>
                  <a:schemeClr val="bg1"/>
                </a:solidFill>
              </a:rPr>
              <a:t>                                       </a:t>
            </a:r>
            <a:r>
              <a:rPr lang="tr-TR" dirty="0">
                <a:solidFill>
                  <a:schemeClr val="bg1"/>
                </a:solidFill>
              </a:rPr>
              <a:t>                      </a:t>
            </a:r>
            <a:r>
              <a:rPr lang="en-US" dirty="0" err="1">
                <a:solidFill>
                  <a:schemeClr val="bg1"/>
                </a:solidFill>
              </a:rPr>
              <a:t>İçindekiler</a:t>
            </a:r>
            <a:endParaRPr lang="tr-TR" dirty="0">
              <a:solidFill>
                <a:schemeClr val="bg1"/>
              </a:solidFill>
            </a:endParaRPr>
          </a:p>
        </p:txBody>
      </p:sp>
      <p:pic>
        <p:nvPicPr>
          <p:cNvPr id="8" name="İçerik Yer Tutucusu 7">
            <a:extLst>
              <a:ext uri="{FF2B5EF4-FFF2-40B4-BE49-F238E27FC236}">
                <a16:creationId xmlns:a16="http://schemas.microsoft.com/office/drawing/2014/main" id="{DC590273-86E1-0597-6FAA-F16465385F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9936" y="1470212"/>
            <a:ext cx="6638855" cy="4837170"/>
          </a:xfrm>
        </p:spPr>
      </p:pic>
      <p:sp>
        <p:nvSpPr>
          <p:cNvPr id="3" name="Metin Yer Tutucusu 2">
            <a:extLst>
              <a:ext uri="{FF2B5EF4-FFF2-40B4-BE49-F238E27FC236}">
                <a16:creationId xmlns:a16="http://schemas.microsoft.com/office/drawing/2014/main" id="{02130760-4B69-4220-88F2-AC30CD1634EC}"/>
              </a:ext>
            </a:extLst>
          </p:cNvPr>
          <p:cNvSpPr>
            <a:spLocks noGrp="1"/>
          </p:cNvSpPr>
          <p:nvPr>
            <p:ph type="body" sz="half" idx="2"/>
          </p:nvPr>
        </p:nvSpPr>
        <p:spPr/>
        <p:txBody>
          <a:bodyPr>
            <a:normAutofit/>
          </a:bodyPr>
          <a:lstStyle/>
          <a:p>
            <a:pPr>
              <a:lnSpc>
                <a:spcPct val="200000"/>
              </a:lnSpc>
            </a:pPr>
            <a:endParaRPr lang="en-US" dirty="0"/>
          </a:p>
          <a:p>
            <a:pPr>
              <a:lnSpc>
                <a:spcPct val="200000"/>
              </a:lnSpc>
            </a:pPr>
            <a:r>
              <a:rPr lang="tr-TR" sz="1400" b="0" i="0" u="none" strike="noStrike" baseline="0" dirty="0">
                <a:latin typeface="NotoSansSymbols"/>
              </a:rPr>
              <a:t> ➔ </a:t>
            </a:r>
            <a:r>
              <a:rPr lang="en-US" dirty="0" err="1"/>
              <a:t>Monolitic</a:t>
            </a:r>
            <a:r>
              <a:rPr lang="en-US" dirty="0"/>
              <a:t> Mimari vs </a:t>
            </a:r>
            <a:r>
              <a:rPr lang="en-US" dirty="0" err="1"/>
              <a:t>Mikroservis</a:t>
            </a:r>
            <a:r>
              <a:rPr lang="en-US" dirty="0"/>
              <a:t> Mimarisi</a:t>
            </a:r>
          </a:p>
          <a:p>
            <a:pPr>
              <a:lnSpc>
                <a:spcPct val="200000"/>
              </a:lnSpc>
            </a:pPr>
            <a:r>
              <a:rPr lang="tr-TR" sz="1400" b="0" i="0" u="none" strike="noStrike" baseline="0" dirty="0">
                <a:latin typeface="NotoSansSymbols"/>
              </a:rPr>
              <a:t> ➔</a:t>
            </a:r>
            <a:r>
              <a:rPr lang="en-US" dirty="0"/>
              <a:t>Externalized Configuration </a:t>
            </a:r>
            <a:r>
              <a:rPr lang="en-US" dirty="0" err="1"/>
              <a:t>Nedir</a:t>
            </a:r>
            <a:r>
              <a:rPr lang="en-US" dirty="0"/>
              <a:t>?</a:t>
            </a:r>
          </a:p>
          <a:p>
            <a:pPr>
              <a:lnSpc>
                <a:spcPct val="200000"/>
              </a:lnSpc>
            </a:pPr>
            <a:r>
              <a:rPr lang="tr-TR" sz="1400" b="0" i="0" u="none" strike="noStrike" baseline="0" dirty="0">
                <a:latin typeface="NotoSansSymbols"/>
              </a:rPr>
              <a:t> ➔</a:t>
            </a:r>
            <a:r>
              <a:rPr lang="en-US" dirty="0"/>
              <a:t>External Configuration </a:t>
            </a:r>
            <a:r>
              <a:rPr lang="en-US" dirty="0" err="1"/>
              <a:t>Dosyaları</a:t>
            </a:r>
            <a:r>
              <a:rPr lang="en-US" dirty="0"/>
              <a:t> </a:t>
            </a:r>
            <a:r>
              <a:rPr lang="en-US" dirty="0" err="1"/>
              <a:t>Nedir</a:t>
            </a:r>
            <a:r>
              <a:rPr lang="en-US" dirty="0"/>
              <a:t>?</a:t>
            </a:r>
            <a:endParaRPr lang="tr-TR" dirty="0"/>
          </a:p>
          <a:p>
            <a:pPr>
              <a:lnSpc>
                <a:spcPct val="200000"/>
              </a:lnSpc>
            </a:pPr>
            <a:r>
              <a:rPr lang="tr-TR" sz="1400" b="0" i="0" u="none" strike="noStrike" baseline="0" dirty="0">
                <a:latin typeface="NotoSansSymbols"/>
              </a:rPr>
              <a:t> ➔</a:t>
            </a:r>
            <a:r>
              <a:rPr lang="en-US" dirty="0"/>
              <a:t>External Configuration </a:t>
            </a:r>
            <a:r>
              <a:rPr lang="en-US" dirty="0" err="1"/>
              <a:t>İçin</a:t>
            </a:r>
            <a:r>
              <a:rPr lang="en-US" dirty="0"/>
              <a:t> </a:t>
            </a:r>
            <a:r>
              <a:rPr lang="en-US" dirty="0" err="1"/>
              <a:t>Kullanılacak</a:t>
            </a:r>
            <a:r>
              <a:rPr lang="en-US" dirty="0"/>
              <a:t> </a:t>
            </a:r>
            <a:r>
              <a:rPr lang="en-US" dirty="0" err="1"/>
              <a:t>Araç</a:t>
            </a:r>
            <a:r>
              <a:rPr lang="en-US" dirty="0"/>
              <a:t> ve </a:t>
            </a:r>
            <a:r>
              <a:rPr lang="en-US" dirty="0" err="1"/>
              <a:t>Hizmetler</a:t>
            </a:r>
            <a:r>
              <a:rPr lang="en-US" dirty="0"/>
              <a:t> </a:t>
            </a:r>
            <a:r>
              <a:rPr lang="en-US" dirty="0" err="1"/>
              <a:t>Nelerdir</a:t>
            </a:r>
            <a:r>
              <a:rPr lang="en-US" dirty="0"/>
              <a:t>?</a:t>
            </a:r>
          </a:p>
          <a:p>
            <a:pPr>
              <a:lnSpc>
                <a:spcPct val="200000"/>
              </a:lnSpc>
            </a:pPr>
            <a:r>
              <a:rPr lang="tr-TR" sz="1400" b="0" i="0" u="none" strike="noStrike" baseline="0" dirty="0">
                <a:latin typeface="NotoSansSymbols"/>
              </a:rPr>
              <a:t> ➔</a:t>
            </a:r>
            <a:r>
              <a:rPr lang="en-US" dirty="0" err="1"/>
              <a:t>Kullanım</a:t>
            </a:r>
            <a:r>
              <a:rPr lang="en-US" dirty="0"/>
              <a:t> </a:t>
            </a:r>
            <a:r>
              <a:rPr lang="en-US" dirty="0" err="1"/>
              <a:t>Sebebi</a:t>
            </a:r>
            <a:r>
              <a:rPr lang="en-US" dirty="0"/>
              <a:t> </a:t>
            </a:r>
            <a:r>
              <a:rPr lang="en-US" dirty="0" err="1"/>
              <a:t>Nedir</a:t>
            </a:r>
            <a:r>
              <a:rPr lang="en-US" dirty="0"/>
              <a:t>?</a:t>
            </a:r>
          </a:p>
          <a:p>
            <a:pPr>
              <a:lnSpc>
                <a:spcPct val="200000"/>
              </a:lnSpc>
            </a:pPr>
            <a:r>
              <a:rPr lang="tr-TR" sz="1400" b="0" i="0" u="none" strike="noStrike" baseline="0" dirty="0">
                <a:latin typeface="NotoSansSymbols"/>
              </a:rPr>
              <a:t> ➔</a:t>
            </a:r>
            <a:r>
              <a:rPr lang="en-US" dirty="0" err="1"/>
              <a:t>Faydaları</a:t>
            </a:r>
            <a:r>
              <a:rPr lang="en-US" dirty="0"/>
              <a:t> </a:t>
            </a:r>
            <a:r>
              <a:rPr lang="en-US" dirty="0" err="1"/>
              <a:t>Nelerdir</a:t>
            </a:r>
            <a:r>
              <a:rPr lang="en-US" dirty="0"/>
              <a:t>?</a:t>
            </a:r>
            <a:endParaRPr lang="tr-TR" dirty="0"/>
          </a:p>
        </p:txBody>
      </p:sp>
      <p:sp>
        <p:nvSpPr>
          <p:cNvPr id="5" name="Footer Placeholder 4"/>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390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0BB73079-EE76-F02B-CAAD-8F740E6AB9E8}"/>
              </a:ext>
            </a:extLst>
          </p:cNvPr>
          <p:cNvSpPr>
            <a:spLocks noGrp="1"/>
          </p:cNvSpPr>
          <p:nvPr>
            <p:ph idx="1"/>
          </p:nvPr>
        </p:nvSpPr>
        <p:spPr/>
        <p:txBody>
          <a:bodyPr>
            <a:normAutofit fontScale="47500" lnSpcReduction="20000"/>
          </a:bodyPr>
          <a:lstStyle/>
          <a:p>
            <a:r>
              <a:rPr lang="tr-TR" dirty="0"/>
              <a:t>Harici yapılandırma yaklaşımı, çeşitli yazılım ve uygulama alanlarında kullanılabilmektedir. İşte harici yapılandırma yaklaşımını kullanan bazı yaygın uygulama örnekleri:</a:t>
            </a:r>
          </a:p>
          <a:p>
            <a:endParaRPr lang="tr-TR" dirty="0"/>
          </a:p>
          <a:p>
            <a:r>
              <a:rPr lang="tr-TR" dirty="0"/>
              <a:t>Web Uygulamaları: Web uygulamalarının yapılandırma ayarları, genellikle harici yapılandırma mekanizmalarıyla yönetilir. </a:t>
            </a:r>
            <a:r>
              <a:rPr lang="tr-TR" dirty="0" err="1"/>
              <a:t>Veritabanı</a:t>
            </a:r>
            <a:r>
              <a:rPr lang="tr-TR" dirty="0"/>
              <a:t> bağlantı bilgileri, servis URL'leri, yetkilendirme anahtarları gibi ayarlar harici yapılandırma dosyaları veya dışarıdan erişilebilen servisler aracılığıyla yönetilebilir.</a:t>
            </a:r>
          </a:p>
          <a:p>
            <a:endParaRPr lang="tr-TR" dirty="0"/>
          </a:p>
          <a:p>
            <a:r>
              <a:rPr lang="tr-TR" dirty="0" err="1"/>
              <a:t>Mikroservis</a:t>
            </a:r>
            <a:r>
              <a:rPr lang="tr-TR" dirty="0"/>
              <a:t> Tabanlı Uygulamalar: </a:t>
            </a:r>
            <a:r>
              <a:rPr lang="tr-TR" dirty="0" err="1"/>
              <a:t>Mikroservis</a:t>
            </a:r>
            <a:r>
              <a:rPr lang="tr-TR" dirty="0"/>
              <a:t> mimarisi, her bir servisin bağımsız olarak çalışmasını gerektirir. Bu nedenle, her bir </a:t>
            </a:r>
            <a:r>
              <a:rPr lang="tr-TR" dirty="0" err="1"/>
              <a:t>mikroservisin</a:t>
            </a:r>
            <a:r>
              <a:rPr lang="tr-TR" dirty="0"/>
              <a:t> ayrı ayrı yapılandırma ayarlarını yönetebilmesi için harici yapılandırma mekanizmaları kullanılır.</a:t>
            </a:r>
          </a:p>
          <a:p>
            <a:endParaRPr lang="tr-TR" dirty="0"/>
          </a:p>
          <a:p>
            <a:r>
              <a:rPr lang="tr-TR" dirty="0"/>
              <a:t>Mobil Uygulamalar: Mobil uygulamalar, farklı ortamlarda (örneğin, geliştirme, üretim) farklı yapılandırma ayarlarını kullanmak isteyebilir. Bu tür senaryolarda harici yapılandırma dosyaları veya uzaktan yapılandırma servisleri kullanılabilir.</a:t>
            </a:r>
          </a:p>
          <a:p>
            <a:endParaRPr lang="tr-TR" dirty="0"/>
          </a:p>
          <a:p>
            <a:r>
              <a:rPr lang="tr-TR" dirty="0"/>
              <a:t>Veri Akışı ve Entegrasyon Araçları: Veri akışı ve entegrasyon araçları, farklı kaynaklardan ve hedeflere veri taşırken yapılandırma ayarlarına ihtiyaç duyar. Harici yapılandırma yaklaşımı, bu ayarların merkezi bir şekilde yönetilmesine yardımcı olabilir.</a:t>
            </a:r>
          </a:p>
          <a:p>
            <a:endParaRPr lang="tr-TR" dirty="0"/>
          </a:p>
          <a:p>
            <a:r>
              <a:rPr lang="tr-TR" dirty="0"/>
              <a:t>Dağıtılmış Sistemler: Dağıtılmış sistemlerde (örneğin, </a:t>
            </a:r>
            <a:r>
              <a:rPr lang="tr-TR" dirty="0" err="1"/>
              <a:t>IoT</a:t>
            </a:r>
            <a:r>
              <a:rPr lang="tr-TR" dirty="0"/>
              <a:t> sistemleri), farklı cihazlar veya bileşenler arasındaki iletişim ve yapılandırma yönetimi önemlidir. Harici yapılandırma, bu bileşenler arasında ayarların tutarlı bir şekilde yönetilmesini sağlar.</a:t>
            </a:r>
          </a:p>
          <a:p>
            <a:endParaRPr lang="tr-TR" dirty="0"/>
          </a:p>
          <a:p>
            <a:r>
              <a:rPr lang="tr-TR" dirty="0"/>
              <a:t>Konteyner Orkestrasyon Sistemleri: Konteyner orkestrasyon platformları (örneğin, </a:t>
            </a:r>
            <a:r>
              <a:rPr lang="tr-TR" dirty="0" err="1"/>
              <a:t>Kubernetes</a:t>
            </a:r>
            <a:r>
              <a:rPr lang="tr-TR" dirty="0"/>
              <a:t>), uygulama ayarlarını dışarıdan yönetmek için </a:t>
            </a:r>
            <a:r>
              <a:rPr lang="tr-TR" dirty="0" err="1"/>
              <a:t>ConfigMap</a:t>
            </a:r>
            <a:r>
              <a:rPr lang="tr-TR" dirty="0"/>
              <a:t> gibi mekanizmaları kullanır. Bu, konteyner tabanlı uygulamaların yapılandırma ayarlarını daha esnek ve yönetilebilir hale getirir.</a:t>
            </a:r>
          </a:p>
          <a:p>
            <a:endParaRPr lang="tr-TR" dirty="0"/>
          </a:p>
          <a:p>
            <a:r>
              <a:rPr lang="tr-TR" dirty="0"/>
              <a:t>Bu örnekler, harici yapılandırmanın geniş bir uygulama yelpazesini kapsadığını göstermektedir. Harici yapılandırma, genel olarak yazılımın esnekliğini artırmak, yapılandırma ayarlarını güvenli bir şekilde yönetmek ve uygulamaları farklı ortamlara uygun hale getirmek için kullanılır.</a:t>
            </a:r>
          </a:p>
          <a:p>
            <a:endParaRPr lang="tr-TR" dirty="0"/>
          </a:p>
          <a:p>
            <a:endParaRPr lang="tr-TR" dirty="0"/>
          </a:p>
          <a:p>
            <a:endParaRPr lang="tr-TR" dirty="0"/>
          </a:p>
          <a:p>
            <a:endParaRPr lang="tr-TR" dirty="0"/>
          </a:p>
          <a:p>
            <a:endParaRPr lang="tr-TR" dirty="0"/>
          </a:p>
          <a:p>
            <a:endParaRPr lang="tr-TR" dirty="0"/>
          </a:p>
        </p:txBody>
      </p:sp>
      <p:sp>
        <p:nvSpPr>
          <p:cNvPr id="3" name="Başlık 2">
            <a:extLst>
              <a:ext uri="{FF2B5EF4-FFF2-40B4-BE49-F238E27FC236}">
                <a16:creationId xmlns:a16="http://schemas.microsoft.com/office/drawing/2014/main" id="{8CF237C3-9AA3-55AC-F3CB-392F56291F48}"/>
              </a:ext>
            </a:extLst>
          </p:cNvPr>
          <p:cNvSpPr>
            <a:spLocks noGrp="1"/>
          </p:cNvSpPr>
          <p:nvPr>
            <p:ph type="title"/>
          </p:nvPr>
        </p:nvSpPr>
        <p:spPr/>
        <p:txBody>
          <a:bodyPr/>
          <a:lstStyle/>
          <a:p>
            <a:endParaRPr lang="tr-TR"/>
          </a:p>
        </p:txBody>
      </p:sp>
      <p:sp>
        <p:nvSpPr>
          <p:cNvPr id="4" name="Alt Bilgi Yer Tutucusu 3">
            <a:extLst>
              <a:ext uri="{FF2B5EF4-FFF2-40B4-BE49-F238E27FC236}">
                <a16:creationId xmlns:a16="http://schemas.microsoft.com/office/drawing/2014/main" id="{7C607908-F1BD-7ACC-CB2A-D7BC158289A8}"/>
              </a:ext>
            </a:extLst>
          </p:cNvPr>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365442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0375DFF0-D7E0-650E-629E-3FC81DF762FC}"/>
              </a:ext>
            </a:extLst>
          </p:cNvPr>
          <p:cNvSpPr>
            <a:spLocks noGrp="1"/>
          </p:cNvSpPr>
          <p:nvPr>
            <p:ph idx="1"/>
          </p:nvPr>
        </p:nvSpPr>
        <p:spPr/>
        <p:txBody>
          <a:bodyPr>
            <a:normAutofit fontScale="32500" lnSpcReduction="20000"/>
          </a:bodyPr>
          <a:lstStyle/>
          <a:p>
            <a:r>
              <a:rPr lang="tr-TR" dirty="0" err="1"/>
              <a:t>Kubernetes'te</a:t>
            </a:r>
            <a:r>
              <a:rPr lang="tr-TR" dirty="0"/>
              <a:t> </a:t>
            </a:r>
            <a:r>
              <a:rPr lang="tr-TR" dirty="0" err="1"/>
              <a:t>ConfigMap</a:t>
            </a:r>
            <a:r>
              <a:rPr lang="tr-TR" dirty="0"/>
              <a:t> kullanarak harici yapılandırmayı yönetmek oldukça yaygındır. </a:t>
            </a:r>
            <a:r>
              <a:rPr lang="tr-TR" dirty="0" err="1"/>
              <a:t>ConfigMap</a:t>
            </a:r>
            <a:r>
              <a:rPr lang="tr-TR" dirty="0"/>
              <a:t>, uygulamanın çalışma zamanındaki yapılandırma ayarlarını dışarıdan yönetmek için kullanılır. İşte </a:t>
            </a:r>
            <a:r>
              <a:rPr lang="tr-TR" dirty="0" err="1"/>
              <a:t>Kubernetes'te</a:t>
            </a:r>
            <a:r>
              <a:rPr lang="tr-TR" dirty="0"/>
              <a:t> </a:t>
            </a:r>
            <a:r>
              <a:rPr lang="tr-TR" dirty="0" err="1"/>
              <a:t>ConfigMap</a:t>
            </a:r>
            <a:r>
              <a:rPr lang="tr-TR" dirty="0"/>
              <a:t> nasıl oluşturulur ve kullanılır, adım adım bir rehber:</a:t>
            </a:r>
          </a:p>
          <a:p>
            <a:endParaRPr lang="tr-TR" dirty="0"/>
          </a:p>
          <a:p>
            <a:r>
              <a:rPr lang="tr-TR" dirty="0" err="1"/>
              <a:t>ConfigMap</a:t>
            </a:r>
            <a:r>
              <a:rPr lang="tr-TR" dirty="0"/>
              <a:t> Oluşturma:</a:t>
            </a:r>
          </a:p>
          <a:p>
            <a:endParaRPr lang="tr-TR" dirty="0"/>
          </a:p>
          <a:p>
            <a:r>
              <a:rPr lang="tr-TR" dirty="0" err="1"/>
              <a:t>ConfigMap</a:t>
            </a:r>
            <a:r>
              <a:rPr lang="tr-TR" dirty="0"/>
              <a:t> oluşturmak için bir YAML dosyası oluşturmanız gerekecek. Bu dosyada </a:t>
            </a:r>
            <a:r>
              <a:rPr lang="tr-TR" dirty="0" err="1"/>
              <a:t>ConfigMap'in</a:t>
            </a:r>
            <a:r>
              <a:rPr lang="tr-TR" dirty="0"/>
              <a:t> adını, verilerini ve isteğe bağlı olarak adınızı belirtmelisiniz. İşte basit bir </a:t>
            </a:r>
            <a:r>
              <a:rPr lang="tr-TR" dirty="0" err="1"/>
              <a:t>ConfigMap</a:t>
            </a:r>
            <a:r>
              <a:rPr lang="tr-TR" dirty="0"/>
              <a:t> örneği:</a:t>
            </a:r>
          </a:p>
          <a:p>
            <a:endParaRPr lang="tr-TR" dirty="0"/>
          </a:p>
          <a:p>
            <a:r>
              <a:rPr lang="tr-TR" dirty="0" err="1"/>
              <a:t>yaml</a:t>
            </a:r>
            <a:endParaRPr lang="tr-TR" dirty="0"/>
          </a:p>
          <a:p>
            <a:r>
              <a:rPr lang="tr-TR" dirty="0" err="1"/>
              <a:t>Copy</a:t>
            </a:r>
            <a:r>
              <a:rPr lang="tr-TR" dirty="0"/>
              <a:t> </a:t>
            </a:r>
            <a:r>
              <a:rPr lang="tr-TR" dirty="0" err="1"/>
              <a:t>code</a:t>
            </a:r>
            <a:endParaRPr lang="tr-TR" dirty="0"/>
          </a:p>
          <a:p>
            <a:r>
              <a:rPr lang="tr-TR" dirty="0" err="1"/>
              <a:t>apiVersion</a:t>
            </a:r>
            <a:r>
              <a:rPr lang="tr-TR" dirty="0"/>
              <a:t>: v1</a:t>
            </a:r>
          </a:p>
          <a:p>
            <a:r>
              <a:rPr lang="tr-TR" dirty="0" err="1"/>
              <a:t>kind</a:t>
            </a:r>
            <a:r>
              <a:rPr lang="tr-TR" dirty="0"/>
              <a:t>: </a:t>
            </a:r>
            <a:r>
              <a:rPr lang="tr-TR" dirty="0" err="1"/>
              <a:t>ConfigMap</a:t>
            </a:r>
            <a:endParaRPr lang="tr-TR" dirty="0"/>
          </a:p>
          <a:p>
            <a:r>
              <a:rPr lang="tr-TR" dirty="0"/>
              <a:t>metadata:</a:t>
            </a:r>
          </a:p>
          <a:p>
            <a:r>
              <a:rPr lang="tr-TR" dirty="0"/>
              <a:t>  name: </a:t>
            </a:r>
            <a:r>
              <a:rPr lang="tr-TR" dirty="0" err="1"/>
              <a:t>my-config-map</a:t>
            </a:r>
            <a:endParaRPr lang="tr-TR" dirty="0"/>
          </a:p>
          <a:p>
            <a:r>
              <a:rPr lang="tr-TR" dirty="0"/>
              <a:t>data:</a:t>
            </a:r>
          </a:p>
          <a:p>
            <a:r>
              <a:rPr lang="tr-TR" dirty="0"/>
              <a:t>  </a:t>
            </a:r>
            <a:r>
              <a:rPr lang="tr-TR" dirty="0" err="1"/>
              <a:t>database</a:t>
            </a:r>
            <a:r>
              <a:rPr lang="tr-TR" dirty="0"/>
              <a:t>-url: "</a:t>
            </a:r>
            <a:r>
              <a:rPr lang="tr-TR" dirty="0" err="1"/>
              <a:t>mysql</a:t>
            </a:r>
            <a:r>
              <a:rPr lang="tr-TR" dirty="0"/>
              <a:t>://db.example.com"</a:t>
            </a:r>
          </a:p>
          <a:p>
            <a:r>
              <a:rPr lang="tr-TR" dirty="0"/>
              <a:t>  </a:t>
            </a:r>
            <a:r>
              <a:rPr lang="tr-TR" dirty="0" err="1"/>
              <a:t>api-key</a:t>
            </a:r>
            <a:r>
              <a:rPr lang="tr-TR" dirty="0"/>
              <a:t>: "</a:t>
            </a:r>
            <a:r>
              <a:rPr lang="tr-TR" dirty="0" err="1"/>
              <a:t>your-api-key</a:t>
            </a:r>
            <a:r>
              <a:rPr lang="tr-TR" dirty="0"/>
              <a:t>"</a:t>
            </a:r>
          </a:p>
          <a:p>
            <a:r>
              <a:rPr lang="tr-TR" dirty="0"/>
              <a:t>Bu YAML dosyasını kaydedin ve </a:t>
            </a:r>
            <a:r>
              <a:rPr lang="tr-TR" dirty="0" err="1"/>
              <a:t>kubectl</a:t>
            </a:r>
            <a:r>
              <a:rPr lang="tr-TR" dirty="0"/>
              <a:t> </a:t>
            </a:r>
            <a:r>
              <a:rPr lang="tr-TR" dirty="0" err="1"/>
              <a:t>apply</a:t>
            </a:r>
            <a:r>
              <a:rPr lang="tr-TR" dirty="0"/>
              <a:t> -f </a:t>
            </a:r>
            <a:r>
              <a:rPr lang="tr-TR" dirty="0" err="1"/>
              <a:t>config-map.yaml</a:t>
            </a:r>
            <a:r>
              <a:rPr lang="tr-TR" dirty="0"/>
              <a:t> komutunu kullanarak </a:t>
            </a:r>
            <a:r>
              <a:rPr lang="tr-TR" dirty="0" err="1"/>
              <a:t>Kubernetes</a:t>
            </a:r>
            <a:r>
              <a:rPr lang="tr-TR" dirty="0"/>
              <a:t> kümenize uygulayın.</a:t>
            </a:r>
          </a:p>
          <a:p>
            <a:endParaRPr lang="tr-TR" dirty="0"/>
          </a:p>
          <a:p>
            <a:r>
              <a:rPr lang="tr-TR" dirty="0" err="1"/>
              <a:t>ConfigMap'i</a:t>
            </a:r>
            <a:r>
              <a:rPr lang="tr-TR" dirty="0"/>
              <a:t> </a:t>
            </a:r>
            <a:r>
              <a:rPr lang="tr-TR" dirty="0" err="1"/>
              <a:t>Podlarda</a:t>
            </a:r>
            <a:r>
              <a:rPr lang="tr-TR" dirty="0"/>
              <a:t> Kullanma:</a:t>
            </a:r>
          </a:p>
          <a:p>
            <a:endParaRPr lang="tr-TR" dirty="0"/>
          </a:p>
          <a:p>
            <a:r>
              <a:rPr lang="tr-TR" dirty="0" err="1"/>
              <a:t>ConfigMap'i</a:t>
            </a:r>
            <a:r>
              <a:rPr lang="tr-TR" dirty="0"/>
              <a:t> bir </a:t>
            </a:r>
            <a:r>
              <a:rPr lang="tr-TR" dirty="0" err="1"/>
              <a:t>pod</a:t>
            </a:r>
            <a:r>
              <a:rPr lang="tr-TR" dirty="0"/>
              <a:t> içinde kullanmak için, </a:t>
            </a:r>
            <a:r>
              <a:rPr lang="tr-TR" dirty="0" err="1"/>
              <a:t>pod</a:t>
            </a:r>
            <a:r>
              <a:rPr lang="tr-TR" dirty="0"/>
              <a:t> tanımınızda </a:t>
            </a:r>
            <a:r>
              <a:rPr lang="tr-TR" dirty="0" err="1"/>
              <a:t>env</a:t>
            </a:r>
            <a:r>
              <a:rPr lang="tr-TR" dirty="0"/>
              <a:t> veya </a:t>
            </a:r>
            <a:r>
              <a:rPr lang="tr-TR" dirty="0" err="1"/>
              <a:t>volumes</a:t>
            </a:r>
            <a:r>
              <a:rPr lang="tr-TR" dirty="0"/>
              <a:t> bölümlerini düzenlemeniz gerekecektir. İşte </a:t>
            </a:r>
            <a:r>
              <a:rPr lang="tr-TR" dirty="0" err="1"/>
              <a:t>env</a:t>
            </a:r>
            <a:r>
              <a:rPr lang="tr-TR" dirty="0"/>
              <a:t> ile </a:t>
            </a:r>
            <a:r>
              <a:rPr lang="tr-TR" dirty="0" err="1"/>
              <a:t>ConfigMap</a:t>
            </a:r>
            <a:r>
              <a:rPr lang="tr-TR" dirty="0"/>
              <a:t> örneği:</a:t>
            </a:r>
          </a:p>
          <a:p>
            <a:endParaRPr lang="tr-TR" dirty="0"/>
          </a:p>
          <a:p>
            <a:r>
              <a:rPr lang="tr-TR" dirty="0" err="1"/>
              <a:t>yaml</a:t>
            </a:r>
            <a:endParaRPr lang="tr-TR" dirty="0"/>
          </a:p>
          <a:p>
            <a:endParaRPr lang="tr-TR" dirty="0"/>
          </a:p>
        </p:txBody>
      </p:sp>
      <p:sp>
        <p:nvSpPr>
          <p:cNvPr id="3" name="Başlık 2">
            <a:extLst>
              <a:ext uri="{FF2B5EF4-FFF2-40B4-BE49-F238E27FC236}">
                <a16:creationId xmlns:a16="http://schemas.microsoft.com/office/drawing/2014/main" id="{57303176-E107-B096-6376-0025803FA16A}"/>
              </a:ext>
            </a:extLst>
          </p:cNvPr>
          <p:cNvSpPr>
            <a:spLocks noGrp="1"/>
          </p:cNvSpPr>
          <p:nvPr>
            <p:ph type="title"/>
          </p:nvPr>
        </p:nvSpPr>
        <p:spPr/>
        <p:txBody>
          <a:bodyPr/>
          <a:lstStyle/>
          <a:p>
            <a:endParaRPr lang="tr-TR"/>
          </a:p>
        </p:txBody>
      </p:sp>
      <p:sp>
        <p:nvSpPr>
          <p:cNvPr id="4" name="Alt Bilgi Yer Tutucusu 3">
            <a:extLst>
              <a:ext uri="{FF2B5EF4-FFF2-40B4-BE49-F238E27FC236}">
                <a16:creationId xmlns:a16="http://schemas.microsoft.com/office/drawing/2014/main" id="{DB3A7687-0A1A-9F11-206B-755BF3898EA3}"/>
              </a:ext>
            </a:extLst>
          </p:cNvPr>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134123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0FDFCAF1-3765-B99B-484A-132A07B23395}"/>
              </a:ext>
            </a:extLst>
          </p:cNvPr>
          <p:cNvSpPr>
            <a:spLocks noGrp="1"/>
          </p:cNvSpPr>
          <p:nvPr>
            <p:ph idx="1"/>
          </p:nvPr>
        </p:nvSpPr>
        <p:spPr>
          <a:xfrm>
            <a:off x="383366" y="0"/>
            <a:ext cx="11425268" cy="4896544"/>
          </a:xfrm>
        </p:spPr>
        <p:txBody>
          <a:bodyPr>
            <a:normAutofit fontScale="25000" lnSpcReduction="20000"/>
          </a:bodyPr>
          <a:lstStyle/>
          <a:p>
            <a:r>
              <a:rPr lang="tr-TR" dirty="0" err="1"/>
              <a:t>yaml</a:t>
            </a:r>
            <a:endParaRPr lang="tr-TR" dirty="0"/>
          </a:p>
          <a:p>
            <a:r>
              <a:rPr lang="tr-TR" dirty="0" err="1"/>
              <a:t>Copy</a:t>
            </a:r>
            <a:r>
              <a:rPr lang="tr-TR" dirty="0"/>
              <a:t> </a:t>
            </a:r>
            <a:r>
              <a:rPr lang="tr-TR" dirty="0" err="1"/>
              <a:t>code</a:t>
            </a:r>
            <a:endParaRPr lang="tr-TR" dirty="0"/>
          </a:p>
          <a:p>
            <a:r>
              <a:rPr lang="tr-TR" dirty="0" err="1"/>
              <a:t>apiVersion</a:t>
            </a:r>
            <a:r>
              <a:rPr lang="tr-TR" dirty="0"/>
              <a:t>: v1</a:t>
            </a:r>
          </a:p>
          <a:p>
            <a:r>
              <a:rPr lang="tr-TR" dirty="0" err="1"/>
              <a:t>kind</a:t>
            </a:r>
            <a:r>
              <a:rPr lang="tr-TR" dirty="0"/>
              <a:t>: </a:t>
            </a:r>
            <a:r>
              <a:rPr lang="tr-TR" dirty="0" err="1"/>
              <a:t>Pod</a:t>
            </a:r>
            <a:endParaRPr lang="tr-TR" dirty="0"/>
          </a:p>
          <a:p>
            <a:r>
              <a:rPr lang="tr-TR" dirty="0"/>
              <a:t>metadata:</a:t>
            </a:r>
          </a:p>
          <a:p>
            <a:r>
              <a:rPr lang="tr-TR" dirty="0"/>
              <a:t>  name: </a:t>
            </a:r>
            <a:r>
              <a:rPr lang="tr-TR" dirty="0" err="1"/>
              <a:t>my-pod</a:t>
            </a:r>
            <a:endParaRPr lang="tr-TR" dirty="0"/>
          </a:p>
          <a:p>
            <a:r>
              <a:rPr lang="tr-TR" dirty="0" err="1"/>
              <a:t>spec</a:t>
            </a:r>
            <a:r>
              <a:rPr lang="tr-TR" dirty="0"/>
              <a:t>:</a:t>
            </a:r>
          </a:p>
          <a:p>
            <a:r>
              <a:rPr lang="tr-TR" dirty="0"/>
              <a:t>  </a:t>
            </a:r>
            <a:r>
              <a:rPr lang="tr-TR" dirty="0" err="1"/>
              <a:t>containers</a:t>
            </a:r>
            <a:r>
              <a:rPr lang="tr-TR" dirty="0"/>
              <a:t>:</a:t>
            </a:r>
          </a:p>
          <a:p>
            <a:r>
              <a:rPr lang="tr-TR" dirty="0"/>
              <a:t>    - name: </a:t>
            </a:r>
            <a:r>
              <a:rPr lang="tr-TR" dirty="0" err="1"/>
              <a:t>my-container</a:t>
            </a:r>
            <a:endParaRPr lang="tr-TR" dirty="0"/>
          </a:p>
          <a:p>
            <a:r>
              <a:rPr lang="tr-TR" dirty="0"/>
              <a:t>      </a:t>
            </a:r>
            <a:r>
              <a:rPr lang="tr-TR" dirty="0" err="1"/>
              <a:t>image</a:t>
            </a:r>
            <a:r>
              <a:rPr lang="tr-TR" dirty="0"/>
              <a:t>: </a:t>
            </a:r>
            <a:r>
              <a:rPr lang="tr-TR" dirty="0" err="1"/>
              <a:t>my-image</a:t>
            </a:r>
            <a:endParaRPr lang="tr-TR" dirty="0"/>
          </a:p>
          <a:p>
            <a:r>
              <a:rPr lang="tr-TR" dirty="0"/>
              <a:t>      </a:t>
            </a:r>
            <a:r>
              <a:rPr lang="tr-TR" dirty="0" err="1"/>
              <a:t>env</a:t>
            </a:r>
            <a:r>
              <a:rPr lang="tr-TR" dirty="0"/>
              <a:t>:</a:t>
            </a:r>
          </a:p>
          <a:p>
            <a:r>
              <a:rPr lang="tr-TR" dirty="0"/>
              <a:t>        - name: DATABASE_URL</a:t>
            </a:r>
          </a:p>
          <a:p>
            <a:r>
              <a:rPr lang="tr-TR" dirty="0"/>
              <a:t>          </a:t>
            </a:r>
            <a:r>
              <a:rPr lang="tr-TR" dirty="0" err="1"/>
              <a:t>valueFrom</a:t>
            </a:r>
            <a:r>
              <a:rPr lang="tr-TR" dirty="0"/>
              <a:t>:</a:t>
            </a:r>
          </a:p>
          <a:p>
            <a:r>
              <a:rPr lang="tr-TR" dirty="0"/>
              <a:t>            </a:t>
            </a:r>
            <a:r>
              <a:rPr lang="tr-TR" dirty="0" err="1"/>
              <a:t>configMapKeyRef</a:t>
            </a:r>
            <a:r>
              <a:rPr lang="tr-TR" dirty="0"/>
              <a:t>:</a:t>
            </a:r>
          </a:p>
          <a:p>
            <a:r>
              <a:rPr lang="tr-TR" dirty="0"/>
              <a:t>              name: </a:t>
            </a:r>
            <a:r>
              <a:rPr lang="tr-TR" dirty="0" err="1"/>
              <a:t>my-config-map</a:t>
            </a:r>
            <a:endParaRPr lang="tr-TR" dirty="0"/>
          </a:p>
          <a:p>
            <a:r>
              <a:rPr lang="tr-TR" dirty="0"/>
              <a:t>              </a:t>
            </a:r>
            <a:r>
              <a:rPr lang="tr-TR" dirty="0" err="1"/>
              <a:t>key</a:t>
            </a:r>
            <a:r>
              <a:rPr lang="tr-TR" dirty="0"/>
              <a:t>: </a:t>
            </a:r>
            <a:r>
              <a:rPr lang="tr-TR" dirty="0" err="1"/>
              <a:t>database</a:t>
            </a:r>
            <a:r>
              <a:rPr lang="tr-TR" dirty="0"/>
              <a:t>-url</a:t>
            </a:r>
          </a:p>
          <a:p>
            <a:r>
              <a:rPr lang="tr-TR" dirty="0"/>
              <a:t>Bu örnek, </a:t>
            </a:r>
            <a:r>
              <a:rPr lang="tr-TR" dirty="0" err="1"/>
              <a:t>ConfigMap</a:t>
            </a:r>
            <a:r>
              <a:rPr lang="tr-TR" dirty="0"/>
              <a:t> içindeki </a:t>
            </a:r>
            <a:r>
              <a:rPr lang="tr-TR" dirty="0" err="1"/>
              <a:t>database</a:t>
            </a:r>
            <a:r>
              <a:rPr lang="tr-TR" dirty="0"/>
              <a:t>-url anahtarının değerini DATABASE_URL adında bir çevre değişkenine atar.</a:t>
            </a:r>
          </a:p>
          <a:p>
            <a:endParaRPr lang="tr-TR" dirty="0"/>
          </a:p>
          <a:p>
            <a:r>
              <a:rPr lang="tr-TR" dirty="0" err="1"/>
              <a:t>ConfigMap'i</a:t>
            </a:r>
            <a:r>
              <a:rPr lang="tr-TR" dirty="0"/>
              <a:t> Dosyalara </a:t>
            </a:r>
            <a:r>
              <a:rPr lang="tr-TR" dirty="0" err="1"/>
              <a:t>Monteleme</a:t>
            </a:r>
            <a:r>
              <a:rPr lang="tr-TR" dirty="0"/>
              <a:t>:</a:t>
            </a:r>
          </a:p>
          <a:p>
            <a:endParaRPr lang="tr-TR" dirty="0"/>
          </a:p>
          <a:p>
            <a:r>
              <a:rPr lang="tr-TR" dirty="0" err="1"/>
              <a:t>ConfigMap'i</a:t>
            </a:r>
            <a:r>
              <a:rPr lang="tr-TR" dirty="0"/>
              <a:t> dosyalara </a:t>
            </a:r>
            <a:r>
              <a:rPr lang="tr-TR" dirty="0" err="1"/>
              <a:t>montelemek</a:t>
            </a:r>
            <a:r>
              <a:rPr lang="tr-TR" dirty="0"/>
              <a:t>, yapılandırma dosyalarını </a:t>
            </a:r>
            <a:r>
              <a:rPr lang="tr-TR" dirty="0" err="1"/>
              <a:t>pod</a:t>
            </a:r>
            <a:r>
              <a:rPr lang="tr-TR" dirty="0"/>
              <a:t> içinde kullanmanızı sağlar. İşte </a:t>
            </a:r>
            <a:r>
              <a:rPr lang="tr-TR" dirty="0" err="1"/>
              <a:t>volumes</a:t>
            </a:r>
            <a:r>
              <a:rPr lang="tr-TR" dirty="0"/>
              <a:t> ile </a:t>
            </a:r>
            <a:r>
              <a:rPr lang="tr-TR" dirty="0" err="1"/>
              <a:t>ConfigMap</a:t>
            </a:r>
            <a:r>
              <a:rPr lang="tr-TR" dirty="0"/>
              <a:t> örneği:</a:t>
            </a:r>
          </a:p>
          <a:p>
            <a:endParaRPr lang="tr-TR" dirty="0"/>
          </a:p>
          <a:p>
            <a:r>
              <a:rPr lang="tr-TR" dirty="0" err="1"/>
              <a:t>yaml</a:t>
            </a:r>
            <a:endParaRPr lang="tr-TR" dirty="0"/>
          </a:p>
          <a:p>
            <a:r>
              <a:rPr lang="tr-TR" dirty="0" err="1"/>
              <a:t>Copy</a:t>
            </a:r>
            <a:r>
              <a:rPr lang="tr-TR" dirty="0"/>
              <a:t> </a:t>
            </a:r>
            <a:r>
              <a:rPr lang="tr-TR" dirty="0" err="1"/>
              <a:t>code</a:t>
            </a:r>
            <a:endParaRPr lang="tr-TR" dirty="0"/>
          </a:p>
          <a:p>
            <a:r>
              <a:rPr lang="tr-TR" dirty="0" err="1"/>
              <a:t>apiVersion</a:t>
            </a:r>
            <a:r>
              <a:rPr lang="tr-TR" dirty="0"/>
              <a:t>: v1</a:t>
            </a:r>
          </a:p>
          <a:p>
            <a:r>
              <a:rPr lang="tr-TR" dirty="0" err="1"/>
              <a:t>kind</a:t>
            </a:r>
            <a:r>
              <a:rPr lang="tr-TR" dirty="0"/>
              <a:t>: </a:t>
            </a:r>
            <a:r>
              <a:rPr lang="tr-TR" dirty="0" err="1"/>
              <a:t>Pod</a:t>
            </a:r>
            <a:endParaRPr lang="tr-TR" dirty="0"/>
          </a:p>
          <a:p>
            <a:r>
              <a:rPr lang="tr-TR" dirty="0"/>
              <a:t>metadata:</a:t>
            </a:r>
          </a:p>
          <a:p>
            <a:r>
              <a:rPr lang="tr-TR" dirty="0"/>
              <a:t>  name: </a:t>
            </a:r>
            <a:r>
              <a:rPr lang="tr-TR" dirty="0" err="1"/>
              <a:t>my-pod</a:t>
            </a:r>
            <a:endParaRPr lang="tr-TR" dirty="0"/>
          </a:p>
          <a:p>
            <a:r>
              <a:rPr lang="tr-TR" dirty="0" err="1"/>
              <a:t>spec</a:t>
            </a:r>
            <a:r>
              <a:rPr lang="tr-TR" dirty="0"/>
              <a:t>:</a:t>
            </a:r>
          </a:p>
          <a:p>
            <a:r>
              <a:rPr lang="tr-TR" dirty="0"/>
              <a:t>  </a:t>
            </a:r>
            <a:r>
              <a:rPr lang="tr-TR" dirty="0" err="1"/>
              <a:t>containers</a:t>
            </a:r>
            <a:r>
              <a:rPr lang="tr-TR" dirty="0"/>
              <a:t>:</a:t>
            </a:r>
          </a:p>
          <a:p>
            <a:r>
              <a:rPr lang="tr-TR" dirty="0"/>
              <a:t>    - name: </a:t>
            </a:r>
            <a:r>
              <a:rPr lang="tr-TR" dirty="0" err="1"/>
              <a:t>my-container</a:t>
            </a:r>
            <a:endParaRPr lang="tr-TR" dirty="0"/>
          </a:p>
          <a:p>
            <a:r>
              <a:rPr lang="tr-TR" dirty="0"/>
              <a:t>      </a:t>
            </a:r>
            <a:r>
              <a:rPr lang="tr-TR" dirty="0" err="1"/>
              <a:t>image</a:t>
            </a:r>
            <a:r>
              <a:rPr lang="tr-TR" dirty="0"/>
              <a:t>: </a:t>
            </a:r>
            <a:r>
              <a:rPr lang="tr-TR" dirty="0" err="1"/>
              <a:t>my-image</a:t>
            </a:r>
            <a:endParaRPr lang="tr-TR" dirty="0"/>
          </a:p>
          <a:p>
            <a:r>
              <a:rPr lang="tr-TR" dirty="0"/>
              <a:t>      </a:t>
            </a:r>
            <a:r>
              <a:rPr lang="tr-TR" dirty="0" err="1"/>
              <a:t>volumeMounts</a:t>
            </a:r>
            <a:r>
              <a:rPr lang="tr-TR" dirty="0"/>
              <a:t>:</a:t>
            </a:r>
          </a:p>
          <a:p>
            <a:r>
              <a:rPr lang="tr-TR" dirty="0"/>
              <a:t>        - name: </a:t>
            </a:r>
            <a:r>
              <a:rPr lang="tr-TR" dirty="0" err="1"/>
              <a:t>config-volume</a:t>
            </a:r>
            <a:endParaRPr lang="tr-TR" dirty="0"/>
          </a:p>
          <a:p>
            <a:r>
              <a:rPr lang="tr-TR" dirty="0"/>
              <a:t>          </a:t>
            </a:r>
            <a:r>
              <a:rPr lang="tr-TR" dirty="0" err="1"/>
              <a:t>mountPath</a:t>
            </a:r>
            <a:r>
              <a:rPr lang="tr-TR" dirty="0"/>
              <a:t>: /</a:t>
            </a:r>
            <a:r>
              <a:rPr lang="tr-TR" dirty="0" err="1"/>
              <a:t>etc</a:t>
            </a:r>
            <a:r>
              <a:rPr lang="tr-TR" dirty="0"/>
              <a:t>/</a:t>
            </a:r>
            <a:r>
              <a:rPr lang="tr-TR" dirty="0" err="1"/>
              <a:t>config</a:t>
            </a:r>
            <a:endParaRPr lang="tr-TR" dirty="0"/>
          </a:p>
          <a:p>
            <a:r>
              <a:rPr lang="tr-TR" dirty="0"/>
              <a:t>  </a:t>
            </a:r>
            <a:r>
              <a:rPr lang="tr-TR" dirty="0" err="1"/>
              <a:t>volumes</a:t>
            </a:r>
            <a:r>
              <a:rPr lang="tr-TR" dirty="0"/>
              <a:t>:</a:t>
            </a:r>
          </a:p>
          <a:p>
            <a:r>
              <a:rPr lang="tr-TR" dirty="0"/>
              <a:t>    - name: </a:t>
            </a:r>
            <a:r>
              <a:rPr lang="tr-TR" dirty="0" err="1"/>
              <a:t>config-volume</a:t>
            </a:r>
            <a:endParaRPr lang="tr-TR" dirty="0"/>
          </a:p>
          <a:p>
            <a:r>
              <a:rPr lang="tr-TR" dirty="0"/>
              <a:t>      </a:t>
            </a:r>
            <a:r>
              <a:rPr lang="tr-TR" dirty="0" err="1"/>
              <a:t>configMap</a:t>
            </a:r>
            <a:r>
              <a:rPr lang="tr-TR" dirty="0"/>
              <a:t>:</a:t>
            </a:r>
          </a:p>
          <a:p>
            <a:r>
              <a:rPr lang="tr-TR" dirty="0"/>
              <a:t>        name: </a:t>
            </a:r>
            <a:r>
              <a:rPr lang="tr-TR" dirty="0" err="1"/>
              <a:t>my-config-map</a:t>
            </a:r>
            <a:endParaRPr lang="tr-TR" dirty="0"/>
          </a:p>
          <a:p>
            <a:r>
              <a:rPr lang="tr-TR" dirty="0"/>
              <a:t>Bu örnek, </a:t>
            </a:r>
            <a:r>
              <a:rPr lang="tr-TR" dirty="0" err="1"/>
              <a:t>ConfigMap</a:t>
            </a:r>
            <a:r>
              <a:rPr lang="tr-TR" dirty="0"/>
              <a:t> içeriğini /</a:t>
            </a:r>
            <a:r>
              <a:rPr lang="tr-TR" dirty="0" err="1"/>
              <a:t>etc</a:t>
            </a:r>
            <a:r>
              <a:rPr lang="tr-TR" dirty="0"/>
              <a:t>/</a:t>
            </a:r>
            <a:r>
              <a:rPr lang="tr-TR" dirty="0" err="1"/>
              <a:t>config</a:t>
            </a:r>
            <a:r>
              <a:rPr lang="tr-TR" dirty="0"/>
              <a:t> dizinine monteler.</a:t>
            </a:r>
          </a:p>
          <a:p>
            <a:endParaRPr lang="tr-TR" dirty="0"/>
          </a:p>
          <a:p>
            <a:r>
              <a:rPr lang="tr-TR" dirty="0"/>
              <a:t>Dinamik Yeniden Yükleme:</a:t>
            </a:r>
          </a:p>
          <a:p>
            <a:endParaRPr lang="tr-TR" dirty="0"/>
          </a:p>
          <a:p>
            <a:r>
              <a:rPr lang="tr-TR" dirty="0" err="1"/>
              <a:t>ConfigMap</a:t>
            </a:r>
            <a:r>
              <a:rPr lang="tr-TR" dirty="0"/>
              <a:t> güncellendiğinde, ilgili </a:t>
            </a:r>
            <a:r>
              <a:rPr lang="tr-TR" dirty="0" err="1"/>
              <a:t>pod</a:t>
            </a:r>
            <a:r>
              <a:rPr lang="tr-TR" dirty="0"/>
              <a:t> veya </a:t>
            </a:r>
            <a:r>
              <a:rPr lang="tr-TR" dirty="0" err="1"/>
              <a:t>pod'lar</a:t>
            </a:r>
            <a:r>
              <a:rPr lang="tr-TR" dirty="0"/>
              <a:t> otomatik olarak güncellenir. Bu sayede uygulama yeniden başlatılmadan yapılandırma ayarları güncellenebilir.</a:t>
            </a:r>
          </a:p>
          <a:p>
            <a:endParaRPr lang="tr-TR" dirty="0"/>
          </a:p>
          <a:p>
            <a:r>
              <a:rPr lang="tr-TR" dirty="0" err="1"/>
              <a:t>ConfigMap'i</a:t>
            </a:r>
            <a:r>
              <a:rPr lang="tr-TR" dirty="0"/>
              <a:t> Güncelleme:</a:t>
            </a:r>
          </a:p>
          <a:p>
            <a:endParaRPr lang="tr-TR" dirty="0"/>
          </a:p>
          <a:p>
            <a:r>
              <a:rPr lang="tr-TR" dirty="0" err="1"/>
              <a:t>ConfigMap'i</a:t>
            </a:r>
            <a:r>
              <a:rPr lang="tr-TR" dirty="0"/>
              <a:t> güncellemek için ilgili YAML dosyasını düzenleyebilir veya </a:t>
            </a:r>
            <a:r>
              <a:rPr lang="tr-TR" dirty="0" err="1"/>
              <a:t>kubectl</a:t>
            </a:r>
            <a:r>
              <a:rPr lang="tr-TR" dirty="0"/>
              <a:t> </a:t>
            </a:r>
            <a:r>
              <a:rPr lang="tr-TR" dirty="0" err="1"/>
              <a:t>edit</a:t>
            </a:r>
            <a:r>
              <a:rPr lang="tr-TR" dirty="0"/>
              <a:t> </a:t>
            </a:r>
            <a:r>
              <a:rPr lang="tr-TR" dirty="0" err="1"/>
              <a:t>configmap</a:t>
            </a:r>
            <a:r>
              <a:rPr lang="tr-TR" dirty="0"/>
              <a:t> </a:t>
            </a:r>
            <a:r>
              <a:rPr lang="tr-TR" dirty="0" err="1"/>
              <a:t>my-config-map</a:t>
            </a:r>
            <a:r>
              <a:rPr lang="tr-TR" dirty="0"/>
              <a:t> komutunu kullanabilirsiniz.</a:t>
            </a:r>
          </a:p>
          <a:p>
            <a:endParaRPr lang="tr-TR" dirty="0"/>
          </a:p>
          <a:p>
            <a:r>
              <a:rPr lang="tr-TR" dirty="0" err="1"/>
              <a:t>Kubernetes'te</a:t>
            </a:r>
            <a:r>
              <a:rPr lang="tr-TR" dirty="0"/>
              <a:t> </a:t>
            </a:r>
            <a:r>
              <a:rPr lang="tr-TR" dirty="0" err="1"/>
              <a:t>ConfigMap</a:t>
            </a:r>
            <a:r>
              <a:rPr lang="tr-TR" dirty="0"/>
              <a:t> kullanarak yapılandırma yönetimi, uygulamanızın esnekliğini ve yönetilebilirliğini artırmanıza yardımcı olur.</a:t>
            </a:r>
          </a:p>
        </p:txBody>
      </p:sp>
      <p:sp>
        <p:nvSpPr>
          <p:cNvPr id="4" name="Alt Bilgi Yer Tutucusu 3">
            <a:extLst>
              <a:ext uri="{FF2B5EF4-FFF2-40B4-BE49-F238E27FC236}">
                <a16:creationId xmlns:a16="http://schemas.microsoft.com/office/drawing/2014/main" id="{2EA838FF-5708-59D6-E242-059A10A2F396}"/>
              </a:ext>
            </a:extLst>
          </p:cNvPr>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1026267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52240-F35A-C04F-22F7-4F4F791B4DF4}"/>
              </a:ext>
            </a:extLst>
          </p:cNvPr>
          <p:cNvSpPr>
            <a:spLocks noGrp="1"/>
          </p:cNvSpPr>
          <p:nvPr>
            <p:ph type="title"/>
          </p:nvPr>
        </p:nvSpPr>
        <p:spPr>
          <a:xfrm>
            <a:off x="2389717" y="4800600"/>
            <a:ext cx="2050099" cy="566738"/>
          </a:xfrm>
        </p:spPr>
        <p:txBody>
          <a:bodyPr/>
          <a:lstStyle/>
          <a:p>
            <a:endParaRPr lang="tr-TR" dirty="0"/>
          </a:p>
        </p:txBody>
      </p:sp>
      <p:sp>
        <p:nvSpPr>
          <p:cNvPr id="4" name="Metin Yer Tutucusu 3">
            <a:extLst>
              <a:ext uri="{FF2B5EF4-FFF2-40B4-BE49-F238E27FC236}">
                <a16:creationId xmlns:a16="http://schemas.microsoft.com/office/drawing/2014/main" id="{2C2AE94F-74E7-FF41-D124-A9859DECE212}"/>
              </a:ext>
            </a:extLst>
          </p:cNvPr>
          <p:cNvSpPr>
            <a:spLocks noGrp="1"/>
          </p:cNvSpPr>
          <p:nvPr>
            <p:ph type="body" sz="half" idx="2"/>
          </p:nvPr>
        </p:nvSpPr>
        <p:spPr>
          <a:xfrm>
            <a:off x="2376893" y="5367338"/>
            <a:ext cx="1126819" cy="804862"/>
          </a:xfrm>
        </p:spPr>
        <p:txBody>
          <a:bodyPr/>
          <a:lstStyle/>
          <a:p>
            <a:endParaRPr lang="tr-TR" dirty="0"/>
          </a:p>
        </p:txBody>
      </p:sp>
      <p:sp>
        <p:nvSpPr>
          <p:cNvPr id="5" name="Alt Bilgi Yer Tutucusu 4">
            <a:extLst>
              <a:ext uri="{FF2B5EF4-FFF2-40B4-BE49-F238E27FC236}">
                <a16:creationId xmlns:a16="http://schemas.microsoft.com/office/drawing/2014/main" id="{5005C90C-4C1F-81CE-550C-0FE25CB47E46}"/>
              </a:ext>
            </a:extLst>
          </p:cNvPr>
          <p:cNvSpPr>
            <a:spLocks noGrp="1"/>
          </p:cNvSpPr>
          <p:nvPr>
            <p:ph type="ftr" sz="quarter" idx="11"/>
          </p:nvPr>
        </p:nvSpPr>
        <p:spPr/>
        <p:txBody>
          <a:bodyPr/>
          <a:lstStyle/>
          <a:p>
            <a:r>
              <a:rPr lang="tr-TR"/>
              <a:t>Kurumsal Mimari ve Arge-Damla Erhan</a:t>
            </a:r>
          </a:p>
        </p:txBody>
      </p:sp>
      <p:pic>
        <p:nvPicPr>
          <p:cNvPr id="50178" name="Picture 2">
            <a:extLst>
              <a:ext uri="{FF2B5EF4-FFF2-40B4-BE49-F238E27FC236}">
                <a16:creationId xmlns:a16="http://schemas.microsoft.com/office/drawing/2014/main" id="{D0BA79D0-66AB-5DB3-903C-EF563156A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1081685"/>
            <a:ext cx="6054824"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34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CCC8291-7B62-4DE0-8334-A1FF280E579F}"/>
              </a:ext>
            </a:extLst>
          </p:cNvPr>
          <p:cNvSpPr>
            <a:spLocks noGrp="1"/>
          </p:cNvSpPr>
          <p:nvPr>
            <p:ph type="title"/>
          </p:nvPr>
        </p:nvSpPr>
        <p:spPr/>
        <p:txBody>
          <a:bodyPr/>
          <a:lstStyle/>
          <a:p>
            <a:endParaRPr lang="tr-TR" dirty="0"/>
          </a:p>
        </p:txBody>
      </p:sp>
      <p:sp>
        <p:nvSpPr>
          <p:cNvPr id="3" name="Resim Yer Tutucusu 2">
            <a:extLst>
              <a:ext uri="{FF2B5EF4-FFF2-40B4-BE49-F238E27FC236}">
                <a16:creationId xmlns:a16="http://schemas.microsoft.com/office/drawing/2014/main" id="{4F43D58A-E79B-4835-931E-2C91D319F7C1}"/>
              </a:ext>
            </a:extLst>
          </p:cNvPr>
          <p:cNvSpPr>
            <a:spLocks noGrp="1"/>
          </p:cNvSpPr>
          <p:nvPr>
            <p:ph type="pic" idx="1"/>
          </p:nvPr>
        </p:nvSpPr>
        <p:spPr/>
        <p:txBody>
          <a:bodyPr/>
          <a:lstStyle/>
          <a:p>
            <a:endParaRPr lang="tr-TR"/>
          </a:p>
        </p:txBody>
      </p:sp>
      <p:sp>
        <p:nvSpPr>
          <p:cNvPr id="4" name="Metin Yer Tutucusu 3">
            <a:extLst>
              <a:ext uri="{FF2B5EF4-FFF2-40B4-BE49-F238E27FC236}">
                <a16:creationId xmlns:a16="http://schemas.microsoft.com/office/drawing/2014/main" id="{5A2B5575-C152-43D3-A2AA-7B86328A69B8}"/>
              </a:ext>
            </a:extLst>
          </p:cNvPr>
          <p:cNvSpPr>
            <a:spLocks noGrp="1"/>
          </p:cNvSpPr>
          <p:nvPr>
            <p:ph type="body" sz="half" idx="2"/>
          </p:nvPr>
        </p:nvSpPr>
        <p:spPr/>
        <p:txBody>
          <a:bodyPr/>
          <a:lstStyle/>
          <a:p>
            <a:r>
              <a:rPr lang="en-US" dirty="0" err="1"/>
              <a:t>.Net</a:t>
            </a:r>
            <a:r>
              <a:rPr lang="en-US" dirty="0"/>
              <a:t> </a:t>
            </a:r>
            <a:r>
              <a:rPr lang="en-US" dirty="0" err="1"/>
              <a:t>içindeki</a:t>
            </a:r>
            <a:r>
              <a:rPr lang="en-US" dirty="0"/>
              <a:t> ve </a:t>
            </a:r>
            <a:r>
              <a:rPr lang="en-US" dirty="0" err="1"/>
              <a:t>dışındaki</a:t>
            </a:r>
            <a:r>
              <a:rPr lang="en-US" dirty="0"/>
              <a:t> </a:t>
            </a:r>
            <a:r>
              <a:rPr lang="en-US" dirty="0" err="1"/>
              <a:t>tüm</a:t>
            </a:r>
            <a:r>
              <a:rPr lang="en-US" dirty="0"/>
              <a:t> </a:t>
            </a:r>
            <a:r>
              <a:rPr lang="en-US" dirty="0" err="1"/>
              <a:t>uygulamaların</a:t>
            </a:r>
            <a:r>
              <a:rPr lang="en-US" dirty="0"/>
              <a:t> </a:t>
            </a:r>
            <a:r>
              <a:rPr lang="en-US" dirty="0" err="1"/>
              <a:t>yapılandırmayı</a:t>
            </a:r>
            <a:r>
              <a:rPr lang="en-US" dirty="0"/>
              <a:t> </a:t>
            </a:r>
            <a:r>
              <a:rPr lang="en-US" dirty="0" err="1"/>
              <a:t>kullanmaya</a:t>
            </a:r>
            <a:r>
              <a:rPr lang="en-US" dirty="0"/>
              <a:t> </a:t>
            </a:r>
            <a:r>
              <a:rPr lang="en-US" dirty="0" err="1"/>
              <a:t>izin</a:t>
            </a:r>
            <a:r>
              <a:rPr lang="en-US" dirty="0"/>
              <a:t> </a:t>
            </a:r>
            <a:r>
              <a:rPr lang="en-US" dirty="0" err="1"/>
              <a:t>verir</a:t>
            </a:r>
            <a:endParaRPr lang="tr-TR" dirty="0"/>
          </a:p>
        </p:txBody>
      </p:sp>
      <p:sp>
        <p:nvSpPr>
          <p:cNvPr id="5" name="Alt Bilgi Yer Tutucusu 4">
            <a:extLst>
              <a:ext uri="{FF2B5EF4-FFF2-40B4-BE49-F238E27FC236}">
                <a16:creationId xmlns:a16="http://schemas.microsoft.com/office/drawing/2014/main" id="{AD04841E-D973-4CD3-943A-F46CA84E8C57}"/>
              </a:ext>
            </a:extLst>
          </p:cNvPr>
          <p:cNvSpPr>
            <a:spLocks noGrp="1"/>
          </p:cNvSpPr>
          <p:nvPr>
            <p:ph type="ftr" sz="quarter" idx="11"/>
          </p:nvPr>
        </p:nvSpPr>
        <p:spPr/>
        <p:txBody>
          <a:bodyPr/>
          <a:lstStyle/>
          <a:p>
            <a:r>
              <a:rPr lang="tr-TR"/>
              <a:t>Kurumsal Mimari ve Arge-Damla Erhan</a:t>
            </a:r>
          </a:p>
        </p:txBody>
      </p:sp>
      <p:pic>
        <p:nvPicPr>
          <p:cNvPr id="13314" name="Picture 2" descr="https://miro.medium.com/v2/resize:fit:1050/1*OUNEccaUb9Wz7JyRwotxJw.png">
            <a:extLst>
              <a:ext uri="{FF2B5EF4-FFF2-40B4-BE49-F238E27FC236}">
                <a16:creationId xmlns:a16="http://schemas.microsoft.com/office/drawing/2014/main" id="{B50AA32B-72A5-4D44-9D56-4F1C13CF7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70256"/>
            <a:ext cx="100012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5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566746B8-6364-4950-8F29-B47F48CE6952}"/>
              </a:ext>
            </a:extLst>
          </p:cNvPr>
          <p:cNvSpPr>
            <a:spLocks noGrp="1"/>
          </p:cNvSpPr>
          <p:nvPr>
            <p:ph type="body" sz="half" idx="2"/>
          </p:nvPr>
        </p:nvSpPr>
        <p:spPr>
          <a:xfrm>
            <a:off x="2389717" y="1124744"/>
            <a:ext cx="7315200" cy="5047456"/>
          </a:xfrm>
        </p:spPr>
        <p:txBody>
          <a:bodyPr/>
          <a:lstStyle/>
          <a:p>
            <a:r>
              <a:rPr lang="en-US" dirty="0" err="1">
                <a:solidFill>
                  <a:srgbClr val="FF0000"/>
                </a:solidFill>
              </a:rPr>
              <a:t>Neden</a:t>
            </a:r>
            <a:r>
              <a:rPr lang="en-US" dirty="0">
                <a:solidFill>
                  <a:srgbClr val="FF0000"/>
                </a:solidFill>
              </a:rPr>
              <a:t> </a:t>
            </a:r>
            <a:r>
              <a:rPr lang="en-US" dirty="0" err="1">
                <a:solidFill>
                  <a:srgbClr val="FF0000"/>
                </a:solidFill>
              </a:rPr>
              <a:t>ConfigServer</a:t>
            </a:r>
            <a:r>
              <a:rPr lang="en-US" dirty="0">
                <a:solidFill>
                  <a:srgbClr val="FF0000"/>
                </a:solidFill>
              </a:rPr>
              <a:t> </a:t>
            </a:r>
            <a:r>
              <a:rPr lang="en-US" dirty="0" err="1">
                <a:solidFill>
                  <a:srgbClr val="FF0000"/>
                </a:solidFill>
              </a:rPr>
              <a:t>Kullanmalıyız</a:t>
            </a:r>
            <a:r>
              <a:rPr lang="en-US" dirty="0"/>
              <a:t>?</a:t>
            </a:r>
          </a:p>
          <a:p>
            <a:r>
              <a:rPr lang="tr-TR" dirty="0"/>
              <a:t>Büyük ölçekli bir </a:t>
            </a:r>
            <a:r>
              <a:rPr lang="tr-TR" dirty="0" err="1"/>
              <a:t>monolitik</a:t>
            </a:r>
            <a:r>
              <a:rPr lang="tr-TR" dirty="0"/>
              <a:t> </a:t>
            </a:r>
            <a:r>
              <a:rPr lang="tr-TR" dirty="0" err="1"/>
              <a:t>api</a:t>
            </a:r>
            <a:r>
              <a:rPr lang="tr-TR" dirty="0"/>
              <a:t> uygulamanız olduğunu düşünün ve bütün gerekli </a:t>
            </a:r>
            <a:r>
              <a:rPr lang="tr-TR" b="1" dirty="0" err="1"/>
              <a:t>config</a:t>
            </a:r>
            <a:r>
              <a:rPr lang="tr-TR" dirty="0"/>
              <a:t> bilgileri (</a:t>
            </a:r>
            <a:r>
              <a:rPr lang="tr-TR" dirty="0" err="1"/>
              <a:t>postgre</a:t>
            </a:r>
            <a:r>
              <a:rPr lang="tr-TR" dirty="0"/>
              <a:t> - </a:t>
            </a:r>
            <a:r>
              <a:rPr lang="tr-TR" dirty="0" err="1"/>
              <a:t>elasticsearch</a:t>
            </a:r>
            <a:r>
              <a:rPr lang="tr-TR" dirty="0"/>
              <a:t> - </a:t>
            </a:r>
            <a:r>
              <a:rPr lang="tr-TR" dirty="0" err="1"/>
              <a:t>redis</a:t>
            </a:r>
            <a:r>
              <a:rPr lang="tr-TR" dirty="0"/>
              <a:t> vs.) uygulamanın içerisinde tanımlı.</a:t>
            </a:r>
          </a:p>
          <a:p>
            <a:r>
              <a:rPr lang="tr-TR" dirty="0"/>
              <a:t>Herhangi bir </a:t>
            </a:r>
            <a:r>
              <a:rPr lang="tr-TR" dirty="0" err="1"/>
              <a:t>config</a:t>
            </a:r>
            <a:r>
              <a:rPr lang="tr-TR" dirty="0"/>
              <a:t> bilgisini değiştirmek için </a:t>
            </a:r>
            <a:r>
              <a:rPr lang="tr-TR" dirty="0" err="1"/>
              <a:t>deploy</a:t>
            </a:r>
            <a:r>
              <a:rPr lang="tr-TR" dirty="0"/>
              <a:t> çıkmak zorunda kalacaksınız ve </a:t>
            </a:r>
            <a:r>
              <a:rPr lang="tr-TR" dirty="0" err="1"/>
              <a:t>deploy</a:t>
            </a:r>
            <a:r>
              <a:rPr lang="tr-TR" dirty="0"/>
              <a:t> süreniz uzun ise bu sizin için eziyet olacak.</a:t>
            </a:r>
          </a:p>
          <a:p>
            <a:r>
              <a:rPr lang="tr-TR" dirty="0"/>
              <a:t>Tanımlı </a:t>
            </a:r>
            <a:r>
              <a:rPr lang="tr-TR" dirty="0" err="1"/>
              <a:t>config</a:t>
            </a:r>
            <a:r>
              <a:rPr lang="tr-TR" dirty="0"/>
              <a:t> bilgileri ekipteki herkes tarafından görünür ve/veya değiştirebilir olacak.</a:t>
            </a:r>
          </a:p>
          <a:p>
            <a:r>
              <a:rPr lang="tr-TR" dirty="0"/>
              <a:t>Yukarıdaki durumları önlemek için, beraberinde </a:t>
            </a:r>
            <a:r>
              <a:rPr lang="tr-TR" dirty="0" err="1"/>
              <a:t>mikroservis</a:t>
            </a:r>
            <a:r>
              <a:rPr lang="tr-TR" dirty="0"/>
              <a:t> gibi yapılarda esneklik ve </a:t>
            </a:r>
            <a:r>
              <a:rPr lang="tr-TR" b="1" dirty="0"/>
              <a:t>tek</a:t>
            </a:r>
            <a:r>
              <a:rPr lang="tr-TR" dirty="0"/>
              <a:t> yerden yönetim sağlamak için </a:t>
            </a:r>
            <a:r>
              <a:rPr lang="tr-TR" dirty="0" err="1"/>
              <a:t>config</a:t>
            </a:r>
            <a:r>
              <a:rPr lang="tr-TR" dirty="0"/>
              <a:t> server kullanmak büyük kolaylık sağlayacaktır.</a:t>
            </a:r>
            <a:endParaRPr lang="en-US" dirty="0"/>
          </a:p>
          <a:p>
            <a:endParaRPr lang="en-US" dirty="0"/>
          </a:p>
          <a:p>
            <a:r>
              <a:rPr lang="en-US" dirty="0" err="1">
                <a:solidFill>
                  <a:srgbClr val="FF0000"/>
                </a:solidFill>
              </a:rPr>
              <a:t>ConfigServer</a:t>
            </a:r>
            <a:r>
              <a:rPr lang="en-US" dirty="0">
                <a:solidFill>
                  <a:srgbClr val="FF0000"/>
                </a:solidFill>
              </a:rPr>
              <a:t> </a:t>
            </a:r>
            <a:r>
              <a:rPr lang="en-US" dirty="0" err="1">
                <a:solidFill>
                  <a:srgbClr val="FF0000"/>
                </a:solidFill>
              </a:rPr>
              <a:t>Nedir</a:t>
            </a:r>
            <a:r>
              <a:rPr lang="en-US" dirty="0">
                <a:solidFill>
                  <a:srgbClr val="FF0000"/>
                </a:solidFill>
              </a:rPr>
              <a:t>?</a:t>
            </a:r>
            <a:endParaRPr lang="tr-TR" dirty="0">
              <a:solidFill>
                <a:srgbClr val="FF0000"/>
              </a:solidFill>
            </a:endParaRPr>
          </a:p>
          <a:p>
            <a:endParaRPr lang="en-US" dirty="0">
              <a:solidFill>
                <a:srgbClr val="FF0000"/>
              </a:solidFill>
            </a:endParaRPr>
          </a:p>
          <a:p>
            <a:r>
              <a:rPr lang="tr-TR" dirty="0" err="1"/>
              <a:t>Config</a:t>
            </a:r>
            <a:r>
              <a:rPr lang="tr-TR" dirty="0"/>
              <a:t> server, http tabanlı bir </a:t>
            </a:r>
            <a:r>
              <a:rPr lang="tr-TR" dirty="0" err="1"/>
              <a:t>api</a:t>
            </a:r>
            <a:r>
              <a:rPr lang="tr-TR" dirty="0"/>
              <a:t> ile, ilgili </a:t>
            </a:r>
            <a:r>
              <a:rPr lang="tr-TR" dirty="0" err="1"/>
              <a:t>config</a:t>
            </a:r>
            <a:r>
              <a:rPr lang="tr-TR" dirty="0"/>
              <a:t> bilgilerinin (</a:t>
            </a:r>
            <a:r>
              <a:rPr lang="tr-TR" dirty="0" err="1"/>
              <a:t>veritabanı</a:t>
            </a:r>
            <a:r>
              <a:rPr lang="tr-TR" dirty="0"/>
              <a:t> kullanıcı adı, parolası gibi) herhangi bir git tabanlı sağlayıcı üzerinden paylaşıldığı bir uygulama olarak düşünebiliriz.</a:t>
            </a:r>
            <a:endParaRPr lang="en-US" dirty="0"/>
          </a:p>
          <a:p>
            <a:endParaRPr lang="en-US" dirty="0"/>
          </a:p>
          <a:p>
            <a:r>
              <a:rPr lang="en-US" dirty="0"/>
              <a:t>https://medium.com/dolap-tech/spring-config-server-y%C3%B6netimi-50cf97b70281</a:t>
            </a:r>
          </a:p>
          <a:p>
            <a:r>
              <a:rPr lang="tr-TR" dirty="0"/>
              <a:t>https://blog.burakkutbay.com/spring-cloud-config-server-nedir-uygulama-ornegi.html/</a:t>
            </a:r>
          </a:p>
          <a:p>
            <a:endParaRPr lang="tr-TR" dirty="0"/>
          </a:p>
        </p:txBody>
      </p:sp>
      <p:sp>
        <p:nvSpPr>
          <p:cNvPr id="5" name="Alt Bilgi Yer Tutucusu 4">
            <a:extLst>
              <a:ext uri="{FF2B5EF4-FFF2-40B4-BE49-F238E27FC236}">
                <a16:creationId xmlns:a16="http://schemas.microsoft.com/office/drawing/2014/main" id="{F2D02FD9-C94E-4545-9D83-A1E46A2252F0}"/>
              </a:ext>
            </a:extLst>
          </p:cNvPr>
          <p:cNvSpPr>
            <a:spLocks noGrp="1"/>
          </p:cNvSpPr>
          <p:nvPr>
            <p:ph type="ftr" sz="quarter" idx="11"/>
          </p:nvPr>
        </p:nvSpPr>
        <p:spPr/>
        <p:txBody>
          <a:bodyPr/>
          <a:lstStyle/>
          <a:p>
            <a:r>
              <a:rPr lang="tr-TR"/>
              <a:t>Kurumsal Mimari ve Arge-Damla Erhan</a:t>
            </a:r>
          </a:p>
        </p:txBody>
      </p:sp>
    </p:spTree>
    <p:extLst>
      <p:ext uri="{BB962C8B-B14F-4D97-AF65-F5344CB8AC3E}">
        <p14:creationId xmlns:p14="http://schemas.microsoft.com/office/powerpoint/2010/main" val="21176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F4CDFCC-D1C1-4992-BE14-7420867F2393}"/>
              </a:ext>
            </a:extLst>
          </p:cNvPr>
          <p:cNvSpPr>
            <a:spLocks noGrp="1"/>
          </p:cNvSpPr>
          <p:nvPr>
            <p:ph type="title"/>
          </p:nvPr>
        </p:nvSpPr>
        <p:spPr/>
        <p:txBody>
          <a:bodyPr>
            <a:normAutofit fontScale="90000"/>
          </a:bodyPr>
          <a:lstStyle/>
          <a:p>
            <a:r>
              <a:rPr lang="tr-TR" b="0" dirty="0" err="1"/>
              <a:t>Configmap</a:t>
            </a:r>
            <a:r>
              <a:rPr lang="tr-TR" b="0" dirty="0"/>
              <a:t>, uygulamalarımızda kullandığımız </a:t>
            </a:r>
            <a:r>
              <a:rPr lang="tr-TR" b="0" dirty="0" err="1"/>
              <a:t>konfigurasyonların</a:t>
            </a:r>
            <a:r>
              <a:rPr lang="tr-TR" b="0" dirty="0"/>
              <a:t> dışarıda bir noktaya konularak tek noktadan kolayca yönetilmesine olanak sağlayan bir </a:t>
            </a:r>
            <a:r>
              <a:rPr lang="tr-TR" b="0" dirty="0" err="1"/>
              <a:t>kubernetes</a:t>
            </a:r>
            <a:r>
              <a:rPr lang="tr-TR" b="0" dirty="0"/>
              <a:t> objesidir.</a:t>
            </a:r>
            <a:br>
              <a:rPr lang="tr-TR" b="0" dirty="0"/>
            </a:br>
            <a:r>
              <a:rPr lang="tr-TR" b="0" dirty="0"/>
              <a:t>Günümüzde uygulamaların hemen hepsi belirli değişkenleri kullanmaya ihtiyaç duyar. Bu değişkenlerin doğrudan kod içine yazıldığına ise sıklıkla tanıklık ederiz. Fakat bu, bir değişiklik yapılması gerektiğinde oldukça fazla efor gerektirecektir. Üstelik güvenli de değildir. Değişiklikleri </a:t>
            </a:r>
            <a:r>
              <a:rPr lang="tr-TR" b="0" dirty="0" err="1"/>
              <a:t>config</a:t>
            </a:r>
            <a:r>
              <a:rPr lang="tr-TR" b="0" dirty="0"/>
              <a:t> dosyalarında yapıyor olmak, değişkeni kullandığımız tüm noktalarda tek tek düzenleme yapma külfetinden ve değiştirilmeyi unutulmuş değerler görmekten kurtarır.</a:t>
            </a:r>
            <a:br>
              <a:rPr lang="tr-TR" b="0" dirty="0"/>
            </a:br>
            <a:r>
              <a:rPr lang="tr-TR" b="0" dirty="0" err="1"/>
              <a:t>Kubernetes</a:t>
            </a:r>
            <a:r>
              <a:rPr lang="tr-TR" b="0" dirty="0"/>
              <a:t> </a:t>
            </a:r>
            <a:r>
              <a:rPr lang="tr-TR" b="0" dirty="0" err="1"/>
              <a:t>ConfigMap’lerimizi</a:t>
            </a:r>
            <a:r>
              <a:rPr lang="tr-TR" b="0" dirty="0"/>
              <a:t> farklı şekillerde kullanabiliyoruz.</a:t>
            </a:r>
            <a:br>
              <a:rPr lang="tr-TR" b="0" dirty="0"/>
            </a:br>
            <a:r>
              <a:rPr lang="tr-TR" b="0" dirty="0"/>
              <a:t>1- Environment </a:t>
            </a:r>
            <a:r>
              <a:rPr lang="tr-TR" b="0" dirty="0" err="1"/>
              <a:t>Variables</a:t>
            </a:r>
            <a:r>
              <a:rPr lang="tr-TR" b="0" dirty="0"/>
              <a:t> (Ortam değişkeni olarak)</a:t>
            </a:r>
            <a:br>
              <a:rPr lang="tr-TR" b="0" dirty="0"/>
            </a:br>
            <a:r>
              <a:rPr lang="tr-TR" b="0" dirty="0"/>
              <a:t>2- </a:t>
            </a:r>
            <a:r>
              <a:rPr lang="tr-TR" b="0" dirty="0" err="1"/>
              <a:t>Configuration</a:t>
            </a:r>
            <a:r>
              <a:rPr lang="tr-TR" b="0" dirty="0"/>
              <a:t> </a:t>
            </a:r>
            <a:r>
              <a:rPr lang="tr-TR" b="0" dirty="0" err="1"/>
              <a:t>Files</a:t>
            </a:r>
            <a:r>
              <a:rPr lang="tr-TR" b="0" dirty="0"/>
              <a:t> (Volume Olarak)</a:t>
            </a:r>
            <a:br>
              <a:rPr lang="tr-TR" b="0" dirty="0"/>
            </a:br>
            <a:endParaRPr lang="tr-TR" dirty="0"/>
          </a:p>
        </p:txBody>
      </p:sp>
      <p:sp>
        <p:nvSpPr>
          <p:cNvPr id="3" name="Resim Yer Tutucusu 2">
            <a:extLst>
              <a:ext uri="{FF2B5EF4-FFF2-40B4-BE49-F238E27FC236}">
                <a16:creationId xmlns:a16="http://schemas.microsoft.com/office/drawing/2014/main" id="{99C4EC59-4EB0-42DC-B652-6D0BB146F526}"/>
              </a:ext>
            </a:extLst>
          </p:cNvPr>
          <p:cNvSpPr>
            <a:spLocks noGrp="1"/>
          </p:cNvSpPr>
          <p:nvPr>
            <p:ph type="pic" idx="1"/>
          </p:nvPr>
        </p:nvSpPr>
        <p:spPr>
          <a:xfrm>
            <a:off x="2389717" y="612774"/>
            <a:ext cx="7315200" cy="4524769"/>
          </a:xfrm>
        </p:spPr>
        <p:txBody>
          <a:bodyPr/>
          <a:lstStyle/>
          <a:p>
            <a:endParaRPr lang="tr-TR"/>
          </a:p>
        </p:txBody>
      </p:sp>
      <p:sp>
        <p:nvSpPr>
          <p:cNvPr id="4" name="Metin Yer Tutucusu 3">
            <a:extLst>
              <a:ext uri="{FF2B5EF4-FFF2-40B4-BE49-F238E27FC236}">
                <a16:creationId xmlns:a16="http://schemas.microsoft.com/office/drawing/2014/main" id="{F532A6E7-EF86-4F6E-BD0F-D3C09B52DC10}"/>
              </a:ext>
            </a:extLst>
          </p:cNvPr>
          <p:cNvSpPr>
            <a:spLocks noGrp="1"/>
          </p:cNvSpPr>
          <p:nvPr>
            <p:ph type="body" sz="half" idx="2"/>
          </p:nvPr>
        </p:nvSpPr>
        <p:spPr/>
        <p:txBody>
          <a:bodyPr>
            <a:normAutofit lnSpcReduction="10000"/>
          </a:bodyPr>
          <a:lstStyle/>
          <a:p>
            <a:r>
              <a:rPr lang="en-US" dirty="0"/>
              <a:t>Config Map</a:t>
            </a:r>
          </a:p>
          <a:p>
            <a:r>
              <a:rPr lang="tr-TR"/>
              <a:t>https://medium.com/devopsturkiye/kubernetes-configmap-olu%C5%9Fturma-ve-kullanma-be71b6f3df72</a:t>
            </a:r>
            <a:endParaRPr lang="tr-TR" dirty="0"/>
          </a:p>
        </p:txBody>
      </p:sp>
      <p:sp>
        <p:nvSpPr>
          <p:cNvPr id="5" name="Alt Bilgi Yer Tutucusu 4">
            <a:extLst>
              <a:ext uri="{FF2B5EF4-FFF2-40B4-BE49-F238E27FC236}">
                <a16:creationId xmlns:a16="http://schemas.microsoft.com/office/drawing/2014/main" id="{AFCF8AEB-210E-4F59-A516-BF580F7EAD6F}"/>
              </a:ext>
            </a:extLst>
          </p:cNvPr>
          <p:cNvSpPr>
            <a:spLocks noGrp="1"/>
          </p:cNvSpPr>
          <p:nvPr>
            <p:ph type="ftr" sz="quarter" idx="11"/>
          </p:nvPr>
        </p:nvSpPr>
        <p:spPr/>
        <p:txBody>
          <a:bodyPr/>
          <a:lstStyle/>
          <a:p>
            <a:r>
              <a:rPr lang="tr-TR"/>
              <a:t>Kurumsal Mimari ve Arge-Damla Erhan</a:t>
            </a:r>
          </a:p>
        </p:txBody>
      </p:sp>
      <p:sp>
        <p:nvSpPr>
          <p:cNvPr id="6" name="Metin kutusu 5">
            <a:extLst>
              <a:ext uri="{FF2B5EF4-FFF2-40B4-BE49-F238E27FC236}">
                <a16:creationId xmlns:a16="http://schemas.microsoft.com/office/drawing/2014/main" id="{D1FF1EDD-F119-4E95-9546-1E39458EB53F}"/>
              </a:ext>
            </a:extLst>
          </p:cNvPr>
          <p:cNvSpPr txBox="1"/>
          <p:nvPr/>
        </p:nvSpPr>
        <p:spPr>
          <a:xfrm>
            <a:off x="4593421" y="-387424"/>
            <a:ext cx="1502579" cy="1038309"/>
          </a:xfrm>
          <a:prstGeom prst="rect">
            <a:avLst/>
          </a:prstGeom>
        </p:spPr>
        <p:txBody>
          <a:bodyPr wrap="square" rtlCol="0">
            <a:spAutoFit/>
          </a:bodyPr>
          <a:lstStyle/>
          <a:p>
            <a:pPr algn="r"/>
            <a:endParaRPr lang="tr-TR" sz="1000" dirty="0">
              <a:solidFill>
                <a:schemeClr val="bg1">
                  <a:lumMod val="50000"/>
                </a:schemeClr>
              </a:solidFill>
            </a:endParaRPr>
          </a:p>
        </p:txBody>
      </p:sp>
    </p:spTree>
    <p:extLst>
      <p:ext uri="{BB962C8B-B14F-4D97-AF65-F5344CB8AC3E}">
        <p14:creationId xmlns:p14="http://schemas.microsoft.com/office/powerpoint/2010/main" val="1801079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2"/>
          <p:cNvSpPr txBox="1">
            <a:spLocks/>
          </p:cNvSpPr>
          <p:nvPr/>
        </p:nvSpPr>
        <p:spPr>
          <a:xfrm>
            <a:off x="-11444" y="-27104"/>
            <a:ext cx="12192000" cy="862519"/>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sz="28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tr-TR" dirty="0">
              <a:solidFill>
                <a:schemeClr val="bg1"/>
              </a:solidFill>
            </a:endParaRPr>
          </a:p>
        </p:txBody>
      </p:sp>
      <p:sp>
        <p:nvSpPr>
          <p:cNvPr id="5" name="Başlık 4">
            <a:extLst>
              <a:ext uri="{FF2B5EF4-FFF2-40B4-BE49-F238E27FC236}">
                <a16:creationId xmlns:a16="http://schemas.microsoft.com/office/drawing/2014/main" id="{09559168-F538-2243-CE5E-9F1D01C48826}"/>
              </a:ext>
            </a:extLst>
          </p:cNvPr>
          <p:cNvSpPr>
            <a:spLocks noGrp="1"/>
          </p:cNvSpPr>
          <p:nvPr>
            <p:ph type="title"/>
          </p:nvPr>
        </p:nvSpPr>
        <p:spPr>
          <a:xfrm>
            <a:off x="1343472" y="1314924"/>
            <a:ext cx="8361445" cy="601908"/>
          </a:xfrm>
        </p:spPr>
        <p:txBody>
          <a:bodyPr>
            <a:normAutofit/>
          </a:bodyPr>
          <a:lstStyle/>
          <a:p>
            <a:r>
              <a:rPr lang="tr-TR" sz="2400" i="1" dirty="0"/>
              <a:t>                                                     TEŞEKKÜRLER…</a:t>
            </a:r>
          </a:p>
        </p:txBody>
      </p:sp>
      <p:sp>
        <p:nvSpPr>
          <p:cNvPr id="6" name="İçerik Yer Tutucusu 5">
            <a:extLst>
              <a:ext uri="{FF2B5EF4-FFF2-40B4-BE49-F238E27FC236}">
                <a16:creationId xmlns:a16="http://schemas.microsoft.com/office/drawing/2014/main" id="{0F2A8330-D70C-76EB-4E8A-2708F873A672}"/>
              </a:ext>
            </a:extLst>
          </p:cNvPr>
          <p:cNvSpPr>
            <a:spLocks noGrp="1"/>
          </p:cNvSpPr>
          <p:nvPr>
            <p:ph type="body" sz="half" idx="2"/>
          </p:nvPr>
        </p:nvSpPr>
        <p:spPr/>
        <p:txBody>
          <a:bodyPr>
            <a:normAutofit fontScale="55000" lnSpcReduction="20000"/>
          </a:bodyPr>
          <a:lstStyle/>
          <a:p>
            <a:pPr marL="0" indent="0" algn="just">
              <a:buNone/>
            </a:pPr>
            <a:r>
              <a:rPr lang="tr-TR" dirty="0"/>
              <a:t>                                                      </a:t>
            </a:r>
          </a:p>
          <a:p>
            <a:pPr marL="0" indent="0" algn="just">
              <a:buNone/>
            </a:pPr>
            <a:endParaRPr lang="tr-TR" dirty="0"/>
          </a:p>
          <a:p>
            <a:pPr marL="0" indent="0" algn="just">
              <a:buNone/>
            </a:pPr>
            <a:endParaRPr lang="tr-TR" dirty="0"/>
          </a:p>
          <a:p>
            <a:pPr marL="0" indent="0" algn="just">
              <a:buNone/>
            </a:pPr>
            <a:r>
              <a:rPr lang="tr-TR" dirty="0"/>
              <a:t>                                                                    TEŞEKKÜRLER…</a:t>
            </a:r>
          </a:p>
        </p:txBody>
      </p:sp>
      <p:sp>
        <p:nvSpPr>
          <p:cNvPr id="10" name="Footer Placeholder 9"/>
          <p:cNvSpPr>
            <a:spLocks noGrp="1"/>
          </p:cNvSpPr>
          <p:nvPr>
            <p:ph type="ftr" sz="quarter" idx="11"/>
          </p:nvPr>
        </p:nvSpPr>
        <p:spPr/>
        <p:txBody>
          <a:bodyPr/>
          <a:lstStyle/>
          <a:p>
            <a:r>
              <a:rPr lang="tr-TR"/>
              <a:t>Kurumsal Mimari ve Arge-Damla Erhan</a:t>
            </a:r>
            <a:endParaRPr lang="tr-TR" dirty="0"/>
          </a:p>
        </p:txBody>
      </p:sp>
      <p:sp>
        <p:nvSpPr>
          <p:cNvPr id="7" name="Dikdörtgen 6"/>
          <p:cNvSpPr/>
          <p:nvPr/>
        </p:nvSpPr>
        <p:spPr>
          <a:xfrm>
            <a:off x="8324712" y="2550296"/>
            <a:ext cx="3545721" cy="369332"/>
          </a:xfrm>
          <a:prstGeom prst="rect">
            <a:avLst/>
          </a:prstGeom>
        </p:spPr>
        <p:txBody>
          <a:bodyPr wrap="square">
            <a:spAutoFit/>
          </a:bodyPr>
          <a:lstStyle/>
          <a:p>
            <a:endParaRPr lang="tr-TR" dirty="0"/>
          </a:p>
        </p:txBody>
      </p:sp>
      <p:pic>
        <p:nvPicPr>
          <p:cNvPr id="8" name="Picture 2" descr="http://ztportal/SiteAssets/default/kurumKimlik/kirmizi_siyah.png">
            <a:extLst>
              <a:ext uri="{FF2B5EF4-FFF2-40B4-BE49-F238E27FC236}">
                <a16:creationId xmlns:a16="http://schemas.microsoft.com/office/drawing/2014/main" id="{343F0931-5B0A-4BD1-90E7-314C404139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1824" y="187867"/>
            <a:ext cx="2792449" cy="565084"/>
          </a:xfrm>
          <a:prstGeom prst="rect">
            <a:avLst/>
          </a:prstGeom>
          <a:noFill/>
          <a:extLst>
            <a:ext uri="{909E8E84-426E-40DD-AFC4-6F175D3DCCD1}">
              <a14:hiddenFill xmlns:a14="http://schemas.microsoft.com/office/drawing/2010/main">
                <a:solidFill>
                  <a:srgbClr val="FFFFFF"/>
                </a:solidFill>
              </a14:hiddenFill>
            </a:ext>
          </a:extLst>
        </p:spPr>
      </p:pic>
      <p:pic>
        <p:nvPicPr>
          <p:cNvPr id="14" name="Resim 13">
            <a:extLst>
              <a:ext uri="{FF2B5EF4-FFF2-40B4-BE49-F238E27FC236}">
                <a16:creationId xmlns:a16="http://schemas.microsoft.com/office/drawing/2014/main" id="{DEAB0BD0-7C63-4BA6-0784-723719E6EA02}"/>
              </a:ext>
            </a:extLst>
          </p:cNvPr>
          <p:cNvPicPr>
            <a:picLocks noChangeAspect="1"/>
          </p:cNvPicPr>
          <p:nvPr/>
        </p:nvPicPr>
        <p:blipFill>
          <a:blip r:embed="rId4"/>
          <a:stretch>
            <a:fillRect/>
          </a:stretch>
        </p:blipFill>
        <p:spPr>
          <a:xfrm>
            <a:off x="3410859" y="2145614"/>
            <a:ext cx="5499340" cy="3995738"/>
          </a:xfrm>
          <a:prstGeom prst="rect">
            <a:avLst/>
          </a:prstGeom>
        </p:spPr>
      </p:pic>
    </p:spTree>
    <p:extLst>
      <p:ext uri="{BB962C8B-B14F-4D97-AF65-F5344CB8AC3E}">
        <p14:creationId xmlns:p14="http://schemas.microsoft.com/office/powerpoint/2010/main" val="86199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9F61FD13-6702-E259-F6AD-9233483EBF30}"/>
              </a:ext>
            </a:extLst>
          </p:cNvPr>
          <p:cNvSpPr>
            <a:spLocks noGrp="1"/>
          </p:cNvSpPr>
          <p:nvPr>
            <p:ph type="ftr" sz="quarter" idx="11"/>
          </p:nvPr>
        </p:nvSpPr>
        <p:spPr/>
        <p:txBody>
          <a:bodyPr/>
          <a:lstStyle/>
          <a:p>
            <a:r>
              <a:rPr lang="tr-TR"/>
              <a:t>Kurumsal Mimari ve Arge-Damla Erhan</a:t>
            </a:r>
          </a:p>
        </p:txBody>
      </p:sp>
      <p:pic>
        <p:nvPicPr>
          <p:cNvPr id="1028" name="Picture 4" descr="Demonun Türkçe karşılığı nedir 1">
            <a:extLst>
              <a:ext uri="{FF2B5EF4-FFF2-40B4-BE49-F238E27FC236}">
                <a16:creationId xmlns:a16="http://schemas.microsoft.com/office/drawing/2014/main" id="{AB1964C9-9113-8682-E240-95E689084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92" y="1316228"/>
            <a:ext cx="5544616" cy="36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17DE3987-6983-0432-C00B-E5D5FBCD76B8}"/>
              </a:ext>
            </a:extLst>
          </p:cNvPr>
          <p:cNvSpPr>
            <a:spLocks noGrp="1"/>
          </p:cNvSpPr>
          <p:nvPr>
            <p:ph type="ftr" sz="quarter" idx="11"/>
          </p:nvPr>
        </p:nvSpPr>
        <p:spPr/>
        <p:txBody>
          <a:bodyPr/>
          <a:lstStyle/>
          <a:p>
            <a:r>
              <a:rPr lang="tr-TR"/>
              <a:t>Kurumsal Mimari ve Arge-Damla Erhan</a:t>
            </a:r>
            <a:endParaRPr lang="tr-TR" dirty="0"/>
          </a:p>
        </p:txBody>
      </p:sp>
      <p:sp>
        <p:nvSpPr>
          <p:cNvPr id="8" name="Text 1">
            <a:extLst>
              <a:ext uri="{FF2B5EF4-FFF2-40B4-BE49-F238E27FC236}">
                <a16:creationId xmlns:a16="http://schemas.microsoft.com/office/drawing/2014/main" id="{1CDA3473-2BA3-8470-FC1E-B702D9893C8D}"/>
              </a:ext>
            </a:extLst>
          </p:cNvPr>
          <p:cNvSpPr/>
          <p:nvPr/>
        </p:nvSpPr>
        <p:spPr>
          <a:xfrm>
            <a:off x="2145030" y="246578"/>
            <a:ext cx="7901940" cy="694373"/>
          </a:xfrm>
          <a:prstGeom prst="rect">
            <a:avLst/>
          </a:prstGeom>
          <a:noFill/>
          <a:ln/>
        </p:spPr>
        <p:txBody>
          <a:bodyPr wrap="none" rtlCol="0" anchor="t"/>
          <a:lstStyle/>
          <a:p>
            <a:pPr marL="0" indent="0">
              <a:lnSpc>
                <a:spcPts val="5468"/>
              </a:lnSpc>
              <a:buNone/>
            </a:pPr>
            <a:r>
              <a:rPr lang="en-US" sz="4374" dirty="0" err="1">
                <a:solidFill>
                  <a:srgbClr val="FF0000"/>
                </a:solidFill>
                <a:latin typeface="Georgia" pitchFamily="34" charset="0"/>
                <a:ea typeface="Georgia" pitchFamily="34" charset="-122"/>
                <a:cs typeface="Georgia" pitchFamily="34" charset="-120"/>
              </a:rPr>
              <a:t>Mikroservis</a:t>
            </a:r>
            <a:r>
              <a:rPr lang="en-US" sz="4374" dirty="0">
                <a:solidFill>
                  <a:srgbClr val="FF0000"/>
                </a:solidFill>
                <a:latin typeface="Georgia" pitchFamily="34" charset="0"/>
                <a:ea typeface="Georgia" pitchFamily="34" charset="-122"/>
                <a:cs typeface="Georgia" pitchFamily="34" charset="-120"/>
              </a:rPr>
              <a:t> </a:t>
            </a:r>
            <a:r>
              <a:rPr lang="en-US" sz="4374" dirty="0" err="1">
                <a:solidFill>
                  <a:srgbClr val="FF0000"/>
                </a:solidFill>
                <a:latin typeface="Georgia" pitchFamily="34" charset="0"/>
                <a:ea typeface="Georgia" pitchFamily="34" charset="-122"/>
                <a:cs typeface="Georgia" pitchFamily="34" charset="-120"/>
              </a:rPr>
              <a:t>Mimaris</a:t>
            </a:r>
            <a:r>
              <a:rPr lang="tr-TR" sz="4374" dirty="0">
                <a:solidFill>
                  <a:srgbClr val="FF0000"/>
                </a:solidFill>
                <a:latin typeface="Georgia" pitchFamily="34" charset="0"/>
                <a:ea typeface="Georgia" pitchFamily="34" charset="-122"/>
                <a:cs typeface="Georgia" pitchFamily="34" charset="-120"/>
              </a:rPr>
              <a:t>i</a:t>
            </a:r>
            <a:r>
              <a:rPr lang="en-US" sz="4374" dirty="0">
                <a:solidFill>
                  <a:srgbClr val="FF0000"/>
                </a:solidFill>
                <a:latin typeface="Georgia" pitchFamily="34" charset="0"/>
                <a:ea typeface="Georgia" pitchFamily="34" charset="-122"/>
                <a:cs typeface="Georgia" pitchFamily="34" charset="-120"/>
              </a:rPr>
              <a:t> Nedir?</a:t>
            </a:r>
            <a:endParaRPr lang="en-US" sz="4374" dirty="0">
              <a:solidFill>
                <a:srgbClr val="FF0000"/>
              </a:solidFill>
            </a:endParaRPr>
          </a:p>
        </p:txBody>
      </p:sp>
      <p:pic>
        <p:nvPicPr>
          <p:cNvPr id="9" name="Image 1" descr="preencoded.png">
            <a:extLst>
              <a:ext uri="{FF2B5EF4-FFF2-40B4-BE49-F238E27FC236}">
                <a16:creationId xmlns:a16="http://schemas.microsoft.com/office/drawing/2014/main" id="{78785E52-CE66-2B55-93D3-86627CC582EA}"/>
              </a:ext>
            </a:extLst>
          </p:cNvPr>
          <p:cNvPicPr>
            <a:picLocks noChangeAspect="1"/>
          </p:cNvPicPr>
          <p:nvPr/>
        </p:nvPicPr>
        <p:blipFill>
          <a:blip r:embed="rId2"/>
          <a:stretch>
            <a:fillRect/>
          </a:stretch>
        </p:blipFill>
        <p:spPr>
          <a:xfrm>
            <a:off x="479376" y="1236034"/>
            <a:ext cx="5110520" cy="3158490"/>
          </a:xfrm>
          <a:prstGeom prst="rect">
            <a:avLst/>
          </a:prstGeom>
        </p:spPr>
      </p:pic>
      <p:sp>
        <p:nvSpPr>
          <p:cNvPr id="10" name="Text 2">
            <a:extLst>
              <a:ext uri="{FF2B5EF4-FFF2-40B4-BE49-F238E27FC236}">
                <a16:creationId xmlns:a16="http://schemas.microsoft.com/office/drawing/2014/main" id="{76166568-687D-4D9B-E9CD-28E12AA6BF37}"/>
              </a:ext>
            </a:extLst>
          </p:cNvPr>
          <p:cNvSpPr/>
          <p:nvPr/>
        </p:nvSpPr>
        <p:spPr>
          <a:xfrm>
            <a:off x="2006595" y="4501642"/>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orgia" pitchFamily="34" charset="0"/>
                <a:ea typeface="Georgia" pitchFamily="34" charset="-122"/>
                <a:cs typeface="Georgia" pitchFamily="34" charset="-120"/>
              </a:rPr>
              <a:t>Monolitik mimari</a:t>
            </a:r>
            <a:endParaRPr lang="en-US" sz="2187" dirty="0"/>
          </a:p>
        </p:txBody>
      </p:sp>
      <p:sp>
        <p:nvSpPr>
          <p:cNvPr id="11" name="Text 3">
            <a:extLst>
              <a:ext uri="{FF2B5EF4-FFF2-40B4-BE49-F238E27FC236}">
                <a16:creationId xmlns:a16="http://schemas.microsoft.com/office/drawing/2014/main" id="{49BEE330-8094-E86A-64E8-7D9747E17F55}"/>
              </a:ext>
            </a:extLst>
          </p:cNvPr>
          <p:cNvSpPr/>
          <p:nvPr/>
        </p:nvSpPr>
        <p:spPr>
          <a:xfrm>
            <a:off x="462863" y="5004574"/>
            <a:ext cx="5110520" cy="710803"/>
          </a:xfrm>
          <a:prstGeom prst="rect">
            <a:avLst/>
          </a:prstGeom>
          <a:noFill/>
          <a:ln/>
        </p:spPr>
        <p:txBody>
          <a:bodyPr wrap="square" rtlCol="0" anchor="t"/>
          <a:lstStyle/>
          <a:p>
            <a:pPr marL="0" indent="0" algn="l">
              <a:lnSpc>
                <a:spcPts val="2799"/>
              </a:lnSpc>
              <a:buNone/>
            </a:pPr>
            <a:r>
              <a:rPr lang="en-US" sz="1750" dirty="0">
                <a:solidFill>
                  <a:srgbClr val="272525"/>
                </a:solidFill>
                <a:ea typeface="Lato" pitchFamily="34" charset="-122"/>
                <a:cs typeface="Lato" pitchFamily="34" charset="-120"/>
              </a:rPr>
              <a:t>Tüm uygulama tek bir yapıda yer alır ve birbirine sıkıca bağlıdır.</a:t>
            </a:r>
            <a:endParaRPr lang="en-US" sz="1750" dirty="0"/>
          </a:p>
        </p:txBody>
      </p:sp>
      <p:pic>
        <p:nvPicPr>
          <p:cNvPr id="12" name="Image 2" descr="preencoded.png">
            <a:extLst>
              <a:ext uri="{FF2B5EF4-FFF2-40B4-BE49-F238E27FC236}">
                <a16:creationId xmlns:a16="http://schemas.microsoft.com/office/drawing/2014/main" id="{6967EB22-BDD2-5C6B-CB1C-110FC31680C3}"/>
              </a:ext>
            </a:extLst>
          </p:cNvPr>
          <p:cNvPicPr>
            <a:picLocks noChangeAspect="1"/>
          </p:cNvPicPr>
          <p:nvPr/>
        </p:nvPicPr>
        <p:blipFill>
          <a:blip r:embed="rId3"/>
          <a:stretch>
            <a:fillRect/>
          </a:stretch>
        </p:blipFill>
        <p:spPr>
          <a:xfrm>
            <a:off x="5951984" y="1203815"/>
            <a:ext cx="5110639" cy="3158609"/>
          </a:xfrm>
          <a:prstGeom prst="rect">
            <a:avLst/>
          </a:prstGeom>
        </p:spPr>
      </p:pic>
      <p:sp>
        <p:nvSpPr>
          <p:cNvPr id="13" name="Text 4">
            <a:extLst>
              <a:ext uri="{FF2B5EF4-FFF2-40B4-BE49-F238E27FC236}">
                <a16:creationId xmlns:a16="http://schemas.microsoft.com/office/drawing/2014/main" id="{5B0D9C41-522F-13C1-B5CE-6EC9799DB445}"/>
              </a:ext>
            </a:extLst>
          </p:cNvPr>
          <p:cNvSpPr/>
          <p:nvPr/>
        </p:nvSpPr>
        <p:spPr>
          <a:xfrm>
            <a:off x="7269053" y="4436961"/>
            <a:ext cx="247650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orgia" pitchFamily="34" charset="0"/>
                <a:ea typeface="Georgia" pitchFamily="34" charset="-122"/>
                <a:cs typeface="Georgia" pitchFamily="34" charset="-120"/>
              </a:rPr>
              <a:t>Mikroservis mimari</a:t>
            </a:r>
            <a:endParaRPr lang="en-US" sz="2187" dirty="0"/>
          </a:p>
        </p:txBody>
      </p:sp>
      <p:sp>
        <p:nvSpPr>
          <p:cNvPr id="14" name="Text 5">
            <a:extLst>
              <a:ext uri="{FF2B5EF4-FFF2-40B4-BE49-F238E27FC236}">
                <a16:creationId xmlns:a16="http://schemas.microsoft.com/office/drawing/2014/main" id="{D93C4FB4-403C-1700-0C98-91D4AF543CC8}"/>
              </a:ext>
            </a:extLst>
          </p:cNvPr>
          <p:cNvSpPr/>
          <p:nvPr/>
        </p:nvSpPr>
        <p:spPr>
          <a:xfrm>
            <a:off x="5951983" y="4914066"/>
            <a:ext cx="5110639"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j-lt"/>
                <a:ea typeface="Lato" pitchFamily="34" charset="-122"/>
                <a:cs typeface="Lato" pitchFamily="34" charset="-120"/>
              </a:rPr>
              <a:t>Uygulama, küçük, bağımsız parçalara bölünür ve her biri kendi işlevselliğine sahip olan farklı servislere ayrılır.</a:t>
            </a:r>
            <a:endParaRPr lang="en-US" sz="1750" dirty="0">
              <a:latin typeface="+mj-lt"/>
            </a:endParaRPr>
          </a:p>
        </p:txBody>
      </p:sp>
    </p:spTree>
    <p:extLst>
      <p:ext uri="{BB962C8B-B14F-4D97-AF65-F5344CB8AC3E}">
        <p14:creationId xmlns:p14="http://schemas.microsoft.com/office/powerpoint/2010/main" val="30954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B871836-FC58-99E9-D80B-9AB5468CE010}"/>
              </a:ext>
            </a:extLst>
          </p:cNvPr>
          <p:cNvSpPr/>
          <p:nvPr/>
        </p:nvSpPr>
        <p:spPr>
          <a:xfrm>
            <a:off x="4080099" y="4725144"/>
            <a:ext cx="1871822" cy="14407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Başlık 2">
            <a:extLst>
              <a:ext uri="{FF2B5EF4-FFF2-40B4-BE49-F238E27FC236}">
                <a16:creationId xmlns:a16="http://schemas.microsoft.com/office/drawing/2014/main" id="{99A501D6-944A-DC3D-23AC-794E7D8E5E5D}"/>
              </a:ext>
            </a:extLst>
          </p:cNvPr>
          <p:cNvSpPr>
            <a:spLocks noGrp="1"/>
          </p:cNvSpPr>
          <p:nvPr>
            <p:ph type="title"/>
          </p:nvPr>
        </p:nvSpPr>
        <p:spPr/>
        <p:txBody>
          <a:bodyPr/>
          <a:lstStyle/>
          <a:p>
            <a:r>
              <a:rPr lang="tr-TR" dirty="0"/>
              <a:t>           </a:t>
            </a:r>
            <a:r>
              <a:rPr lang="tr-TR" dirty="0">
                <a:solidFill>
                  <a:srgbClr val="FF0000"/>
                </a:solidFill>
              </a:rPr>
              <a:t>Monolitik Mimari                                               </a:t>
            </a:r>
            <a:r>
              <a:rPr lang="tr-TR" dirty="0" err="1">
                <a:solidFill>
                  <a:srgbClr val="FF0000"/>
                </a:solidFill>
              </a:rPr>
              <a:t>Mikroservis</a:t>
            </a:r>
            <a:r>
              <a:rPr lang="tr-TR" dirty="0">
                <a:solidFill>
                  <a:srgbClr val="FF0000"/>
                </a:solidFill>
              </a:rPr>
              <a:t> Mimari</a:t>
            </a:r>
          </a:p>
        </p:txBody>
      </p:sp>
      <p:sp>
        <p:nvSpPr>
          <p:cNvPr id="2" name="Alt Bilgi Yer Tutucusu 1">
            <a:extLst>
              <a:ext uri="{FF2B5EF4-FFF2-40B4-BE49-F238E27FC236}">
                <a16:creationId xmlns:a16="http://schemas.microsoft.com/office/drawing/2014/main" id="{F7E55C84-FDDF-1E30-C672-78A5C893BBA8}"/>
              </a:ext>
            </a:extLst>
          </p:cNvPr>
          <p:cNvSpPr>
            <a:spLocks noGrp="1"/>
          </p:cNvSpPr>
          <p:nvPr>
            <p:ph type="ftr" sz="quarter" idx="11"/>
          </p:nvPr>
        </p:nvSpPr>
        <p:spPr/>
        <p:txBody>
          <a:bodyPr/>
          <a:lstStyle/>
          <a:p>
            <a:r>
              <a:rPr lang="tr-TR"/>
              <a:t>Kurumsal Mimari ve Arge-Damla Erhan</a:t>
            </a:r>
          </a:p>
        </p:txBody>
      </p:sp>
      <p:cxnSp>
        <p:nvCxnSpPr>
          <p:cNvPr id="7" name="Düz Bağlayıcı 6">
            <a:extLst>
              <a:ext uri="{FF2B5EF4-FFF2-40B4-BE49-F238E27FC236}">
                <a16:creationId xmlns:a16="http://schemas.microsoft.com/office/drawing/2014/main" id="{561583D8-7FA3-0FBF-272F-B26A3541F3B6}"/>
              </a:ext>
            </a:extLst>
          </p:cNvPr>
          <p:cNvCxnSpPr>
            <a:stCxn id="3" idx="0"/>
          </p:cNvCxnSpPr>
          <p:nvPr/>
        </p:nvCxnSpPr>
        <p:spPr>
          <a:xfrm flipH="1">
            <a:off x="6096000" y="7634"/>
            <a:ext cx="48009" cy="6733734"/>
          </a:xfrm>
          <a:prstGeom prst="line">
            <a:avLst/>
          </a:prstGeom>
        </p:spPr>
        <p:style>
          <a:lnRef idx="1">
            <a:schemeClr val="accent1"/>
          </a:lnRef>
          <a:fillRef idx="0">
            <a:schemeClr val="accent1"/>
          </a:fillRef>
          <a:effectRef idx="0">
            <a:schemeClr val="accent1"/>
          </a:effectRef>
          <a:fontRef idx="minor">
            <a:schemeClr val="tx1"/>
          </a:fontRef>
        </p:style>
      </p:cxnSp>
      <p:sp>
        <p:nvSpPr>
          <p:cNvPr id="9" name="Shape 2">
            <a:extLst>
              <a:ext uri="{FF2B5EF4-FFF2-40B4-BE49-F238E27FC236}">
                <a16:creationId xmlns:a16="http://schemas.microsoft.com/office/drawing/2014/main" id="{4C6343CF-470E-4D77-8A97-A2EC5776739D}"/>
              </a:ext>
            </a:extLst>
          </p:cNvPr>
          <p:cNvSpPr>
            <a:spLocks noGrp="1"/>
          </p:cNvSpPr>
          <p:nvPr>
            <p:ph sz="half" idx="1"/>
          </p:nvPr>
        </p:nvSpPr>
        <p:spPr>
          <a:xfrm>
            <a:off x="0" y="872443"/>
            <a:ext cx="6096000" cy="5293407"/>
          </a:xfrm>
          <a:prstGeom prst="roundRect">
            <a:avLst>
              <a:gd name="adj" fmla="val 18730"/>
            </a:avLst>
          </a:prstGeom>
          <a:solidFill>
            <a:srgbClr val="F3F3FF"/>
          </a:solidFill>
          <a:ln w="27742">
            <a:solidFill>
              <a:srgbClr val="2D4DF2"/>
            </a:solidFill>
            <a:prstDash val="solid"/>
          </a:ln>
        </p:spPr>
        <p:txBody>
          <a:bodyPr>
            <a:normAutofit fontScale="70000" lnSpcReduction="20000"/>
          </a:bodyPr>
          <a:lstStyle/>
          <a:p>
            <a:pPr marL="0" indent="0">
              <a:buNone/>
            </a:pPr>
            <a:r>
              <a:rPr lang="tr-TR" dirty="0">
                <a:solidFill>
                  <a:srgbClr val="242424"/>
                </a:solidFill>
              </a:rPr>
              <a:t>• Yapının anlaşılması nispeten kolay</a:t>
            </a:r>
            <a:r>
              <a:rPr lang="en-US" dirty="0" err="1">
                <a:solidFill>
                  <a:srgbClr val="242424"/>
                </a:solidFill>
              </a:rPr>
              <a:t>dır</a:t>
            </a:r>
            <a:r>
              <a:rPr lang="tr-TR" dirty="0">
                <a:solidFill>
                  <a:srgbClr val="242424"/>
                </a:solidFill>
              </a:rPr>
              <a:t>.</a:t>
            </a:r>
          </a:p>
          <a:p>
            <a:pPr marL="0" indent="0">
              <a:buNone/>
            </a:pPr>
            <a:br>
              <a:rPr lang="tr-TR" dirty="0"/>
            </a:br>
            <a:r>
              <a:rPr lang="tr-TR" dirty="0">
                <a:solidFill>
                  <a:srgbClr val="242424"/>
                </a:solidFill>
              </a:rPr>
              <a:t>• Tek bir programlama dili ile geliştiril</a:t>
            </a:r>
            <a:r>
              <a:rPr lang="en-US" dirty="0" err="1">
                <a:solidFill>
                  <a:srgbClr val="242424"/>
                </a:solidFill>
              </a:rPr>
              <a:t>ir.</a:t>
            </a:r>
            <a:r>
              <a:rPr lang="tr-TR" dirty="0">
                <a:solidFill>
                  <a:srgbClr val="242424"/>
                </a:solidFill>
              </a:rPr>
              <a:t> </a:t>
            </a:r>
            <a:endParaRPr lang="en-US" dirty="0">
              <a:solidFill>
                <a:srgbClr val="242424"/>
              </a:solidFill>
            </a:endParaRPr>
          </a:p>
          <a:p>
            <a:pPr marL="0" indent="0">
              <a:buNone/>
            </a:pPr>
            <a:r>
              <a:rPr lang="tr-TR" dirty="0">
                <a:solidFill>
                  <a:srgbClr val="242424"/>
                </a:solidFill>
              </a:rPr>
              <a:t>(PHP ile başlandıysa PHP ile geliştirilmeye devam edilmek zorunda)</a:t>
            </a:r>
          </a:p>
          <a:p>
            <a:pPr marL="0" indent="0">
              <a:buNone/>
            </a:pPr>
            <a:br>
              <a:rPr lang="tr-TR" dirty="0"/>
            </a:br>
            <a:r>
              <a:rPr lang="tr-TR" dirty="0">
                <a:solidFill>
                  <a:srgbClr val="242424"/>
                </a:solidFill>
              </a:rPr>
              <a:t>• Uygulamanın </a:t>
            </a:r>
            <a:r>
              <a:rPr lang="tr-TR" dirty="0" err="1">
                <a:solidFill>
                  <a:srgbClr val="242424"/>
                </a:solidFill>
              </a:rPr>
              <a:t>modülaritesi</a:t>
            </a:r>
            <a:r>
              <a:rPr lang="en-US" dirty="0">
                <a:solidFill>
                  <a:srgbClr val="242424"/>
                </a:solidFill>
              </a:rPr>
              <a:t> </a:t>
            </a:r>
            <a:r>
              <a:rPr lang="tr-TR" dirty="0">
                <a:solidFill>
                  <a:srgbClr val="242424"/>
                </a:solidFill>
              </a:rPr>
              <a:t>geliştirilen programlama diline bağlı</a:t>
            </a:r>
            <a:r>
              <a:rPr lang="en-US" dirty="0" err="1">
                <a:solidFill>
                  <a:srgbClr val="242424"/>
                </a:solidFill>
              </a:rPr>
              <a:t>dır</a:t>
            </a:r>
            <a:r>
              <a:rPr lang="tr-TR" dirty="0">
                <a:solidFill>
                  <a:srgbClr val="242424"/>
                </a:solidFill>
              </a:rPr>
              <a:t> .</a:t>
            </a:r>
          </a:p>
          <a:p>
            <a:pPr marL="0" indent="0">
              <a:buNone/>
            </a:pPr>
            <a:br>
              <a:rPr lang="tr-TR" dirty="0"/>
            </a:br>
            <a:r>
              <a:rPr lang="tr-TR" dirty="0">
                <a:solidFill>
                  <a:srgbClr val="242424"/>
                </a:solidFill>
              </a:rPr>
              <a:t>• Uygulama büyüdükçe </a:t>
            </a:r>
            <a:r>
              <a:rPr lang="tr-TR" dirty="0" err="1">
                <a:solidFill>
                  <a:srgbClr val="242424"/>
                </a:solidFill>
              </a:rPr>
              <a:t>codebasein</a:t>
            </a:r>
            <a:r>
              <a:rPr lang="tr-TR" dirty="0">
                <a:solidFill>
                  <a:srgbClr val="242424"/>
                </a:solidFill>
              </a:rPr>
              <a:t> yönetilmesi, bakımı ve </a:t>
            </a:r>
            <a:r>
              <a:rPr lang="tr-TR" dirty="0" err="1">
                <a:solidFill>
                  <a:srgbClr val="242424"/>
                </a:solidFill>
              </a:rPr>
              <a:t>deploy</a:t>
            </a:r>
            <a:r>
              <a:rPr lang="tr-TR" dirty="0">
                <a:solidFill>
                  <a:srgbClr val="242424"/>
                </a:solidFill>
              </a:rPr>
              <a:t> edilmesi zorlaş</a:t>
            </a:r>
            <a:r>
              <a:rPr lang="en-US" dirty="0" err="1">
                <a:solidFill>
                  <a:srgbClr val="242424"/>
                </a:solidFill>
              </a:rPr>
              <a:t>ır</a:t>
            </a:r>
            <a:r>
              <a:rPr lang="tr-TR" dirty="0">
                <a:solidFill>
                  <a:srgbClr val="242424"/>
                </a:solidFill>
              </a:rPr>
              <a:t>.</a:t>
            </a:r>
          </a:p>
          <a:p>
            <a:pPr marL="0" indent="0">
              <a:buNone/>
            </a:pPr>
            <a:br>
              <a:rPr lang="tr-TR" dirty="0"/>
            </a:br>
            <a:r>
              <a:rPr lang="tr-TR" dirty="0">
                <a:solidFill>
                  <a:srgbClr val="242424"/>
                </a:solidFill>
              </a:rPr>
              <a:t>• Ekibe yeni bir </a:t>
            </a:r>
            <a:r>
              <a:rPr lang="tr-TR" dirty="0" err="1">
                <a:solidFill>
                  <a:srgbClr val="242424"/>
                </a:solidFill>
              </a:rPr>
              <a:t>developer</a:t>
            </a:r>
            <a:r>
              <a:rPr lang="tr-TR" dirty="0">
                <a:solidFill>
                  <a:srgbClr val="242424"/>
                </a:solidFill>
              </a:rPr>
              <a:t> katıldığı zaman uygulamanın bütün yapısını(</a:t>
            </a:r>
            <a:r>
              <a:rPr lang="tr-TR" dirty="0" err="1">
                <a:solidFill>
                  <a:srgbClr val="242424"/>
                </a:solidFill>
              </a:rPr>
              <a:t>structure</a:t>
            </a:r>
            <a:r>
              <a:rPr lang="tr-TR" dirty="0">
                <a:solidFill>
                  <a:srgbClr val="242424"/>
                </a:solidFill>
              </a:rPr>
              <a:t>) öğrenmek zorunda olması ve projeye katkı vermeye (</a:t>
            </a:r>
            <a:r>
              <a:rPr lang="tr-TR" dirty="0" err="1">
                <a:solidFill>
                  <a:srgbClr val="242424"/>
                </a:solidFill>
              </a:rPr>
              <a:t>contribute</a:t>
            </a:r>
            <a:r>
              <a:rPr lang="tr-TR" dirty="0">
                <a:solidFill>
                  <a:srgbClr val="242424"/>
                </a:solidFill>
              </a:rPr>
              <a:t>) başlama süresinin art</a:t>
            </a:r>
            <a:r>
              <a:rPr lang="en-US" dirty="0" err="1">
                <a:solidFill>
                  <a:srgbClr val="242424"/>
                </a:solidFill>
              </a:rPr>
              <a:t>ar</a:t>
            </a:r>
            <a:r>
              <a:rPr lang="tr-TR" dirty="0">
                <a:solidFill>
                  <a:srgbClr val="242424"/>
                </a:solidFill>
              </a:rPr>
              <a:t>.</a:t>
            </a:r>
            <a:endParaRPr lang="en-US" dirty="0">
              <a:solidFill>
                <a:srgbClr val="242424"/>
              </a:solidFill>
            </a:endParaRPr>
          </a:p>
          <a:p>
            <a:endParaRPr lang="tr-TR" dirty="0"/>
          </a:p>
        </p:txBody>
      </p:sp>
      <p:sp>
        <p:nvSpPr>
          <p:cNvPr id="11" name="Shape 2">
            <a:extLst>
              <a:ext uri="{FF2B5EF4-FFF2-40B4-BE49-F238E27FC236}">
                <a16:creationId xmlns:a16="http://schemas.microsoft.com/office/drawing/2014/main" id="{4B31CAC6-0719-4FFE-B2E6-98517F8D7BCA}"/>
              </a:ext>
            </a:extLst>
          </p:cNvPr>
          <p:cNvSpPr>
            <a:spLocks noGrp="1"/>
          </p:cNvSpPr>
          <p:nvPr>
            <p:ph sz="half" idx="2"/>
          </p:nvPr>
        </p:nvSpPr>
        <p:spPr>
          <a:xfrm>
            <a:off x="6288088" y="872443"/>
            <a:ext cx="5903912" cy="5273062"/>
          </a:xfrm>
          <a:prstGeom prst="roundRect">
            <a:avLst>
              <a:gd name="adj" fmla="val 18730"/>
            </a:avLst>
          </a:prstGeom>
          <a:solidFill>
            <a:srgbClr val="F3F3FF"/>
          </a:solidFill>
          <a:ln w="27742">
            <a:solidFill>
              <a:srgbClr val="2D4DF2"/>
            </a:solidFill>
            <a:prstDash val="solid"/>
          </a:ln>
        </p:spPr>
        <p:txBody>
          <a:bodyPr>
            <a:normAutofit fontScale="70000" lnSpcReduction="20000"/>
          </a:bodyPr>
          <a:lstStyle/>
          <a:p>
            <a:pPr marL="0" indent="0">
              <a:buNone/>
            </a:pPr>
            <a:endParaRPr lang="tr-TR" dirty="0">
              <a:solidFill>
                <a:srgbClr val="242424"/>
              </a:solidFill>
              <a:latin typeface="source-serif-pro"/>
            </a:endParaRPr>
          </a:p>
          <a:p>
            <a:pPr marL="0" indent="0">
              <a:buNone/>
            </a:pPr>
            <a:endParaRPr lang="en-US" dirty="0">
              <a:solidFill>
                <a:srgbClr val="242424"/>
              </a:solidFill>
              <a:latin typeface="source-serif-pro"/>
            </a:endParaRPr>
          </a:p>
          <a:p>
            <a:pPr marL="0" indent="0">
              <a:buNone/>
            </a:pPr>
            <a:r>
              <a:rPr lang="tr-TR" dirty="0">
                <a:solidFill>
                  <a:srgbClr val="242424"/>
                </a:solidFill>
                <a:latin typeface="source-serif-pro"/>
              </a:rPr>
              <a:t> • </a:t>
            </a:r>
            <a:r>
              <a:rPr lang="tr-TR" dirty="0" err="1">
                <a:solidFill>
                  <a:srgbClr val="242424"/>
                </a:solidFill>
                <a:latin typeface="source-serif-pro"/>
              </a:rPr>
              <a:t>Mikroservisler</a:t>
            </a:r>
            <a:r>
              <a:rPr lang="tr-TR" dirty="0">
                <a:solidFill>
                  <a:srgbClr val="242424"/>
                </a:solidFill>
                <a:latin typeface="source-serif-pro"/>
              </a:rPr>
              <a:t> birbirinden bağımsız</a:t>
            </a:r>
            <a:endParaRPr lang="en-US" dirty="0">
              <a:solidFill>
                <a:srgbClr val="242424"/>
              </a:solidFill>
              <a:latin typeface="source-serif-pro"/>
            </a:endParaRPr>
          </a:p>
          <a:p>
            <a:pPr marL="0" indent="0">
              <a:buNone/>
            </a:pPr>
            <a:r>
              <a:rPr lang="tr-TR" dirty="0">
                <a:solidFill>
                  <a:srgbClr val="242424"/>
                </a:solidFill>
                <a:latin typeface="source-serif-pro"/>
              </a:rPr>
              <a:t> ve tek bir işe odaklanmış uygulamalar olduklarından, her bir servisi farklı bir programlama dili ile geliştirmek mümkün. Bu da uygulamanın bir programlama diline olan bağımlılığını ortadan kaldır</a:t>
            </a:r>
            <a:r>
              <a:rPr lang="en-US" dirty="0" err="1">
                <a:solidFill>
                  <a:srgbClr val="242424"/>
                </a:solidFill>
                <a:latin typeface="source-serif-pro"/>
              </a:rPr>
              <a:t>ır</a:t>
            </a:r>
            <a:r>
              <a:rPr lang="en-US" dirty="0">
                <a:solidFill>
                  <a:srgbClr val="242424"/>
                </a:solidFill>
                <a:latin typeface="source-serif-pro"/>
              </a:rPr>
              <a:t>.</a:t>
            </a:r>
            <a:endParaRPr lang="tr-TR" dirty="0">
              <a:solidFill>
                <a:srgbClr val="242424"/>
              </a:solidFill>
              <a:latin typeface="source-serif-pro"/>
            </a:endParaRPr>
          </a:p>
          <a:p>
            <a:pPr marL="0" indent="0">
              <a:buNone/>
            </a:pPr>
            <a:br>
              <a:rPr lang="tr-TR" dirty="0">
                <a:latin typeface="source-serif-pro"/>
              </a:rPr>
            </a:br>
            <a:r>
              <a:rPr lang="tr-TR" dirty="0">
                <a:solidFill>
                  <a:srgbClr val="242424"/>
                </a:solidFill>
                <a:latin typeface="source-serif-pro"/>
              </a:rPr>
              <a:t>• Büyük bir </a:t>
            </a:r>
            <a:r>
              <a:rPr lang="tr-TR" dirty="0" err="1">
                <a:solidFill>
                  <a:srgbClr val="242424"/>
                </a:solidFill>
                <a:latin typeface="source-serif-pro"/>
              </a:rPr>
              <a:t>codebasein</a:t>
            </a:r>
            <a:r>
              <a:rPr lang="tr-TR" dirty="0">
                <a:solidFill>
                  <a:srgbClr val="242424"/>
                </a:solidFill>
                <a:latin typeface="source-serif-pro"/>
              </a:rPr>
              <a:t> </a:t>
            </a:r>
            <a:r>
              <a:rPr lang="tr-TR" dirty="0" err="1">
                <a:solidFill>
                  <a:srgbClr val="242424"/>
                </a:solidFill>
                <a:latin typeface="source-serif-pro"/>
              </a:rPr>
              <a:t>deploy</a:t>
            </a:r>
            <a:r>
              <a:rPr lang="tr-TR" dirty="0">
                <a:solidFill>
                  <a:srgbClr val="242424"/>
                </a:solidFill>
                <a:latin typeface="source-serif-pro"/>
              </a:rPr>
              <a:t> süresine oranla servislerin </a:t>
            </a:r>
            <a:r>
              <a:rPr lang="tr-TR" dirty="0" err="1">
                <a:solidFill>
                  <a:srgbClr val="242424"/>
                </a:solidFill>
                <a:latin typeface="source-serif-pro"/>
              </a:rPr>
              <a:t>build</a:t>
            </a:r>
            <a:r>
              <a:rPr lang="tr-TR" dirty="0">
                <a:solidFill>
                  <a:srgbClr val="242424"/>
                </a:solidFill>
                <a:latin typeface="source-serif-pro"/>
              </a:rPr>
              <a:t> ve </a:t>
            </a:r>
            <a:r>
              <a:rPr lang="tr-TR" dirty="0" err="1">
                <a:solidFill>
                  <a:srgbClr val="242424"/>
                </a:solidFill>
                <a:latin typeface="source-serif-pro"/>
              </a:rPr>
              <a:t>deploy</a:t>
            </a:r>
            <a:r>
              <a:rPr lang="tr-TR" dirty="0">
                <a:solidFill>
                  <a:srgbClr val="242424"/>
                </a:solidFill>
                <a:latin typeface="source-serif-pro"/>
              </a:rPr>
              <a:t> süreleri birbirinden bağımsız olacağından, </a:t>
            </a:r>
            <a:r>
              <a:rPr lang="tr-TR" dirty="0" err="1">
                <a:solidFill>
                  <a:srgbClr val="242424"/>
                </a:solidFill>
                <a:latin typeface="source-serif-pro"/>
              </a:rPr>
              <a:t>developerlar</a:t>
            </a:r>
            <a:r>
              <a:rPr lang="tr-TR" dirty="0">
                <a:solidFill>
                  <a:srgbClr val="242424"/>
                </a:solidFill>
                <a:latin typeface="source-serif-pro"/>
              </a:rPr>
              <a:t> açısından ciddi bir zaman kazancı sağla</a:t>
            </a:r>
            <a:r>
              <a:rPr lang="en-US" dirty="0">
                <a:solidFill>
                  <a:srgbClr val="242424"/>
                </a:solidFill>
                <a:latin typeface="source-serif-pro"/>
              </a:rPr>
              <a:t>r.</a:t>
            </a:r>
            <a:endParaRPr lang="tr-TR" dirty="0">
              <a:solidFill>
                <a:srgbClr val="242424"/>
              </a:solidFill>
              <a:latin typeface="source-serif-pro"/>
            </a:endParaRPr>
          </a:p>
          <a:p>
            <a:pPr marL="0" indent="0">
              <a:buNone/>
            </a:pPr>
            <a:br>
              <a:rPr lang="tr-TR" dirty="0">
                <a:latin typeface="source-serif-pro"/>
              </a:rPr>
            </a:br>
            <a:r>
              <a:rPr lang="tr-TR" dirty="0">
                <a:solidFill>
                  <a:srgbClr val="242424"/>
                </a:solidFill>
                <a:latin typeface="source-serif-pro"/>
              </a:rPr>
              <a:t>• </a:t>
            </a:r>
            <a:r>
              <a:rPr lang="tr-TR" dirty="0">
                <a:latin typeface="source-serif-pro"/>
              </a:rPr>
              <a:t>Ekibe yeni bir </a:t>
            </a:r>
            <a:r>
              <a:rPr lang="tr-TR" dirty="0" err="1">
                <a:latin typeface="source-serif-pro"/>
              </a:rPr>
              <a:t>developer</a:t>
            </a:r>
            <a:r>
              <a:rPr lang="tr-TR" dirty="0">
                <a:latin typeface="source-serif-pro"/>
              </a:rPr>
              <a:t> kat</a:t>
            </a:r>
            <a:r>
              <a:rPr lang="en-US" dirty="0">
                <a:latin typeface="source-serif-pro"/>
              </a:rPr>
              <a:t>ı</a:t>
            </a:r>
            <a:r>
              <a:rPr lang="tr-TR" dirty="0" err="1">
                <a:latin typeface="source-serif-pro"/>
              </a:rPr>
              <a:t>ldığı</a:t>
            </a:r>
            <a:r>
              <a:rPr lang="tr-TR" dirty="0">
                <a:latin typeface="source-serif-pro"/>
              </a:rPr>
              <a:t> zaman uygulamanın bütün yapısını öğrenmek yerine katkı vermesi beklenen servisin yapısını öğrenip katkı vermeye başlama süresi oldukça çabuk</a:t>
            </a:r>
            <a:r>
              <a:rPr lang="en-US" dirty="0">
                <a:latin typeface="source-serif-pro"/>
              </a:rPr>
              <a:t>tur</a:t>
            </a:r>
            <a:endParaRPr lang="tr-TR" dirty="0">
              <a:latin typeface="source-serif-pro"/>
            </a:endParaRPr>
          </a:p>
          <a:p>
            <a:pPr marL="0" indent="0">
              <a:buNone/>
            </a:pPr>
            <a:br>
              <a:rPr lang="tr-TR" dirty="0">
                <a:latin typeface="source-serif-pro"/>
              </a:rPr>
            </a:br>
            <a:r>
              <a:rPr lang="tr-TR" dirty="0">
                <a:solidFill>
                  <a:srgbClr val="242424"/>
                </a:solidFill>
                <a:latin typeface="source-serif-pro"/>
              </a:rPr>
              <a:t>•</a:t>
            </a:r>
            <a:endParaRPr lang="tr-TR" dirty="0">
              <a:latin typeface="source-serif-pro"/>
            </a:endParaRPr>
          </a:p>
        </p:txBody>
      </p:sp>
    </p:spTree>
    <p:extLst>
      <p:ext uri="{BB962C8B-B14F-4D97-AF65-F5344CB8AC3E}">
        <p14:creationId xmlns:p14="http://schemas.microsoft.com/office/powerpoint/2010/main" val="39166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27ACE317-3BA1-7D27-BBDC-54BD4C4B9646}"/>
              </a:ext>
            </a:extLst>
          </p:cNvPr>
          <p:cNvSpPr>
            <a:spLocks noGrp="1"/>
          </p:cNvSpPr>
          <p:nvPr>
            <p:ph type="title"/>
          </p:nvPr>
        </p:nvSpPr>
        <p:spPr/>
        <p:txBody>
          <a:bodyPr/>
          <a:lstStyle/>
          <a:p>
            <a:r>
              <a:rPr lang="tr-TR" dirty="0"/>
              <a:t>               </a:t>
            </a:r>
            <a:r>
              <a:rPr lang="tr-TR" dirty="0" err="1">
                <a:solidFill>
                  <a:srgbClr val="FF0000"/>
                </a:solidFill>
              </a:rPr>
              <a:t>Externalized</a:t>
            </a:r>
            <a:r>
              <a:rPr lang="tr-TR" dirty="0">
                <a:solidFill>
                  <a:srgbClr val="FF0000"/>
                </a:solidFill>
              </a:rPr>
              <a:t> </a:t>
            </a:r>
            <a:r>
              <a:rPr lang="tr-TR" dirty="0" err="1">
                <a:solidFill>
                  <a:srgbClr val="FF0000"/>
                </a:solidFill>
              </a:rPr>
              <a:t>Configuration</a:t>
            </a:r>
            <a:r>
              <a:rPr lang="tr-TR" dirty="0">
                <a:solidFill>
                  <a:srgbClr val="FF0000"/>
                </a:solidFill>
              </a:rPr>
              <a:t> </a:t>
            </a:r>
            <a:r>
              <a:rPr lang="tr-TR" dirty="0" err="1">
                <a:solidFill>
                  <a:srgbClr val="FF0000"/>
                </a:solidFill>
              </a:rPr>
              <a:t>Pattern</a:t>
            </a:r>
            <a:r>
              <a:rPr lang="tr-TR" dirty="0">
                <a:solidFill>
                  <a:srgbClr val="FF0000"/>
                </a:solidFill>
              </a:rPr>
              <a:t> (Harici yapılandırma)</a:t>
            </a:r>
          </a:p>
        </p:txBody>
      </p:sp>
      <p:sp>
        <p:nvSpPr>
          <p:cNvPr id="2" name="Alt Bilgi Yer Tutucusu 1">
            <a:extLst>
              <a:ext uri="{FF2B5EF4-FFF2-40B4-BE49-F238E27FC236}">
                <a16:creationId xmlns:a16="http://schemas.microsoft.com/office/drawing/2014/main" id="{EE6DB6DF-08EC-6987-89DF-FAD71799D535}"/>
              </a:ext>
            </a:extLst>
          </p:cNvPr>
          <p:cNvSpPr>
            <a:spLocks noGrp="1"/>
          </p:cNvSpPr>
          <p:nvPr>
            <p:ph type="ftr" sz="quarter" idx="11"/>
          </p:nvPr>
        </p:nvSpPr>
        <p:spPr/>
        <p:txBody>
          <a:bodyPr/>
          <a:lstStyle/>
          <a:p>
            <a:r>
              <a:rPr lang="tr-TR"/>
              <a:t>Kurumsal Mimari ve Arge-Damla Erhan</a:t>
            </a:r>
          </a:p>
        </p:txBody>
      </p:sp>
      <p:sp>
        <p:nvSpPr>
          <p:cNvPr id="5" name="İçerik Yer Tutucusu 4">
            <a:extLst>
              <a:ext uri="{FF2B5EF4-FFF2-40B4-BE49-F238E27FC236}">
                <a16:creationId xmlns:a16="http://schemas.microsoft.com/office/drawing/2014/main" id="{A77C0116-AB6C-C08C-466F-74BFD8F0477A}"/>
              </a:ext>
            </a:extLst>
          </p:cNvPr>
          <p:cNvSpPr>
            <a:spLocks noGrp="1"/>
          </p:cNvSpPr>
          <p:nvPr>
            <p:ph idx="1"/>
          </p:nvPr>
        </p:nvSpPr>
        <p:spPr>
          <a:xfrm>
            <a:off x="431375" y="1268760"/>
            <a:ext cx="11065225" cy="4896544"/>
          </a:xfrm>
        </p:spPr>
        <p:txBody>
          <a:bodyPr/>
          <a:lstStyle/>
          <a:p>
            <a:pPr marL="0" indent="0">
              <a:buNone/>
            </a:pPr>
            <a:r>
              <a:rPr lang="tr-TR" dirty="0"/>
              <a:t> </a:t>
            </a:r>
            <a:r>
              <a:rPr lang="tr-TR" sz="1400" dirty="0"/>
              <a:t>Bir uygulamanın kendisinde herhangi bir değişiklik olmaksızın birden fazla ortamda (</a:t>
            </a:r>
            <a:r>
              <a:rPr lang="tr-TR" sz="1400" dirty="0" err="1"/>
              <a:t>örn</a:t>
            </a:r>
            <a:r>
              <a:rPr lang="tr-TR" sz="1400" dirty="0"/>
              <a:t>. geliştirme, test, üretim) çalışmasına izin veren tasarım desenidir.</a:t>
            </a:r>
            <a:endParaRPr lang="en-US" sz="1400" dirty="0"/>
          </a:p>
          <a:p>
            <a:pPr marL="0" indent="0">
              <a:buNone/>
            </a:pPr>
            <a:r>
              <a:rPr lang="en-US" sz="1400" dirty="0"/>
              <a:t>//İlk </a:t>
            </a:r>
            <a:r>
              <a:rPr lang="en-US" sz="1400" dirty="0" err="1"/>
              <a:t>bunu</a:t>
            </a:r>
            <a:r>
              <a:rPr lang="en-US" sz="1400" dirty="0"/>
              <a:t> </a:t>
            </a:r>
            <a:r>
              <a:rPr lang="en-US" sz="1400" dirty="0" err="1"/>
              <a:t>okuyacağım</a:t>
            </a:r>
            <a:endParaRPr lang="en-US" sz="1400" dirty="0"/>
          </a:p>
          <a:p>
            <a:pPr marL="0" indent="0">
              <a:buNone/>
            </a:pPr>
            <a:r>
              <a:rPr lang="tr-TR" sz="1400" dirty="0"/>
              <a:t>Bir servis tipik olarak farklı servisleri ve </a:t>
            </a:r>
            <a:r>
              <a:rPr lang="tr-TR" sz="1400" dirty="0" err="1"/>
              <a:t>veritabanlarını</a:t>
            </a:r>
            <a:r>
              <a:rPr lang="tr-TR" sz="1400" dirty="0"/>
              <a:t> kullanabilir. Dev, QA, UAT, </a:t>
            </a:r>
            <a:r>
              <a:rPr lang="tr-TR" sz="1400" dirty="0" err="1"/>
              <a:t>prod</a:t>
            </a:r>
            <a:r>
              <a:rPr lang="tr-TR" sz="1400" dirty="0"/>
              <a:t> gibi her ortam için uç nokta URL’si veya bazı yapılandırma özellikleri farklı olabilir. Bu özelliklerin herhangi birindeki bir değişiklik, servisin yeniden derlenmesi ve yeniden dağıtılmasını gerektirebilir.</a:t>
            </a:r>
            <a:endParaRPr lang="en-US" sz="1400" dirty="0"/>
          </a:p>
          <a:p>
            <a:pPr marL="0" indent="0">
              <a:buNone/>
            </a:pPr>
            <a:r>
              <a:rPr lang="en-US" sz="1400" dirty="0"/>
              <a:t>Bu </a:t>
            </a:r>
            <a:r>
              <a:rPr lang="en-US" sz="1400" dirty="0" err="1"/>
              <a:t>desen</a:t>
            </a:r>
            <a:r>
              <a:rPr lang="en-US" sz="1400" dirty="0"/>
              <a:t>, </a:t>
            </a:r>
            <a:r>
              <a:rPr lang="en-US" sz="1400" dirty="0" err="1"/>
              <a:t>mikroservislerin</a:t>
            </a:r>
            <a:r>
              <a:rPr lang="en-US" sz="1400" dirty="0"/>
              <a:t> </a:t>
            </a:r>
            <a:r>
              <a:rPr lang="en-US" sz="1400" dirty="0" err="1"/>
              <a:t>ayarlarını</a:t>
            </a:r>
            <a:r>
              <a:rPr lang="en-US" sz="1400" dirty="0"/>
              <a:t> </a:t>
            </a:r>
            <a:r>
              <a:rPr lang="en-US" sz="1400" dirty="0" err="1"/>
              <a:t>merkezi</a:t>
            </a:r>
            <a:r>
              <a:rPr lang="en-US" sz="1400" dirty="0"/>
              <a:t> </a:t>
            </a:r>
            <a:r>
              <a:rPr lang="en-US" sz="1400" dirty="0" err="1"/>
              <a:t>bir</a:t>
            </a:r>
            <a:r>
              <a:rPr lang="en-US" sz="1400" dirty="0"/>
              <a:t> </a:t>
            </a:r>
            <a:r>
              <a:rPr lang="en-US" sz="1400" dirty="0" err="1"/>
              <a:t>yerde</a:t>
            </a:r>
            <a:r>
              <a:rPr lang="en-US" sz="1400" dirty="0"/>
              <a:t> </a:t>
            </a:r>
            <a:r>
              <a:rPr lang="en-US" sz="1400" dirty="0" err="1"/>
              <a:t>yönetmeye</a:t>
            </a:r>
            <a:r>
              <a:rPr lang="en-US" sz="1400" dirty="0"/>
              <a:t> </a:t>
            </a:r>
            <a:r>
              <a:rPr lang="en-US" sz="1400" dirty="0" err="1"/>
              <a:t>yönelik</a:t>
            </a:r>
            <a:r>
              <a:rPr lang="en-US" sz="1400" dirty="0"/>
              <a:t> </a:t>
            </a:r>
            <a:r>
              <a:rPr lang="en-US" sz="1400" dirty="0" err="1"/>
              <a:t>bir</a:t>
            </a:r>
            <a:r>
              <a:rPr lang="en-US" sz="1400" dirty="0"/>
              <a:t> </a:t>
            </a:r>
            <a:r>
              <a:rPr lang="en-US" sz="1400" dirty="0" err="1"/>
              <a:t>yaklaşımı</a:t>
            </a:r>
            <a:r>
              <a:rPr lang="en-US" sz="1400" dirty="0"/>
              <a:t> </a:t>
            </a:r>
            <a:r>
              <a:rPr lang="en-US" sz="1400" dirty="0" err="1"/>
              <a:t>ifade</a:t>
            </a:r>
            <a:r>
              <a:rPr lang="en-US" sz="1400" dirty="0"/>
              <a:t> </a:t>
            </a:r>
            <a:r>
              <a:rPr lang="en-US" sz="1400" dirty="0" err="1"/>
              <a:t>eder</a:t>
            </a:r>
            <a:r>
              <a:rPr lang="en-US" sz="1400" dirty="0"/>
              <a:t>. </a:t>
            </a:r>
            <a:r>
              <a:rPr lang="en-US" sz="1400" dirty="0" err="1"/>
              <a:t>Böylece</a:t>
            </a:r>
            <a:r>
              <a:rPr lang="en-US" sz="1400" dirty="0"/>
              <a:t>, </a:t>
            </a:r>
            <a:r>
              <a:rPr lang="en-US" sz="1400" dirty="0" err="1"/>
              <a:t>farklı</a:t>
            </a:r>
            <a:r>
              <a:rPr lang="en-US" sz="1400" dirty="0"/>
              <a:t> </a:t>
            </a:r>
            <a:r>
              <a:rPr lang="en-US" sz="1400" dirty="0" err="1"/>
              <a:t>mikroservislerin</a:t>
            </a:r>
            <a:r>
              <a:rPr lang="en-US" sz="1400" dirty="0"/>
              <a:t> </a:t>
            </a:r>
            <a:r>
              <a:rPr lang="en-US" sz="1400" dirty="0" err="1"/>
              <a:t>davranışını</a:t>
            </a:r>
            <a:r>
              <a:rPr lang="en-US" sz="1400" dirty="0"/>
              <a:t> </a:t>
            </a:r>
            <a:r>
              <a:rPr lang="en-US" sz="1400" dirty="0" err="1"/>
              <a:t>veya</a:t>
            </a:r>
            <a:r>
              <a:rPr lang="en-US" sz="1400" dirty="0"/>
              <a:t> </a:t>
            </a:r>
            <a:r>
              <a:rPr lang="en-US" sz="1400" dirty="0" err="1"/>
              <a:t>özelliklerini</a:t>
            </a:r>
            <a:r>
              <a:rPr lang="en-US" sz="1400" dirty="0"/>
              <a:t> </a:t>
            </a:r>
            <a:r>
              <a:rPr lang="en-US" sz="1400" dirty="0" err="1"/>
              <a:t>değiştirmek</a:t>
            </a:r>
            <a:r>
              <a:rPr lang="en-US" sz="1400" dirty="0"/>
              <a:t> </a:t>
            </a:r>
            <a:r>
              <a:rPr lang="en-US" sz="1400" dirty="0" err="1"/>
              <a:t>veya</a:t>
            </a:r>
            <a:r>
              <a:rPr lang="en-US" sz="1400" dirty="0"/>
              <a:t> </a:t>
            </a:r>
            <a:r>
              <a:rPr lang="en-US" sz="1400" dirty="0" err="1"/>
              <a:t>ayarlamak</a:t>
            </a:r>
            <a:r>
              <a:rPr lang="en-US" sz="1400" dirty="0"/>
              <a:t> </a:t>
            </a:r>
            <a:r>
              <a:rPr lang="en-US" sz="1400" dirty="0" err="1"/>
              <a:t>için</a:t>
            </a:r>
            <a:r>
              <a:rPr lang="en-US" sz="1400" dirty="0"/>
              <a:t> her </a:t>
            </a:r>
            <a:r>
              <a:rPr lang="en-US" sz="1400" dirty="0" err="1"/>
              <a:t>bir</a:t>
            </a:r>
            <a:r>
              <a:rPr lang="en-US" sz="1400" dirty="0"/>
              <a:t> </a:t>
            </a:r>
            <a:r>
              <a:rPr lang="en-US" sz="1400" dirty="0" err="1"/>
              <a:t>servisin</a:t>
            </a:r>
            <a:r>
              <a:rPr lang="en-US" sz="1400" dirty="0"/>
              <a:t> </a:t>
            </a:r>
            <a:r>
              <a:rPr lang="en-US" sz="1400" dirty="0" err="1"/>
              <a:t>kodunu</a:t>
            </a:r>
            <a:r>
              <a:rPr lang="en-US" sz="1400" dirty="0"/>
              <a:t> </a:t>
            </a:r>
            <a:r>
              <a:rPr lang="en-US" sz="1400" dirty="0" err="1"/>
              <a:t>değiştirmek</a:t>
            </a:r>
            <a:r>
              <a:rPr lang="en-US" sz="1400" dirty="0"/>
              <a:t> </a:t>
            </a:r>
            <a:r>
              <a:rPr lang="en-US" sz="1400" dirty="0" err="1"/>
              <a:t>yerine</a:t>
            </a:r>
            <a:r>
              <a:rPr lang="en-US" sz="1400" dirty="0"/>
              <a:t>, </a:t>
            </a:r>
            <a:r>
              <a:rPr lang="en-US" sz="1400" dirty="0" err="1"/>
              <a:t>merkezi</a:t>
            </a:r>
            <a:r>
              <a:rPr lang="en-US" sz="1400" dirty="0"/>
              <a:t> </a:t>
            </a:r>
            <a:r>
              <a:rPr lang="en-US" sz="1400" dirty="0" err="1"/>
              <a:t>bir</a:t>
            </a:r>
            <a:r>
              <a:rPr lang="en-US" sz="1400" dirty="0"/>
              <a:t> </a:t>
            </a:r>
            <a:r>
              <a:rPr lang="en-US" sz="1400" dirty="0" err="1"/>
              <a:t>konfigürasyon</a:t>
            </a:r>
            <a:r>
              <a:rPr lang="en-US" sz="1400" dirty="0"/>
              <a:t> </a:t>
            </a:r>
            <a:r>
              <a:rPr lang="en-US" sz="1400" dirty="0" err="1"/>
              <a:t>mekanizması</a:t>
            </a:r>
            <a:r>
              <a:rPr lang="en-US" sz="1400" dirty="0"/>
              <a:t> </a:t>
            </a:r>
            <a:r>
              <a:rPr lang="en-US" sz="1400" dirty="0" err="1"/>
              <a:t>kullanılır</a:t>
            </a:r>
            <a:r>
              <a:rPr lang="en-US" sz="1400" dirty="0"/>
              <a:t>. </a:t>
            </a:r>
          </a:p>
          <a:p>
            <a:pPr marL="0" indent="0">
              <a:buNone/>
            </a:pPr>
            <a:endParaRPr lang="tr-TR" sz="1400" dirty="0"/>
          </a:p>
          <a:p>
            <a:pPr marL="0" indent="0">
              <a:buNone/>
            </a:pPr>
            <a:r>
              <a:rPr lang="tr-TR" sz="1400" dirty="0">
                <a:effectLst/>
                <a:latin typeface="Segoe UI" panose="020B0502040204020203" pitchFamily="34" charset="0"/>
                <a:ea typeface="Calibri" panose="020F0502020204030204" pitchFamily="34" charset="0"/>
              </a:rPr>
              <a:t>Cloud </a:t>
            </a:r>
            <a:r>
              <a:rPr lang="tr-TR" sz="1400" dirty="0" err="1">
                <a:effectLst/>
                <a:latin typeface="Segoe UI" panose="020B0502040204020203" pitchFamily="34" charset="0"/>
                <a:ea typeface="Calibri" panose="020F0502020204030204" pitchFamily="34" charset="0"/>
              </a:rPr>
              <a:t>config</a:t>
            </a:r>
            <a:r>
              <a:rPr lang="tr-TR" sz="1400" dirty="0">
                <a:effectLst/>
                <a:latin typeface="Segoe UI" panose="020B0502040204020203" pitchFamily="34" charset="0"/>
                <a:ea typeface="Calibri" panose="020F0502020204030204" pitchFamily="34" charset="0"/>
              </a:rPr>
              <a:t> </a:t>
            </a:r>
            <a:r>
              <a:rPr lang="tr-TR" sz="1400" dirty="0" err="1">
                <a:effectLst/>
                <a:latin typeface="Segoe UI" panose="020B0502040204020203" pitchFamily="34" charset="0"/>
                <a:ea typeface="Calibri" panose="020F0502020204030204" pitchFamily="34" charset="0"/>
              </a:rPr>
              <a:t>serverımız</a:t>
            </a:r>
            <a:r>
              <a:rPr lang="tr-TR" sz="1400" dirty="0">
                <a:effectLst/>
                <a:latin typeface="Segoe UI" panose="020B0502040204020203" pitchFamily="34" charset="0"/>
                <a:ea typeface="Calibri" panose="020F0502020204030204" pitchFamily="34" charset="0"/>
              </a:rPr>
              <a:t> bir file ya da git dosyası ya da farklı kaynaklar(</a:t>
            </a:r>
            <a:r>
              <a:rPr lang="tr-TR" sz="1400" dirty="0" err="1">
                <a:effectLst/>
                <a:latin typeface="Segoe UI" panose="020B0502040204020203" pitchFamily="34" charset="0"/>
                <a:ea typeface="Calibri" panose="020F0502020204030204" pitchFamily="34" charset="0"/>
              </a:rPr>
              <a:t>hashicorp</a:t>
            </a:r>
            <a:r>
              <a:rPr lang="tr-TR" sz="1400" dirty="0">
                <a:effectLst/>
                <a:latin typeface="Segoe UI" panose="020B0502040204020203" pitchFamily="34" charset="0"/>
                <a:ea typeface="Calibri" panose="020F0502020204030204" pitchFamily="34" charset="0"/>
              </a:rPr>
              <a:t>) üzerinde tutulan verileri tutar ve diğer </a:t>
            </a:r>
            <a:r>
              <a:rPr lang="tr-TR" sz="1400" dirty="0">
                <a:latin typeface="Segoe UI" panose="020B0502040204020203" pitchFamily="34" charset="0"/>
                <a:ea typeface="Calibri" panose="020F0502020204030204" pitchFamily="34" charset="0"/>
              </a:rPr>
              <a:t>servislerimiz </a:t>
            </a:r>
            <a:r>
              <a:rPr lang="tr-TR" sz="1400" dirty="0" err="1">
                <a:latin typeface="Segoe UI" panose="020B0502040204020203" pitchFamily="34" charset="0"/>
                <a:ea typeface="Calibri" panose="020F0502020204030204" pitchFamily="34" charset="0"/>
              </a:rPr>
              <a:t>config</a:t>
            </a:r>
            <a:r>
              <a:rPr lang="tr-TR" sz="1400" dirty="0">
                <a:latin typeface="Segoe UI" panose="020B0502040204020203" pitchFamily="34" charset="0"/>
                <a:ea typeface="Calibri" panose="020F0502020204030204" pitchFamily="34" charset="0"/>
              </a:rPr>
              <a:t> </a:t>
            </a:r>
            <a:r>
              <a:rPr lang="tr-TR" sz="1400" dirty="0" err="1">
                <a:latin typeface="Segoe UI" panose="020B0502040204020203" pitchFamily="34" charset="0"/>
                <a:ea typeface="Calibri" panose="020F0502020204030204" pitchFamily="34" charset="0"/>
              </a:rPr>
              <a:t>servera</a:t>
            </a:r>
            <a:r>
              <a:rPr lang="tr-TR" sz="1400" dirty="0">
                <a:latin typeface="Segoe UI" panose="020B0502040204020203" pitchFamily="34" charset="0"/>
                <a:ea typeface="Calibri" panose="020F0502020204030204" pitchFamily="34" charset="0"/>
              </a:rPr>
              <a:t> istekte bulunarak bu bilgilere erişir.</a:t>
            </a:r>
            <a:endParaRPr lang="en-US" sz="1400" dirty="0"/>
          </a:p>
          <a:p>
            <a:pPr marL="0" indent="0">
              <a:buNone/>
            </a:pPr>
            <a:endParaRPr lang="en-US" sz="1400" dirty="0"/>
          </a:p>
          <a:p>
            <a:pPr marL="0" indent="0">
              <a:buNone/>
            </a:pPr>
            <a:endParaRPr lang="en-US" sz="1400" dirty="0"/>
          </a:p>
          <a:p>
            <a:pPr marL="0" indent="0">
              <a:buNone/>
            </a:pPr>
            <a:endParaRPr lang="tr-TR" sz="1400" dirty="0"/>
          </a:p>
          <a:p>
            <a:pPr marL="0" indent="0">
              <a:buNone/>
            </a:pPr>
            <a:endParaRPr lang="tr-TR" dirty="0"/>
          </a:p>
          <a:p>
            <a:pPr marL="0" indent="0">
              <a:buNone/>
            </a:pPr>
            <a:endParaRPr lang="tr-TR" dirty="0"/>
          </a:p>
        </p:txBody>
      </p:sp>
      <p:pic>
        <p:nvPicPr>
          <p:cNvPr id="4" name="Picture 2">
            <a:extLst>
              <a:ext uri="{FF2B5EF4-FFF2-40B4-BE49-F238E27FC236}">
                <a16:creationId xmlns:a16="http://schemas.microsoft.com/office/drawing/2014/main" id="{42372BAF-F244-DC0D-D3A2-3BEF07431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4035001"/>
            <a:ext cx="6054824" cy="248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34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59AA0C35-1339-0466-CF85-4E5937D623A6}"/>
              </a:ext>
            </a:extLst>
          </p:cNvPr>
          <p:cNvSpPr>
            <a:spLocks noGrp="1"/>
          </p:cNvSpPr>
          <p:nvPr>
            <p:ph idx="1"/>
          </p:nvPr>
        </p:nvSpPr>
        <p:spPr>
          <a:xfrm>
            <a:off x="431374" y="636003"/>
            <a:ext cx="11425268" cy="4922519"/>
          </a:xfrm>
        </p:spPr>
        <p:txBody>
          <a:bodyPr/>
          <a:lstStyle/>
          <a:p>
            <a:pPr marL="0" indent="0">
              <a:buNone/>
            </a:pPr>
            <a:r>
              <a:rPr lang="tr-TR" b="0" i="0" dirty="0">
                <a:solidFill>
                  <a:srgbClr val="242424"/>
                </a:solidFill>
                <a:effectLst/>
                <a:latin typeface="source-serif-pro"/>
              </a:rPr>
              <a:t>   </a:t>
            </a:r>
            <a:endParaRPr lang="tr-TR" sz="1400" dirty="0"/>
          </a:p>
        </p:txBody>
      </p:sp>
      <p:sp>
        <p:nvSpPr>
          <p:cNvPr id="3" name="Başlık 2">
            <a:extLst>
              <a:ext uri="{FF2B5EF4-FFF2-40B4-BE49-F238E27FC236}">
                <a16:creationId xmlns:a16="http://schemas.microsoft.com/office/drawing/2014/main" id="{F04A422D-294A-0F41-7796-B6CD6F74BEBA}"/>
              </a:ext>
            </a:extLst>
          </p:cNvPr>
          <p:cNvSpPr>
            <a:spLocks noGrp="1"/>
          </p:cNvSpPr>
          <p:nvPr>
            <p:ph type="title"/>
          </p:nvPr>
        </p:nvSpPr>
        <p:spPr/>
        <p:txBody>
          <a:bodyPr>
            <a:normAutofit fontScale="90000"/>
          </a:bodyPr>
          <a:lstStyle/>
          <a:p>
            <a:br>
              <a:rPr lang="tr-TR" dirty="0"/>
            </a:br>
            <a:br>
              <a:rPr lang="tr-TR" dirty="0"/>
            </a:br>
            <a:endParaRPr lang="tr-TR" dirty="0"/>
          </a:p>
        </p:txBody>
      </p:sp>
      <p:sp>
        <p:nvSpPr>
          <p:cNvPr id="4" name="Alt Bilgi Yer Tutucusu 3">
            <a:extLst>
              <a:ext uri="{FF2B5EF4-FFF2-40B4-BE49-F238E27FC236}">
                <a16:creationId xmlns:a16="http://schemas.microsoft.com/office/drawing/2014/main" id="{7637A0ED-B1EA-1163-503B-A8A4699CEF90}"/>
              </a:ext>
            </a:extLst>
          </p:cNvPr>
          <p:cNvSpPr>
            <a:spLocks noGrp="1"/>
          </p:cNvSpPr>
          <p:nvPr>
            <p:ph type="ftr" sz="quarter" idx="11"/>
          </p:nvPr>
        </p:nvSpPr>
        <p:spPr/>
        <p:txBody>
          <a:bodyPr/>
          <a:lstStyle/>
          <a:p>
            <a:r>
              <a:rPr lang="tr-TR"/>
              <a:t>Kurumsal Mimari ve Arge-Damla Erhan</a:t>
            </a:r>
            <a:endParaRPr lang="tr-TR" dirty="0"/>
          </a:p>
        </p:txBody>
      </p:sp>
      <p:pic>
        <p:nvPicPr>
          <p:cNvPr id="48130" name="Picture 2">
            <a:extLst>
              <a:ext uri="{FF2B5EF4-FFF2-40B4-BE49-F238E27FC236}">
                <a16:creationId xmlns:a16="http://schemas.microsoft.com/office/drawing/2014/main" id="{854434A1-E325-4892-9F5E-608A4F88C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18" y="636002"/>
            <a:ext cx="4176464" cy="4922519"/>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A15C9396-C5AB-C50B-F0EB-B60D88908213}"/>
              </a:ext>
            </a:extLst>
          </p:cNvPr>
          <p:cNvSpPr txBox="1"/>
          <p:nvPr/>
        </p:nvSpPr>
        <p:spPr>
          <a:xfrm>
            <a:off x="551384" y="764703"/>
            <a:ext cx="4680520" cy="3747436"/>
          </a:xfrm>
          <a:prstGeom prst="rect">
            <a:avLst/>
          </a:prstGeom>
          <a:noFill/>
        </p:spPr>
        <p:txBody>
          <a:bodyPr wrap="square">
            <a:spAutoFit/>
          </a:bodyPr>
          <a:lstStyle/>
          <a:p>
            <a:pPr>
              <a:lnSpc>
                <a:spcPct val="150000"/>
              </a:lnSpc>
            </a:pPr>
            <a:r>
              <a:rPr lang="tr-TR" sz="1600" b="0" i="0" dirty="0">
                <a:solidFill>
                  <a:srgbClr val="242424"/>
                </a:solidFill>
                <a:effectLst/>
              </a:rPr>
              <a:t>Şimdi de Monolitik mimari ile </a:t>
            </a:r>
            <a:r>
              <a:rPr lang="tr-TR" sz="1600" b="0" i="0" dirty="0" err="1">
                <a:solidFill>
                  <a:srgbClr val="242424"/>
                </a:solidFill>
                <a:effectLst/>
              </a:rPr>
              <a:t>mikroservis</a:t>
            </a:r>
            <a:r>
              <a:rPr lang="tr-TR" sz="1600" b="0" i="0" dirty="0">
                <a:solidFill>
                  <a:srgbClr val="242424"/>
                </a:solidFill>
                <a:effectLst/>
              </a:rPr>
              <a:t> mimarisi konfigürasyon yönetimine bakalım</a:t>
            </a:r>
          </a:p>
          <a:p>
            <a:pPr>
              <a:lnSpc>
                <a:spcPct val="150000"/>
              </a:lnSpc>
            </a:pPr>
            <a:endParaRPr lang="tr-TR" sz="1600" dirty="0">
              <a:solidFill>
                <a:srgbClr val="242424"/>
              </a:solidFill>
            </a:endParaRPr>
          </a:p>
          <a:p>
            <a:pPr>
              <a:lnSpc>
                <a:spcPct val="150000"/>
              </a:lnSpc>
            </a:pPr>
            <a:r>
              <a:rPr lang="tr-TR" sz="1600" b="0" i="0" dirty="0" err="1">
                <a:solidFill>
                  <a:srgbClr val="242424"/>
                </a:solidFill>
                <a:effectLst/>
              </a:rPr>
              <a:t>Monolithic</a:t>
            </a:r>
            <a:r>
              <a:rPr lang="tr-TR" sz="1600" b="0" i="0" dirty="0">
                <a:solidFill>
                  <a:srgbClr val="242424"/>
                </a:solidFill>
                <a:effectLst/>
              </a:rPr>
              <a:t> mimaride genellikle bir uygulama sunucumuz içerisinde bir tane uygulamamız ve sunucu üzerindeki </a:t>
            </a:r>
            <a:r>
              <a:rPr lang="tr-TR" sz="1600" b="0" i="0" dirty="0" err="1">
                <a:solidFill>
                  <a:srgbClr val="242424"/>
                </a:solidFill>
                <a:effectLst/>
              </a:rPr>
              <a:t>external</a:t>
            </a:r>
            <a:r>
              <a:rPr lang="tr-TR" sz="1600" b="0" i="0" dirty="0">
                <a:solidFill>
                  <a:srgbClr val="242424"/>
                </a:solidFill>
                <a:effectLst/>
              </a:rPr>
              <a:t> </a:t>
            </a:r>
            <a:r>
              <a:rPr lang="tr-TR" sz="1600" b="0" i="0" dirty="0" err="1">
                <a:solidFill>
                  <a:srgbClr val="242424"/>
                </a:solidFill>
                <a:effectLst/>
              </a:rPr>
              <a:t>konfigurasyonlar</a:t>
            </a:r>
            <a:r>
              <a:rPr lang="tr-TR" sz="1600" b="0" i="0" dirty="0">
                <a:solidFill>
                  <a:srgbClr val="242424"/>
                </a:solidFill>
                <a:effectLst/>
              </a:rPr>
              <a:t> </a:t>
            </a:r>
            <a:r>
              <a:rPr lang="tr-TR" sz="1600" b="0" i="0" dirty="0" err="1">
                <a:solidFill>
                  <a:srgbClr val="242424"/>
                </a:solidFill>
                <a:effectLst/>
              </a:rPr>
              <a:t>bulunur.Buradaki</a:t>
            </a:r>
            <a:r>
              <a:rPr lang="tr-TR" sz="1600" b="0" i="0" dirty="0">
                <a:solidFill>
                  <a:srgbClr val="242424"/>
                </a:solidFill>
                <a:effectLst/>
              </a:rPr>
              <a:t> dosyaları okuyarak ve </a:t>
            </a:r>
            <a:r>
              <a:rPr lang="tr-TR" sz="1600" b="0" i="0" dirty="0" err="1">
                <a:solidFill>
                  <a:srgbClr val="242424"/>
                </a:solidFill>
                <a:effectLst/>
              </a:rPr>
              <a:t>konfigurasyonlarımızı</a:t>
            </a:r>
            <a:r>
              <a:rPr lang="tr-TR" sz="1600" b="0" i="0" dirty="0">
                <a:solidFill>
                  <a:srgbClr val="242424"/>
                </a:solidFill>
                <a:effectLst/>
              </a:rPr>
              <a:t> </a:t>
            </a:r>
            <a:r>
              <a:rPr lang="tr-TR" sz="1600" b="0" i="0" dirty="0" err="1">
                <a:solidFill>
                  <a:srgbClr val="242424"/>
                </a:solidFill>
                <a:effectLst/>
              </a:rPr>
              <a:t>setleyerek</a:t>
            </a:r>
            <a:r>
              <a:rPr lang="tr-TR" sz="1600" b="0" i="0" dirty="0">
                <a:solidFill>
                  <a:srgbClr val="242424"/>
                </a:solidFill>
                <a:effectLst/>
              </a:rPr>
              <a:t> uygulama kullanılır. Bu yapıda </a:t>
            </a:r>
            <a:r>
              <a:rPr lang="tr-TR" sz="1600" b="0" i="0" dirty="0" err="1">
                <a:solidFill>
                  <a:srgbClr val="242424"/>
                </a:solidFill>
                <a:effectLst/>
              </a:rPr>
              <a:t>konfigurasyon</a:t>
            </a:r>
            <a:r>
              <a:rPr lang="tr-TR" sz="1600" b="0" i="0" dirty="0">
                <a:solidFill>
                  <a:srgbClr val="242424"/>
                </a:solidFill>
                <a:effectLst/>
              </a:rPr>
              <a:t> yönetimi ve </a:t>
            </a:r>
            <a:r>
              <a:rPr lang="tr-TR" sz="1600" b="0" i="0" dirty="0" err="1">
                <a:solidFill>
                  <a:srgbClr val="242424"/>
                </a:solidFill>
                <a:effectLst/>
              </a:rPr>
              <a:t>development</a:t>
            </a:r>
            <a:r>
              <a:rPr lang="tr-TR" sz="1600" b="0" i="0" dirty="0">
                <a:solidFill>
                  <a:srgbClr val="242424"/>
                </a:solidFill>
                <a:effectLst/>
              </a:rPr>
              <a:t> ortamı için karışıklıklar ortaya çıkmaktadır.</a:t>
            </a:r>
            <a:endParaRPr lang="tr-TR" sz="1600" dirty="0"/>
          </a:p>
        </p:txBody>
      </p:sp>
    </p:spTree>
    <p:extLst>
      <p:ext uri="{BB962C8B-B14F-4D97-AF65-F5344CB8AC3E}">
        <p14:creationId xmlns:p14="http://schemas.microsoft.com/office/powerpoint/2010/main" val="293019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C3B5FE57-5B97-8252-46B3-C2CEE14DEAB9}"/>
              </a:ext>
            </a:extLst>
          </p:cNvPr>
          <p:cNvSpPr>
            <a:spLocks noGrp="1"/>
          </p:cNvSpPr>
          <p:nvPr>
            <p:ph type="title"/>
          </p:nvPr>
        </p:nvSpPr>
        <p:spPr/>
        <p:txBody>
          <a:bodyPr/>
          <a:lstStyle/>
          <a:p>
            <a:endParaRPr lang="tr-TR"/>
          </a:p>
        </p:txBody>
      </p:sp>
      <p:sp>
        <p:nvSpPr>
          <p:cNvPr id="4" name="Alt Bilgi Yer Tutucusu 3">
            <a:extLst>
              <a:ext uri="{FF2B5EF4-FFF2-40B4-BE49-F238E27FC236}">
                <a16:creationId xmlns:a16="http://schemas.microsoft.com/office/drawing/2014/main" id="{4DF36D2E-6FDC-F6CE-CE3A-A386F9E20522}"/>
              </a:ext>
            </a:extLst>
          </p:cNvPr>
          <p:cNvSpPr>
            <a:spLocks noGrp="1"/>
          </p:cNvSpPr>
          <p:nvPr>
            <p:ph type="ftr" sz="quarter" idx="11"/>
          </p:nvPr>
        </p:nvSpPr>
        <p:spPr/>
        <p:txBody>
          <a:bodyPr/>
          <a:lstStyle/>
          <a:p>
            <a:r>
              <a:rPr lang="tr-TR"/>
              <a:t>Kurumsal Mimari ve Arge-Damla Erhan</a:t>
            </a:r>
            <a:endParaRPr lang="tr-TR" dirty="0"/>
          </a:p>
        </p:txBody>
      </p:sp>
      <p:sp>
        <p:nvSpPr>
          <p:cNvPr id="6" name="İçerik Yer Tutucusu 5">
            <a:extLst>
              <a:ext uri="{FF2B5EF4-FFF2-40B4-BE49-F238E27FC236}">
                <a16:creationId xmlns:a16="http://schemas.microsoft.com/office/drawing/2014/main" id="{60D52460-6ADC-1F0C-27FA-B349C4AC7354}"/>
              </a:ext>
            </a:extLst>
          </p:cNvPr>
          <p:cNvSpPr>
            <a:spLocks noGrp="1"/>
          </p:cNvSpPr>
          <p:nvPr>
            <p:ph idx="1"/>
          </p:nvPr>
        </p:nvSpPr>
        <p:spPr>
          <a:xfrm>
            <a:off x="431376" y="1268760"/>
            <a:ext cx="5275780" cy="4824536"/>
          </a:xfrm>
        </p:spPr>
        <p:txBody>
          <a:bodyPr>
            <a:normAutofit/>
          </a:bodyPr>
          <a:lstStyle/>
          <a:p>
            <a:pPr marL="0" indent="0" algn="just">
              <a:lnSpc>
                <a:spcPct val="150000"/>
              </a:lnSpc>
              <a:buNone/>
            </a:pPr>
            <a:r>
              <a:rPr lang="tr-TR" sz="1400" b="0" i="0" dirty="0">
                <a:solidFill>
                  <a:srgbClr val="242424"/>
                </a:solidFill>
                <a:effectLst/>
                <a:latin typeface="source-serif-pro"/>
              </a:rPr>
              <a:t>Yandaki yapı ise aynı uygulama sunucusu üzerine </a:t>
            </a:r>
            <a:r>
              <a:rPr lang="tr-TR" sz="1400" b="0" i="0" dirty="0" err="1">
                <a:solidFill>
                  <a:srgbClr val="242424"/>
                </a:solidFill>
                <a:effectLst/>
                <a:latin typeface="source-serif-pro"/>
              </a:rPr>
              <a:t>deploy</a:t>
            </a:r>
            <a:r>
              <a:rPr lang="tr-TR" sz="1400" b="0" i="0" dirty="0">
                <a:solidFill>
                  <a:srgbClr val="242424"/>
                </a:solidFill>
                <a:effectLst/>
                <a:latin typeface="source-serif-pro"/>
              </a:rPr>
              <a:t> edilmiş birden çok </a:t>
            </a:r>
            <a:r>
              <a:rPr lang="tr-TR" sz="1400" b="0" i="0" dirty="0" err="1">
                <a:solidFill>
                  <a:srgbClr val="242424"/>
                </a:solidFill>
                <a:effectLst/>
                <a:latin typeface="source-serif-pro"/>
              </a:rPr>
              <a:t>mikroservislerimiz,konfigurasyonların</a:t>
            </a:r>
            <a:r>
              <a:rPr lang="tr-TR" sz="1400" b="0" i="0" dirty="0">
                <a:solidFill>
                  <a:srgbClr val="242424"/>
                </a:solidFill>
                <a:effectLst/>
                <a:latin typeface="source-serif-pro"/>
              </a:rPr>
              <a:t> yönetildiği bir </a:t>
            </a:r>
            <a:r>
              <a:rPr lang="tr-TR" sz="1400" b="0" i="0" dirty="0" err="1">
                <a:solidFill>
                  <a:srgbClr val="242424"/>
                </a:solidFill>
                <a:effectLst/>
                <a:latin typeface="source-serif-pro"/>
              </a:rPr>
              <a:t>config-server’ımız,konfigurasyon</a:t>
            </a:r>
            <a:r>
              <a:rPr lang="tr-TR" sz="1400" b="0" i="0" dirty="0">
                <a:solidFill>
                  <a:srgbClr val="242424"/>
                </a:solidFill>
                <a:effectLst/>
                <a:latin typeface="source-serif-pro"/>
              </a:rPr>
              <a:t> dosyalarının saklandığı bir git reposu ile oluşturulmuş bir mimari </a:t>
            </a:r>
            <a:r>
              <a:rPr lang="tr-TR" sz="1400" b="0" i="0" dirty="0" err="1">
                <a:solidFill>
                  <a:srgbClr val="242424"/>
                </a:solidFill>
                <a:effectLst/>
                <a:latin typeface="source-serif-pro"/>
              </a:rPr>
              <a:t>getiriyor.Yani</a:t>
            </a:r>
            <a:r>
              <a:rPr lang="tr-TR" sz="1400" b="0" i="0" dirty="0">
                <a:solidFill>
                  <a:srgbClr val="242424"/>
                </a:solidFill>
                <a:effectLst/>
                <a:latin typeface="source-serif-pro"/>
              </a:rPr>
              <a:t> ilk yapıdaki gibi </a:t>
            </a:r>
            <a:r>
              <a:rPr lang="tr-TR" sz="1400" b="0" i="0" dirty="0" err="1">
                <a:solidFill>
                  <a:srgbClr val="242424"/>
                </a:solidFill>
                <a:effectLst/>
                <a:latin typeface="source-serif-pro"/>
              </a:rPr>
              <a:t>konfigurasyon</a:t>
            </a:r>
            <a:r>
              <a:rPr lang="tr-TR" sz="1400" b="0" i="0" dirty="0">
                <a:solidFill>
                  <a:srgbClr val="242424"/>
                </a:solidFill>
                <a:effectLst/>
                <a:latin typeface="source-serif-pro"/>
              </a:rPr>
              <a:t> dosyaları uygulamadan ve uygulama sunucusundan izole edilmiş ve tek bir </a:t>
            </a:r>
            <a:r>
              <a:rPr lang="tr-TR" sz="1400" b="0" i="0" dirty="0" err="1">
                <a:solidFill>
                  <a:srgbClr val="242424"/>
                </a:solidFill>
                <a:effectLst/>
                <a:latin typeface="source-serif-pro"/>
              </a:rPr>
              <a:t>konfigurasyon</a:t>
            </a:r>
            <a:r>
              <a:rPr lang="tr-TR" sz="1400" b="0" i="0" dirty="0">
                <a:solidFill>
                  <a:srgbClr val="242424"/>
                </a:solidFill>
                <a:effectLst/>
                <a:latin typeface="source-serif-pro"/>
              </a:rPr>
              <a:t> yönetim katmanı </a:t>
            </a:r>
            <a:r>
              <a:rPr lang="tr-TR" sz="1400" b="0" i="0" dirty="0" err="1">
                <a:solidFill>
                  <a:srgbClr val="242424"/>
                </a:solidFill>
                <a:effectLst/>
                <a:latin typeface="source-serif-pro"/>
              </a:rPr>
              <a:t>environment</a:t>
            </a:r>
            <a:r>
              <a:rPr lang="tr-TR" sz="1400" b="0" i="0" dirty="0">
                <a:solidFill>
                  <a:srgbClr val="242424"/>
                </a:solidFill>
                <a:effectLst/>
                <a:latin typeface="source-serif-pro"/>
              </a:rPr>
              <a:t> bazlı bir yönetimi bize sağlıyor.</a:t>
            </a:r>
          </a:p>
          <a:p>
            <a:pPr marL="0" indent="0" algn="just">
              <a:lnSpc>
                <a:spcPct val="150000"/>
              </a:lnSpc>
              <a:buNone/>
            </a:pPr>
            <a:r>
              <a:rPr lang="tr-TR" sz="1400" dirty="0">
                <a:solidFill>
                  <a:srgbClr val="242424"/>
                </a:solidFill>
                <a:latin typeface="source-serif-pro"/>
              </a:rPr>
              <a:t>Peki </a:t>
            </a:r>
          </a:p>
          <a:p>
            <a:r>
              <a:rPr lang="en-US" sz="1000" dirty="0" err="1">
                <a:solidFill>
                  <a:srgbClr val="FF0000"/>
                </a:solidFill>
              </a:rPr>
              <a:t>Neden</a:t>
            </a:r>
            <a:r>
              <a:rPr lang="en-US" sz="1000" dirty="0">
                <a:solidFill>
                  <a:srgbClr val="FF0000"/>
                </a:solidFill>
              </a:rPr>
              <a:t> </a:t>
            </a:r>
            <a:r>
              <a:rPr lang="en-US" sz="1000" dirty="0" err="1">
                <a:solidFill>
                  <a:srgbClr val="FF0000"/>
                </a:solidFill>
              </a:rPr>
              <a:t>ConfigServer</a:t>
            </a:r>
            <a:r>
              <a:rPr lang="en-US" sz="1000" dirty="0">
                <a:solidFill>
                  <a:srgbClr val="FF0000"/>
                </a:solidFill>
              </a:rPr>
              <a:t> </a:t>
            </a:r>
            <a:r>
              <a:rPr lang="en-US" sz="1000" dirty="0" err="1">
                <a:solidFill>
                  <a:srgbClr val="FF0000"/>
                </a:solidFill>
              </a:rPr>
              <a:t>Kullanmalıyız</a:t>
            </a:r>
            <a:r>
              <a:rPr lang="en-US" sz="1000" dirty="0"/>
              <a:t>?</a:t>
            </a:r>
          </a:p>
          <a:p>
            <a:r>
              <a:rPr lang="tr-TR" sz="1000" dirty="0"/>
              <a:t>Büyük ölçekli bir monolitik </a:t>
            </a:r>
            <a:r>
              <a:rPr lang="tr-TR" sz="1000" dirty="0" err="1"/>
              <a:t>api</a:t>
            </a:r>
            <a:r>
              <a:rPr lang="tr-TR" sz="1000" dirty="0"/>
              <a:t> uygulamanız olduğunu düşünün ve bütün gerekli </a:t>
            </a:r>
            <a:r>
              <a:rPr lang="tr-TR" sz="1000" b="1" dirty="0" err="1"/>
              <a:t>config</a:t>
            </a:r>
            <a:r>
              <a:rPr lang="tr-TR" sz="1000" dirty="0"/>
              <a:t> bilgileri (</a:t>
            </a:r>
            <a:r>
              <a:rPr lang="tr-TR" sz="1000" dirty="0" err="1"/>
              <a:t>postgre</a:t>
            </a:r>
            <a:r>
              <a:rPr lang="tr-TR" sz="1000" dirty="0"/>
              <a:t> - </a:t>
            </a:r>
            <a:r>
              <a:rPr lang="tr-TR" sz="1000" dirty="0" err="1"/>
              <a:t>elasticsearch</a:t>
            </a:r>
            <a:r>
              <a:rPr lang="tr-TR" sz="1000" dirty="0"/>
              <a:t> - </a:t>
            </a:r>
            <a:r>
              <a:rPr lang="tr-TR" sz="1000" dirty="0" err="1"/>
              <a:t>redis</a:t>
            </a:r>
            <a:r>
              <a:rPr lang="tr-TR" sz="1000" dirty="0"/>
              <a:t> vs.) uygulamanın içerisinde tanımlı.</a:t>
            </a:r>
          </a:p>
          <a:p>
            <a:r>
              <a:rPr lang="tr-TR" sz="1000" dirty="0"/>
              <a:t>Herhangi bir </a:t>
            </a:r>
            <a:r>
              <a:rPr lang="tr-TR" sz="1000" dirty="0" err="1"/>
              <a:t>config</a:t>
            </a:r>
            <a:r>
              <a:rPr lang="tr-TR" sz="1000" dirty="0"/>
              <a:t> bilgisini değiştirmek için </a:t>
            </a:r>
            <a:r>
              <a:rPr lang="tr-TR" sz="1000" dirty="0" err="1"/>
              <a:t>deploy</a:t>
            </a:r>
            <a:r>
              <a:rPr lang="tr-TR" sz="1000" dirty="0"/>
              <a:t> çıkmak zorunda kalacaksınız ve </a:t>
            </a:r>
            <a:r>
              <a:rPr lang="tr-TR" sz="1000" dirty="0" err="1"/>
              <a:t>deploy</a:t>
            </a:r>
            <a:r>
              <a:rPr lang="tr-TR" sz="1000" dirty="0"/>
              <a:t> süreniz uzun ise bu sizin için eziyet olacak.</a:t>
            </a:r>
          </a:p>
          <a:p>
            <a:r>
              <a:rPr lang="tr-TR" sz="1000" dirty="0"/>
              <a:t>Tanımlı </a:t>
            </a:r>
            <a:r>
              <a:rPr lang="tr-TR" sz="1000" dirty="0" err="1"/>
              <a:t>config</a:t>
            </a:r>
            <a:r>
              <a:rPr lang="tr-TR" sz="1000" dirty="0"/>
              <a:t> bilgileri ekipteki herkes tarafından görünür ve/veya değiştirebilir olacak.</a:t>
            </a:r>
          </a:p>
          <a:p>
            <a:r>
              <a:rPr lang="tr-TR" sz="1000" dirty="0"/>
              <a:t>Bu durumları önlemek için, beraberinde </a:t>
            </a:r>
            <a:r>
              <a:rPr lang="tr-TR" sz="1000" dirty="0" err="1"/>
              <a:t>mikroservis</a:t>
            </a:r>
            <a:r>
              <a:rPr lang="tr-TR" sz="1000" dirty="0"/>
              <a:t> gibi yapılarda esneklik ve </a:t>
            </a:r>
            <a:r>
              <a:rPr lang="tr-TR" sz="1000" b="1" dirty="0"/>
              <a:t>tek</a:t>
            </a:r>
            <a:r>
              <a:rPr lang="tr-TR" sz="1000" dirty="0"/>
              <a:t> yerden yönetim sağlamak için </a:t>
            </a:r>
            <a:r>
              <a:rPr lang="tr-TR" sz="1000" dirty="0" err="1"/>
              <a:t>config</a:t>
            </a:r>
            <a:r>
              <a:rPr lang="tr-TR" sz="1000" dirty="0"/>
              <a:t> server kullanmak büyük kolaylık sağlayacaktır.</a:t>
            </a:r>
            <a:endParaRPr lang="en-US" sz="1000" dirty="0"/>
          </a:p>
          <a:p>
            <a:pPr marL="0" indent="0" algn="just">
              <a:lnSpc>
                <a:spcPct val="150000"/>
              </a:lnSpc>
              <a:buNone/>
            </a:pPr>
            <a:endParaRPr lang="tr-TR" sz="1400" dirty="0"/>
          </a:p>
        </p:txBody>
      </p:sp>
      <p:sp>
        <p:nvSpPr>
          <p:cNvPr id="7" name="İçerik Yer Tutucusu 5">
            <a:extLst>
              <a:ext uri="{FF2B5EF4-FFF2-40B4-BE49-F238E27FC236}">
                <a16:creationId xmlns:a16="http://schemas.microsoft.com/office/drawing/2014/main" id="{CFD39E05-79C4-4B25-BC94-F7E50132D97E}"/>
              </a:ext>
            </a:extLst>
          </p:cNvPr>
          <p:cNvSpPr txBox="1">
            <a:spLocks/>
          </p:cNvSpPr>
          <p:nvPr/>
        </p:nvSpPr>
        <p:spPr>
          <a:xfrm flipH="1">
            <a:off x="10620897" y="1484784"/>
            <a:ext cx="2128647" cy="47609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spcAft>
                <a:spcPts val="600"/>
              </a:spcAft>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tr-TR" sz="1800" dirty="0"/>
          </a:p>
        </p:txBody>
      </p:sp>
      <p:pic>
        <p:nvPicPr>
          <p:cNvPr id="49156" name="Picture 4">
            <a:extLst>
              <a:ext uri="{FF2B5EF4-FFF2-40B4-BE49-F238E27FC236}">
                <a16:creationId xmlns:a16="http://schemas.microsoft.com/office/drawing/2014/main" id="{B032D67C-354B-7B9F-5280-D04114AB1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052" y="923925"/>
            <a:ext cx="540059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6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C000E000-A62B-BE0C-759E-7D5A22288416}"/>
              </a:ext>
            </a:extLst>
          </p:cNvPr>
          <p:cNvSpPr>
            <a:spLocks noGrp="1"/>
          </p:cNvSpPr>
          <p:nvPr>
            <p:ph idx="1"/>
          </p:nvPr>
        </p:nvSpPr>
        <p:spPr>
          <a:xfrm>
            <a:off x="431375" y="1268760"/>
            <a:ext cx="4872537" cy="4896544"/>
          </a:xfrm>
        </p:spPr>
        <p:txBody>
          <a:bodyPr>
            <a:normAutofit/>
          </a:bodyPr>
          <a:lstStyle/>
          <a:p>
            <a:pPr marL="0" indent="0">
              <a:buNone/>
            </a:pPr>
            <a:endParaRPr lang="tr-TR" sz="1400" dirty="0"/>
          </a:p>
          <a:p>
            <a:pPr marL="0" indent="0">
              <a:buNone/>
            </a:pPr>
            <a:r>
              <a:rPr lang="tr-TR" sz="1400" dirty="0"/>
              <a:t>Uygulama çalışma zamanı ortamlarının çoğu, uygulama klasörlerinde yer alan ve uygulama ile dağıtılan dosyalarda tutulan yapılandırma bilgilerini içerir. </a:t>
            </a:r>
          </a:p>
          <a:p>
            <a:pPr marL="0" indent="0">
              <a:buNone/>
            </a:pPr>
            <a:r>
              <a:rPr lang="tr-TR" sz="1400" dirty="0"/>
              <a:t>Bazı durumlarda, dağıtıldıktan sonra uygulamanın davranışını değiştirmek için bu dosyaları düzenlemek mümkündür. Bununla birlikte, çoğu durumda, yapılandırmada yapılan değişiklikler, uygulamanın yeniden dağıtılmasını gerektirerek, kabul edilemez kesinti süresine ve ek yönetim yüküne neden olur</a:t>
            </a:r>
          </a:p>
          <a:p>
            <a:pPr marL="0" indent="0">
              <a:buNone/>
            </a:pPr>
            <a:r>
              <a:rPr lang="tr-TR" sz="1400" dirty="0"/>
              <a:t>Yerel yapılandırma dosyaları da yapılandırmayı tek bir uygulamayla sınırlar, oysa bazı senaryolarda yapılandırma ayarlarının birden fazla uygulama arasında paylaşılması yararlı olabilir.</a:t>
            </a:r>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endParaRPr lang="tr-TR" dirty="0"/>
          </a:p>
        </p:txBody>
      </p:sp>
      <p:sp>
        <p:nvSpPr>
          <p:cNvPr id="3" name="Başlık 2">
            <a:extLst>
              <a:ext uri="{FF2B5EF4-FFF2-40B4-BE49-F238E27FC236}">
                <a16:creationId xmlns:a16="http://schemas.microsoft.com/office/drawing/2014/main" id="{41B6F901-2557-3950-9515-A37C6B498A78}"/>
              </a:ext>
            </a:extLst>
          </p:cNvPr>
          <p:cNvSpPr>
            <a:spLocks noGrp="1"/>
          </p:cNvSpPr>
          <p:nvPr>
            <p:ph type="title"/>
          </p:nvPr>
        </p:nvSpPr>
        <p:spPr/>
        <p:txBody>
          <a:bodyPr/>
          <a:lstStyle/>
          <a:p>
            <a:r>
              <a:rPr lang="tr-TR" dirty="0" err="1">
                <a:solidFill>
                  <a:srgbClr val="FF0000"/>
                </a:solidFill>
              </a:rPr>
              <a:t>Externalized</a:t>
            </a:r>
            <a:r>
              <a:rPr lang="tr-TR" dirty="0">
                <a:solidFill>
                  <a:srgbClr val="FF0000"/>
                </a:solidFill>
              </a:rPr>
              <a:t> </a:t>
            </a:r>
            <a:r>
              <a:rPr lang="tr-TR" dirty="0" err="1">
                <a:solidFill>
                  <a:srgbClr val="FF0000"/>
                </a:solidFill>
              </a:rPr>
              <a:t>Configuration</a:t>
            </a:r>
            <a:r>
              <a:rPr lang="tr-TR" dirty="0">
                <a:solidFill>
                  <a:srgbClr val="FF0000"/>
                </a:solidFill>
              </a:rPr>
              <a:t> Kullanım Sebebi</a:t>
            </a:r>
          </a:p>
        </p:txBody>
      </p:sp>
      <p:sp>
        <p:nvSpPr>
          <p:cNvPr id="4" name="Alt Bilgi Yer Tutucusu 3">
            <a:extLst>
              <a:ext uri="{FF2B5EF4-FFF2-40B4-BE49-F238E27FC236}">
                <a16:creationId xmlns:a16="http://schemas.microsoft.com/office/drawing/2014/main" id="{2A162E34-2A91-6776-7FBF-81201A992101}"/>
              </a:ext>
            </a:extLst>
          </p:cNvPr>
          <p:cNvSpPr>
            <a:spLocks noGrp="1"/>
          </p:cNvSpPr>
          <p:nvPr>
            <p:ph type="ftr" sz="quarter" idx="11"/>
          </p:nvPr>
        </p:nvSpPr>
        <p:spPr/>
        <p:txBody>
          <a:bodyPr/>
          <a:lstStyle/>
          <a:p>
            <a:r>
              <a:rPr lang="tr-TR"/>
              <a:t>Kurumsal Mimari ve Arge-Damla Erhan</a:t>
            </a:r>
            <a:endParaRPr lang="tr-TR" dirty="0"/>
          </a:p>
        </p:txBody>
      </p:sp>
      <p:pic>
        <p:nvPicPr>
          <p:cNvPr id="5" name="İçerik Yer Tutucusu 4">
            <a:extLst>
              <a:ext uri="{FF2B5EF4-FFF2-40B4-BE49-F238E27FC236}">
                <a16:creationId xmlns:a16="http://schemas.microsoft.com/office/drawing/2014/main" id="{456F588F-AC61-14C0-3E44-C571C19DC8BE}"/>
              </a:ext>
            </a:extLst>
          </p:cNvPr>
          <p:cNvPicPr>
            <a:picLocks noChangeAspect="1"/>
          </p:cNvPicPr>
          <p:nvPr/>
        </p:nvPicPr>
        <p:blipFill>
          <a:blip r:embed="rId2">
            <a:extLst>
              <a:ext uri="{28A0092B-C50C-407E-A947-70E740481C1C}">
                <a14:useLocalDpi xmlns:a14="http://schemas.microsoft.com/office/drawing/2010/main" val="0"/>
              </a:ext>
            </a:extLst>
          </a:blip>
          <a:srcRect t="17" b="17"/>
          <a:stretch/>
        </p:blipFill>
        <p:spPr bwMode="auto">
          <a:xfrm>
            <a:off x="5720661" y="1268760"/>
            <a:ext cx="6039964" cy="3846661"/>
          </a:xfrm>
          <a:prstGeom prst="rect">
            <a:avLst/>
          </a:prstGeom>
          <a:noFill/>
          <a:ln>
            <a:noFill/>
          </a:ln>
        </p:spPr>
      </p:pic>
    </p:spTree>
    <p:extLst>
      <p:ext uri="{BB962C8B-B14F-4D97-AF65-F5344CB8AC3E}">
        <p14:creationId xmlns:p14="http://schemas.microsoft.com/office/powerpoint/2010/main" val="193954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3C7B12CC-EF50-320E-6785-CAAD391024B7}"/>
              </a:ext>
            </a:extLst>
          </p:cNvPr>
          <p:cNvSpPr>
            <a:spLocks noGrp="1"/>
          </p:cNvSpPr>
          <p:nvPr>
            <p:ph idx="1"/>
          </p:nvPr>
        </p:nvSpPr>
        <p:spPr/>
        <p:txBody>
          <a:bodyPr>
            <a:normAutofit fontScale="92500"/>
          </a:bodyPr>
          <a:lstStyle/>
          <a:p>
            <a:r>
              <a:rPr lang="tr-TR" dirty="0"/>
              <a:t>Günümüzde </a:t>
            </a:r>
            <a:r>
              <a:rPr lang="tr-TR" dirty="0" err="1"/>
              <a:t>mikroservis</a:t>
            </a:r>
            <a:r>
              <a:rPr lang="tr-TR" dirty="0"/>
              <a:t> mimarisinde spesifik her iş için </a:t>
            </a:r>
            <a:r>
              <a:rPr lang="tr-TR" dirty="0" err="1"/>
              <a:t>micro</a:t>
            </a:r>
            <a:r>
              <a:rPr lang="tr-TR" dirty="0"/>
              <a:t> hatta nano servisler kullanılmaktadır. Bu yüzden elimizde çok sayıda </a:t>
            </a:r>
            <a:r>
              <a:rPr lang="tr-TR" dirty="0" err="1"/>
              <a:t>konfigurasyon</a:t>
            </a:r>
            <a:r>
              <a:rPr lang="tr-TR" dirty="0"/>
              <a:t> dosyaları bulunmaktadır. Bu dosyalar projelerde bağımlılık ve kod kirliliği oluşturmaktadır. Belirli bir süre sonra ise </a:t>
            </a:r>
            <a:r>
              <a:rPr lang="tr-TR" dirty="0" err="1"/>
              <a:t>environment</a:t>
            </a:r>
            <a:r>
              <a:rPr lang="tr-TR" dirty="0"/>
              <a:t>(</a:t>
            </a:r>
            <a:r>
              <a:rPr lang="tr-TR" dirty="0" err="1"/>
              <a:t>test,local,preprod,prod,qa</a:t>
            </a:r>
            <a:r>
              <a:rPr lang="tr-TR" dirty="0"/>
              <a:t> ) bazlı kodlar yazılmaktadır bu yüzden </a:t>
            </a:r>
            <a:r>
              <a:rPr lang="tr-TR" dirty="0" err="1"/>
              <a:t>mikroservislerimizin</a:t>
            </a:r>
            <a:r>
              <a:rPr lang="tr-TR" dirty="0"/>
              <a:t> sayısı arttıkça bu </a:t>
            </a:r>
            <a:r>
              <a:rPr lang="tr-TR" dirty="0" err="1"/>
              <a:t>konfigurasyonların</a:t>
            </a:r>
            <a:r>
              <a:rPr lang="tr-TR" dirty="0"/>
              <a:t> ve kodların yönetimi zorlaşmaktadır. Ayrıca konfigürasyonlarımızı yenilemek için </a:t>
            </a:r>
            <a:r>
              <a:rPr lang="tr-TR" dirty="0" err="1"/>
              <a:t>deployment</a:t>
            </a:r>
            <a:r>
              <a:rPr lang="tr-TR" dirty="0"/>
              <a:t> yapmamız gerekmektedir.</a:t>
            </a:r>
          </a:p>
          <a:p>
            <a:r>
              <a:rPr lang="tr-TR" dirty="0"/>
              <a:t>Tam bu </a:t>
            </a:r>
            <a:r>
              <a:rPr lang="tr-TR" dirty="0" err="1"/>
              <a:t>noktoda</a:t>
            </a:r>
            <a:r>
              <a:rPr lang="tr-TR" dirty="0"/>
              <a:t> ihtiyacımıza harici yapılandırma yetişiyor.</a:t>
            </a:r>
          </a:p>
          <a:p>
            <a:r>
              <a:rPr lang="tr-TR" dirty="0" err="1"/>
              <a:t>spring</a:t>
            </a:r>
            <a:r>
              <a:rPr lang="tr-TR" dirty="0"/>
              <a:t> </a:t>
            </a:r>
            <a:r>
              <a:rPr lang="tr-TR" dirty="0" err="1"/>
              <a:t>cloud</a:t>
            </a:r>
            <a:r>
              <a:rPr lang="tr-TR" dirty="0"/>
              <a:t> </a:t>
            </a:r>
            <a:r>
              <a:rPr lang="tr-TR" dirty="0" err="1"/>
              <a:t>config</a:t>
            </a:r>
            <a:r>
              <a:rPr lang="tr-TR" dirty="0"/>
              <a:t> server</a:t>
            </a:r>
            <a:br>
              <a:rPr lang="tr-TR" dirty="0"/>
            </a:br>
            <a:r>
              <a:rPr lang="tr-TR" dirty="0" err="1"/>
              <a:t>yetişmektedir.Peki</a:t>
            </a:r>
            <a:r>
              <a:rPr lang="tr-TR" dirty="0"/>
              <a:t> </a:t>
            </a:r>
            <a:r>
              <a:rPr lang="tr-TR" dirty="0" err="1"/>
              <a:t>spring</a:t>
            </a:r>
            <a:r>
              <a:rPr lang="tr-TR" dirty="0"/>
              <a:t> </a:t>
            </a:r>
            <a:r>
              <a:rPr lang="tr-TR" dirty="0" err="1"/>
              <a:t>cloud</a:t>
            </a:r>
            <a:r>
              <a:rPr lang="tr-TR" dirty="0"/>
              <a:t> </a:t>
            </a:r>
            <a:r>
              <a:rPr lang="tr-TR" dirty="0" err="1"/>
              <a:t>config</a:t>
            </a:r>
            <a:r>
              <a:rPr lang="tr-TR" dirty="0"/>
              <a:t> server </a:t>
            </a:r>
            <a:r>
              <a:rPr lang="tr-TR" dirty="0" err="1"/>
              <a:t>nedir?Spring</a:t>
            </a:r>
            <a:r>
              <a:rPr lang="tr-TR" dirty="0"/>
              <a:t> </a:t>
            </a:r>
            <a:r>
              <a:rPr lang="tr-TR" dirty="0" err="1"/>
              <a:t>cloud</a:t>
            </a:r>
            <a:r>
              <a:rPr lang="tr-TR" dirty="0"/>
              <a:t> </a:t>
            </a:r>
            <a:r>
              <a:rPr lang="tr-TR" dirty="0" err="1"/>
              <a:t>config</a:t>
            </a:r>
            <a:r>
              <a:rPr lang="tr-TR" dirty="0"/>
              <a:t> server oluşturduğumuz </a:t>
            </a:r>
            <a:r>
              <a:rPr lang="tr-TR" dirty="0" err="1"/>
              <a:t>konfigurasyonları</a:t>
            </a:r>
            <a:r>
              <a:rPr lang="tr-TR" dirty="0"/>
              <a:t> bir </a:t>
            </a:r>
            <a:r>
              <a:rPr lang="tr-TR" dirty="0" err="1"/>
              <a:t>vcs</a:t>
            </a:r>
            <a:r>
              <a:rPr lang="tr-TR" dirty="0"/>
              <a:t>(</a:t>
            </a:r>
            <a:r>
              <a:rPr lang="tr-TR" dirty="0" err="1"/>
              <a:t>github,bitbucket</a:t>
            </a:r>
            <a:r>
              <a:rPr lang="tr-TR" dirty="0"/>
              <a:t>…)</a:t>
            </a:r>
            <a:br>
              <a:rPr lang="tr-TR" dirty="0"/>
            </a:br>
            <a:r>
              <a:rPr lang="tr-TR" dirty="0"/>
              <a:t>ile bir </a:t>
            </a:r>
            <a:r>
              <a:rPr lang="tr-TR" dirty="0" err="1"/>
              <a:t>mikroservisin</a:t>
            </a:r>
            <a:r>
              <a:rPr lang="tr-TR" dirty="0"/>
              <a:t> birlikte çalışması ile anlık olarak değiştirebilmemizi ve </a:t>
            </a:r>
            <a:r>
              <a:rPr lang="tr-TR" dirty="0" err="1"/>
              <a:t>deployment</a:t>
            </a:r>
            <a:r>
              <a:rPr lang="tr-TR" dirty="0"/>
              <a:t> bağımlılığımızı ortadan kaldırmaktadır. Temel felsefesinden sonra birazda mimariden bahsedelim</a:t>
            </a:r>
            <a:br>
              <a:rPr lang="tr-TR" dirty="0"/>
            </a:br>
            <a:endParaRPr lang="tr-TR" dirty="0"/>
          </a:p>
          <a:p>
            <a:endParaRPr lang="tr-TR" dirty="0"/>
          </a:p>
        </p:txBody>
      </p:sp>
      <p:sp>
        <p:nvSpPr>
          <p:cNvPr id="3" name="Başlık 2">
            <a:extLst>
              <a:ext uri="{FF2B5EF4-FFF2-40B4-BE49-F238E27FC236}">
                <a16:creationId xmlns:a16="http://schemas.microsoft.com/office/drawing/2014/main" id="{B6A283EF-C54E-F93B-93FF-9395FF5ED0A8}"/>
              </a:ext>
            </a:extLst>
          </p:cNvPr>
          <p:cNvSpPr>
            <a:spLocks noGrp="1"/>
          </p:cNvSpPr>
          <p:nvPr>
            <p:ph type="title"/>
          </p:nvPr>
        </p:nvSpPr>
        <p:spPr/>
        <p:txBody>
          <a:bodyPr/>
          <a:lstStyle/>
          <a:p>
            <a:endParaRPr lang="tr-TR"/>
          </a:p>
        </p:txBody>
      </p:sp>
      <p:sp>
        <p:nvSpPr>
          <p:cNvPr id="4" name="Alt Bilgi Yer Tutucusu 3">
            <a:extLst>
              <a:ext uri="{FF2B5EF4-FFF2-40B4-BE49-F238E27FC236}">
                <a16:creationId xmlns:a16="http://schemas.microsoft.com/office/drawing/2014/main" id="{CBDF2105-1067-8D4D-3FDB-00502B082D0A}"/>
              </a:ext>
            </a:extLst>
          </p:cNvPr>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39475877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NAME" val="Moon"/>
</p:tagLst>
</file>

<file path=ppt/tags/tag39.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NAME" val="Moon"/>
</p:tagLst>
</file>

<file path=ppt/tags/tag57.xml><?xml version="1.0" encoding="utf-8"?>
<p:tagLst xmlns:a="http://schemas.openxmlformats.org/drawingml/2006/main" xmlns:r="http://schemas.openxmlformats.org/officeDocument/2006/relationships" xmlns:p="http://schemas.openxmlformats.org/presentationml/2006/main">
  <p:tag name="NAME" val="Moon"/>
</p:tagLst>
</file>

<file path=ppt/tags/tag58.xml><?xml version="1.0" encoding="utf-8"?>
<p:tagLst xmlns:a="http://schemas.openxmlformats.org/drawingml/2006/main" xmlns:r="http://schemas.openxmlformats.org/officeDocument/2006/relationships" xmlns:p="http://schemas.openxmlformats.org/presentationml/2006/main">
  <p:tag name="NAME" val="Moon"/>
</p:tagLst>
</file>

<file path=ppt/tags/tag59.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Moon"/>
</p:tagLst>
</file>

<file path=ppt/tags/tag6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6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6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6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6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7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r">
          <a:defRPr sz="1000" dirty="0" smtClean="0">
            <a:solidFill>
              <a:schemeClr val="bg1">
                <a:lumMod val="50000"/>
              </a:schemeClr>
            </a:solidFill>
          </a:defRPr>
        </a:defPPr>
      </a:lstStyle>
    </a:txDef>
  </a:objectDefaults>
  <a:extraClrSchemeLst/>
</a:theme>
</file>

<file path=ppt/theme/theme2.xml><?xml version="1.0" encoding="utf-8"?>
<a:theme xmlns:a="http://schemas.openxmlformats.org/drawingml/2006/main" name="12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5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7FDE9DE898099B47AD53ECDD9E193140" ma:contentTypeVersion="0" ma:contentTypeDescription="Yeni belge oluşturun." ma:contentTypeScope="" ma:versionID="046f1185e5d3b56ebe1fee0fa6de169f">
  <xsd:schema xmlns:xsd="http://www.w3.org/2001/XMLSchema" xmlns:xs="http://www.w3.org/2001/XMLSchema" xmlns:p="http://schemas.microsoft.com/office/2006/metadata/properties" targetNamespace="http://schemas.microsoft.com/office/2006/metadata/properties" ma:root="true" ma:fieldsID="58095ecd7aea3e31838633d5a04a19c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3F4B4C-FE89-4D02-B333-DED887390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A9131F2-A2E8-471C-9F53-67121CC6A6ED}">
  <ds:schemaRefs>
    <ds:schemaRef ds:uri="http://schemas.microsoft.com/sharepoint/v3/contenttype/forms"/>
  </ds:schemaRefs>
</ds:datastoreItem>
</file>

<file path=customXml/itemProps3.xml><?xml version="1.0" encoding="utf-8"?>
<ds:datastoreItem xmlns:ds="http://schemas.openxmlformats.org/officeDocument/2006/customXml" ds:itemID="{535C0FED-8483-4B4F-BDED-C9DEE752F1BC}">
  <ds:schemaRefs>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268841</TotalTime>
  <Words>2969</Words>
  <Application>Microsoft Office PowerPoint</Application>
  <PresentationFormat>Geniş ekran</PresentationFormat>
  <Paragraphs>321</Paragraphs>
  <Slides>28</Slides>
  <Notes>3</Notes>
  <HiddenSlides>0</HiddenSlides>
  <MMClips>0</MMClips>
  <ScaleCrop>false</ScaleCrop>
  <HeadingPairs>
    <vt:vector size="8" baseType="variant">
      <vt:variant>
        <vt:lpstr>Kullanılan Yazı Tipleri</vt:lpstr>
      </vt:variant>
      <vt:variant>
        <vt:i4>12</vt:i4>
      </vt:variant>
      <vt:variant>
        <vt:lpstr>Tema</vt:lpstr>
      </vt:variant>
      <vt:variant>
        <vt:i4>5</vt:i4>
      </vt:variant>
      <vt:variant>
        <vt:lpstr>Eklenmiş OLE Hizmet Programları</vt:lpstr>
      </vt:variant>
      <vt:variant>
        <vt:i4>1</vt:i4>
      </vt:variant>
      <vt:variant>
        <vt:lpstr>Slayt Başlıkları</vt:lpstr>
      </vt:variant>
      <vt:variant>
        <vt:i4>28</vt:i4>
      </vt:variant>
    </vt:vector>
  </HeadingPairs>
  <TitlesOfParts>
    <vt:vector size="46" baseType="lpstr">
      <vt:lpstr>Arial</vt:lpstr>
      <vt:lpstr>Calibri</vt:lpstr>
      <vt:lpstr>Corben</vt:lpstr>
      <vt:lpstr>Gelasio</vt:lpstr>
      <vt:lpstr>Georgia</vt:lpstr>
      <vt:lpstr>Lato</vt:lpstr>
      <vt:lpstr>Nobile</vt:lpstr>
      <vt:lpstr>NotoSansSymbols</vt:lpstr>
      <vt:lpstr>Roboto</vt:lpstr>
      <vt:lpstr>Segoe UI</vt:lpstr>
      <vt:lpstr>Source Sans Pro</vt:lpstr>
      <vt:lpstr>source-serif-pro</vt:lpstr>
      <vt:lpstr>Office Theme</vt:lpstr>
      <vt:lpstr>12_Turkiye Bankasi_CF_TIB007</vt:lpstr>
      <vt:lpstr>3_Turkiye Bankasi_CF_TIB007</vt:lpstr>
      <vt:lpstr>2_Turkiye Bankasi_CF_TIB007</vt:lpstr>
      <vt:lpstr>15_Turkiye Bankasi_CF_TIB007</vt:lpstr>
      <vt:lpstr>think-cell Slide</vt:lpstr>
      <vt:lpstr>                            MİKROSERVİS EXTERNALİZED CONFİGURATİON PATTERN </vt:lpstr>
      <vt:lpstr>                                                             İçindekiler</vt:lpstr>
      <vt:lpstr>PowerPoint Sunusu</vt:lpstr>
      <vt:lpstr>           Monolitik Mimari                                               Mikroservis Mimari</vt:lpstr>
      <vt:lpstr>               Externalized Configuration Pattern (Harici yapılandırma)</vt:lpstr>
      <vt:lpstr>  </vt:lpstr>
      <vt:lpstr>PowerPoint Sunusu</vt:lpstr>
      <vt:lpstr>Externalized Configuration Kullanım Sebebi</vt:lpstr>
      <vt:lpstr>PowerPoint Sunusu</vt:lpstr>
      <vt:lpstr>PowerPoint Sunusu</vt:lpstr>
      <vt:lpstr>PowerPoint Sunusu</vt:lpstr>
      <vt:lpstr>PowerPoint Sunusu</vt:lpstr>
      <vt:lpstr> Harici Yapılandırmanın Yararları</vt:lpstr>
      <vt:lpstr>                                               Dış Yapılandırma için Kullanılabilecek Araçlar ve Hizmetler </vt:lpstr>
      <vt:lpstr> Harici Yapılandırma Dosyaları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Configmap, uygulamalarımızda kullandığımız konfigurasyonların dışarıda bir noktaya konularak tek noktadan kolayca yönetilmesine olanak sağlayan bir kubernetes objesidir. Günümüzde uygulamaların hemen hepsi belirli değişkenleri kullanmaya ihtiyaç duyar. Bu değişkenlerin doğrudan kod içine yazıldığına ise sıklıkla tanıklık ederiz. Fakat bu, bir değişiklik yapılması gerektiğinde oldukça fazla efor gerektirecektir. Üstelik güvenli de değildir. Değişiklikleri config dosyalarında yapıyor olmak, değişkeni kullandığımız tüm noktalarda tek tek düzenleme yapma külfetinden ve değiştirilmeyi unutulmuş değerler görmekten kurtarır. Kubernetes ConfigMap’lerimizi farklı şekillerde kullanabiliyoruz. 1- Environment Variables (Ortam değişkeni olarak) 2- Configuration Files (Volume Olarak) </vt:lpstr>
      <vt:lpstr>                                                     TEŞEKKÜRLER…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Erhan EROĞLU</dc:creator>
  <cp:lastModifiedBy>Mert Çağrıberk Erhan</cp:lastModifiedBy>
  <cp:revision>3096</cp:revision>
  <cp:lastPrinted>2019-01-10T11:20:37Z</cp:lastPrinted>
  <dcterms:created xsi:type="dcterms:W3CDTF">2012-11-23T07:24:52Z</dcterms:created>
  <dcterms:modified xsi:type="dcterms:W3CDTF">2023-09-07T17:22:44Z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0x0101007FDE9DE898099B47AD53ECDD9E193140</vt:lpwstr>
  </property>
</Properties>
</file>