
<file path=[Content_Types].xml><?xml version="1.0" encoding="utf-8"?>
<Types xmlns="http://schemas.openxmlformats.org/package/2006/content-types">
  <Default Extension="bin" ContentType="application/vnd.openxmlformats-officedocument.oleObject"/>
  <Default Extension="emf" ContentType="image/x-emf"/>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74" r:id="rId5"/>
    <p:sldMasterId id="2147483679" r:id="rId6"/>
    <p:sldMasterId id="2147483683" r:id="rId7"/>
    <p:sldMasterId id="2147483687" r:id="rId8"/>
  </p:sldMasterIdLst>
  <p:notesMasterIdLst>
    <p:notesMasterId r:id="rId26"/>
  </p:notesMasterIdLst>
  <p:handoutMasterIdLst>
    <p:handoutMasterId r:id="rId27"/>
  </p:handoutMasterIdLst>
  <p:sldIdLst>
    <p:sldId id="1042" r:id="rId9"/>
    <p:sldId id="257" r:id="rId10"/>
    <p:sldId id="1412" r:id="rId11"/>
    <p:sldId id="1389" r:id="rId12"/>
    <p:sldId id="1390" r:id="rId13"/>
    <p:sldId id="1396" r:id="rId14"/>
    <p:sldId id="1397" r:id="rId15"/>
    <p:sldId id="1393" r:id="rId16"/>
    <p:sldId id="1392" r:id="rId17"/>
    <p:sldId id="1414" r:id="rId18"/>
    <p:sldId id="1413" r:id="rId19"/>
    <p:sldId id="1401" r:id="rId20"/>
    <p:sldId id="1400" r:id="rId21"/>
    <p:sldId id="1411" r:id="rId22"/>
    <p:sldId id="1407" r:id="rId23"/>
    <p:sldId id="1408" r:id="rId24"/>
    <p:sldId id="1332" r:id="rId25"/>
  </p:sldIdLst>
  <p:sldSz cx="12192000" cy="6858000"/>
  <p:notesSz cx="6797675" cy="9926638"/>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guide id="5" orient="horz" pos="3075">
          <p15:clr>
            <a:srgbClr val="A4A3A4"/>
          </p15:clr>
        </p15:guide>
        <p15:guide id="6" orient="horz" pos="3127">
          <p15:clr>
            <a:srgbClr val="A4A3A4"/>
          </p15:clr>
        </p15:guide>
        <p15:guide id="7" pos="2094">
          <p15:clr>
            <a:srgbClr val="A4A3A4"/>
          </p15:clr>
        </p15:guide>
        <p15:guide id="8"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1" clrIdx="0"/>
  <p:cmAuthor id="1" name="Murat COŞAR (Devops)" initials="MC(" lastIdx="1" clrIdx="1">
    <p:extLst>
      <p:ext uri="{19B8F6BF-5375-455C-9EA6-DF929625EA0E}">
        <p15:presenceInfo xmlns:p15="http://schemas.microsoft.com/office/powerpoint/2012/main" userId="S-1-5-21-484763869-57989841-725345543-28387" providerId="AD"/>
      </p:ext>
    </p:extLst>
  </p:cmAuthor>
  <p:cmAuthor id="2" name="Elif SAVAŞ (Bankacılık Dışı Uygulamalar 5)" initials="ES(DU5" lastIdx="1" clrIdx="2">
    <p:extLst>
      <p:ext uri="{19B8F6BF-5375-455C-9EA6-DF929625EA0E}">
        <p15:presenceInfo xmlns:p15="http://schemas.microsoft.com/office/powerpoint/2012/main" userId="S-1-5-21-484763869-57989841-725345543-22900" providerId="AD"/>
      </p:ext>
    </p:extLst>
  </p:cmAuthor>
  <p:cmAuthor id="3" name="Emre YEVGİ (Süreç ve Kalite Yönetimi)" initials="EY(vKY" lastIdx="2" clrIdx="3">
    <p:extLst>
      <p:ext uri="{19B8F6BF-5375-455C-9EA6-DF929625EA0E}">
        <p15:presenceInfo xmlns:p15="http://schemas.microsoft.com/office/powerpoint/2012/main" userId="S-1-5-21-484763869-57989841-725345543-30043" providerId="AD"/>
      </p:ext>
    </p:extLst>
  </p:cmAuthor>
  <p:cmAuthor id="4" name="Mert Çağrıberk Erhan" initials="MCE" lastIdx="1" clrIdx="4">
    <p:extLst>
      <p:ext uri="{19B8F6BF-5375-455C-9EA6-DF929625EA0E}">
        <p15:presenceInfo xmlns:p15="http://schemas.microsoft.com/office/powerpoint/2012/main" userId="Mert Çağrıberk Er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B62"/>
    <a:srgbClr val="FFFF66"/>
    <a:srgbClr val="669900"/>
    <a:srgbClr val="F8F8F8"/>
    <a:srgbClr val="F717CC"/>
    <a:srgbClr val="F46688"/>
    <a:srgbClr val="4F81BD"/>
    <a:srgbClr val="336600"/>
    <a:srgbClr val="385D8A"/>
    <a:srgbClr val="47D9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Orta Stil 1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ema Uygulanmış Stil 1 - Vurgu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Açık Stil 2 - Vurgu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3" autoAdjust="0"/>
    <p:restoredTop sz="94424" autoAdjust="0"/>
  </p:normalViewPr>
  <p:slideViewPr>
    <p:cSldViewPr>
      <p:cViewPr varScale="1">
        <p:scale>
          <a:sx n="85" d="100"/>
          <a:sy n="85" d="100"/>
        </p:scale>
        <p:origin x="917" y="77"/>
      </p:cViewPr>
      <p:guideLst>
        <p:guide orient="horz" pos="2160"/>
        <p:guide pos="3840"/>
      </p:guideLst>
    </p:cSldViewPr>
  </p:slideViewPr>
  <p:outlineViewPr>
    <p:cViewPr>
      <p:scale>
        <a:sx n="33" d="100"/>
        <a:sy n="33" d="100"/>
      </p:scale>
      <p:origin x="0" y="-16572"/>
    </p:cViewPr>
  </p:outlineViewPr>
  <p:notesTextViewPr>
    <p:cViewPr>
      <p:scale>
        <a:sx n="1" d="1"/>
        <a:sy n="1" d="1"/>
      </p:scale>
      <p:origin x="0" y="0"/>
    </p:cViewPr>
  </p:notesTextViewPr>
  <p:sorterViewPr>
    <p:cViewPr>
      <p:scale>
        <a:sx n="150" d="100"/>
        <a:sy n="150" d="100"/>
      </p:scale>
      <p:origin x="0" y="-28939"/>
    </p:cViewPr>
  </p:sorterViewPr>
  <p:notesViewPr>
    <p:cSldViewPr>
      <p:cViewPr varScale="1">
        <p:scale>
          <a:sx n="62" d="100"/>
          <a:sy n="62" d="100"/>
        </p:scale>
        <p:origin x="3240" y="67"/>
      </p:cViewPr>
      <p:guideLst>
        <p:guide orient="horz" pos="2880"/>
        <p:guide pos="2160"/>
        <p:guide orient="horz" pos="2928"/>
        <p:guide pos="2208"/>
        <p:guide orient="horz" pos="3075"/>
        <p:guide orient="horz" pos="3127"/>
        <p:guide pos="2094"/>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commentAuthors" Target="commentAuthor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sz="quarter" idx="1"/>
          </p:nvPr>
        </p:nvSpPr>
        <p:spPr>
          <a:xfrm>
            <a:off x="3850443" y="0"/>
            <a:ext cx="2945659" cy="496332"/>
          </a:xfrm>
          <a:prstGeom prst="rect">
            <a:avLst/>
          </a:prstGeom>
        </p:spPr>
        <p:txBody>
          <a:bodyPr vert="horz" lIns="93177" tIns="46589" rIns="93177" bIns="46589" rtlCol="0"/>
          <a:lstStyle>
            <a:lvl1pPr algn="r">
              <a:defRPr sz="1200"/>
            </a:lvl1pPr>
          </a:lstStyle>
          <a:p>
            <a:fld id="{AF35C6BA-64DD-49A6-8E88-76B48F38265D}" type="datetimeFigureOut">
              <a:rPr lang="tr-TR" smtClean="0"/>
              <a:t>6.09.2023</a:t>
            </a:fld>
            <a:endParaRPr lang="tr-TR"/>
          </a:p>
        </p:txBody>
      </p:sp>
      <p:sp>
        <p:nvSpPr>
          <p:cNvPr id="4" name="Footer Placeholder 3"/>
          <p:cNvSpPr>
            <a:spLocks noGrp="1"/>
          </p:cNvSpPr>
          <p:nvPr>
            <p:ph type="ftr" sz="quarter" idx="2"/>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lIns="93177" tIns="46589" rIns="93177" bIns="46589" rtlCol="0" anchor="b"/>
          <a:lstStyle>
            <a:lvl1pPr algn="r">
              <a:defRPr sz="1200"/>
            </a:lvl1pPr>
          </a:lstStyle>
          <a:p>
            <a:fld id="{5932B8B0-9344-4258-AB8A-305F45CFABD9}" type="slidenum">
              <a:rPr lang="tr-TR" smtClean="0"/>
              <a:t>‹#›</a:t>
            </a:fld>
            <a:endParaRPr lang="tr-TR"/>
          </a:p>
        </p:txBody>
      </p:sp>
    </p:spTree>
    <p:extLst>
      <p:ext uri="{BB962C8B-B14F-4D97-AF65-F5344CB8AC3E}">
        <p14:creationId xmlns:p14="http://schemas.microsoft.com/office/powerpoint/2010/main" val="15545175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3177" tIns="46589" rIns="93177" bIns="46589" rtlCol="0"/>
          <a:lstStyle>
            <a:lvl1pPr algn="l">
              <a:defRPr sz="1200"/>
            </a:lvl1pPr>
          </a:lstStyle>
          <a:p>
            <a:endParaRPr lang="tr-TR"/>
          </a:p>
        </p:txBody>
      </p:sp>
      <p:sp>
        <p:nvSpPr>
          <p:cNvPr id="3" name="Date Placeholder 2"/>
          <p:cNvSpPr>
            <a:spLocks noGrp="1"/>
          </p:cNvSpPr>
          <p:nvPr>
            <p:ph type="dt" idx="1"/>
          </p:nvPr>
        </p:nvSpPr>
        <p:spPr>
          <a:xfrm>
            <a:off x="3850443" y="0"/>
            <a:ext cx="2945659" cy="496332"/>
          </a:xfrm>
          <a:prstGeom prst="rect">
            <a:avLst/>
          </a:prstGeom>
        </p:spPr>
        <p:txBody>
          <a:bodyPr vert="horz" lIns="93177" tIns="46589" rIns="93177" bIns="46589" rtlCol="0"/>
          <a:lstStyle>
            <a:lvl1pPr algn="r">
              <a:defRPr sz="1200"/>
            </a:lvl1pPr>
          </a:lstStyle>
          <a:p>
            <a:fld id="{009FD967-8041-4197-8336-6E9E1B09B14C}" type="datetimeFigureOut">
              <a:rPr lang="tr-TR" smtClean="0"/>
              <a:t>6.09.2023</a:t>
            </a:fld>
            <a:endParaRPr lang="tr-T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3177" tIns="46589" rIns="93177" bIns="46589" rtlCol="0" anchor="ctr"/>
          <a:lstStyle/>
          <a:p>
            <a:endParaRPr lang="tr-T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9428584"/>
            <a:ext cx="2945659" cy="496332"/>
          </a:xfrm>
          <a:prstGeom prst="rect">
            <a:avLst/>
          </a:prstGeom>
        </p:spPr>
        <p:txBody>
          <a:bodyPr vert="horz" lIns="93177" tIns="46589" rIns="93177" bIns="46589" rtlCol="0" anchor="b"/>
          <a:lstStyle>
            <a:lvl1pPr algn="l">
              <a:defRPr sz="1200"/>
            </a:lvl1pPr>
          </a:lstStyle>
          <a:p>
            <a:r>
              <a:rPr lang="tr-TR"/>
              <a:t>Kurumsal Mimari ve Arge-Damla Erhan</a:t>
            </a:r>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lIns="93177" tIns="46589" rIns="93177" bIns="46589" rtlCol="0" anchor="b"/>
          <a:lstStyle>
            <a:lvl1pPr algn="r">
              <a:defRPr sz="1200"/>
            </a:lvl1pPr>
          </a:lstStyle>
          <a:p>
            <a:fld id="{D94EDBFD-0E17-4A14-B57A-2AE41D7F0A73}" type="slidenum">
              <a:rPr lang="tr-TR" smtClean="0"/>
              <a:t>‹#›</a:t>
            </a:fld>
            <a:endParaRPr lang="tr-TR"/>
          </a:p>
        </p:txBody>
      </p:sp>
    </p:spTree>
    <p:extLst>
      <p:ext uri="{BB962C8B-B14F-4D97-AF65-F5344CB8AC3E}">
        <p14:creationId xmlns:p14="http://schemas.microsoft.com/office/powerpoint/2010/main" val="128863067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1</a:t>
            </a:fld>
            <a:endParaRPr lang="tr-TR" dirty="0"/>
          </a:p>
        </p:txBody>
      </p:sp>
      <p:sp>
        <p:nvSpPr>
          <p:cNvPr id="5" name="Alt Bilgi Yer Tutucusu 4">
            <a:extLst>
              <a:ext uri="{FF2B5EF4-FFF2-40B4-BE49-F238E27FC236}">
                <a16:creationId xmlns:a16="http://schemas.microsoft.com/office/drawing/2014/main" id="{3B70BC3F-E264-6ED4-8C92-C36F07798409}"/>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678697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2</a:t>
            </a:fld>
            <a:endParaRPr lang="tr-TR"/>
          </a:p>
        </p:txBody>
      </p:sp>
      <p:sp>
        <p:nvSpPr>
          <p:cNvPr id="5" name="Alt Bilgi Yer Tutucusu 4">
            <a:extLst>
              <a:ext uri="{FF2B5EF4-FFF2-40B4-BE49-F238E27FC236}">
                <a16:creationId xmlns:a16="http://schemas.microsoft.com/office/drawing/2014/main" id="{A501753F-B6B6-BD91-2D55-FA041ED3E51D}"/>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56905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D94EDBFD-0E17-4A14-B57A-2AE41D7F0A73}" type="slidenum">
              <a:rPr lang="tr-TR" smtClean="0"/>
              <a:t>17</a:t>
            </a:fld>
            <a:endParaRPr lang="tr-TR"/>
          </a:p>
        </p:txBody>
      </p:sp>
      <p:sp>
        <p:nvSpPr>
          <p:cNvPr id="5" name="Alt Bilgi Yer Tutucusu 4">
            <a:extLst>
              <a:ext uri="{FF2B5EF4-FFF2-40B4-BE49-F238E27FC236}">
                <a16:creationId xmlns:a16="http://schemas.microsoft.com/office/drawing/2014/main" id="{288AA7E8-E7CC-C9A3-075B-68E5B3842500}"/>
              </a:ext>
            </a:extLst>
          </p:cNvPr>
          <p:cNvSpPr>
            <a:spLocks noGrp="1"/>
          </p:cNvSpPr>
          <p:nvPr>
            <p:ph type="ftr" sz="quarter" idx="4"/>
          </p:nvPr>
        </p:nvSpPr>
        <p:spPr/>
        <p:txBody>
          <a:bodyPr/>
          <a:lstStyle/>
          <a:p>
            <a:r>
              <a:rPr lang="tr-TR"/>
              <a:t>Kurumsal Mimari ve Arge-Damla Erhan</a:t>
            </a:r>
          </a:p>
        </p:txBody>
      </p:sp>
    </p:spTree>
    <p:extLst>
      <p:ext uri="{BB962C8B-B14F-4D97-AF65-F5344CB8AC3E}">
        <p14:creationId xmlns:p14="http://schemas.microsoft.com/office/powerpoint/2010/main" val="2202727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17.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18.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35.xml"/><Relationship Id="rId5" Type="http://schemas.openxmlformats.org/officeDocument/2006/relationships/image" Target="../media/image10.jpeg"/><Relationship Id="rId4" Type="http://schemas.openxmlformats.org/officeDocument/2006/relationships/image" Target="../media/image7.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7.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53.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4.xml"/><Relationship Id="rId1" Type="http://schemas.openxmlformats.org/officeDocument/2006/relationships/tags" Target="../tags/tag54.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5.xml"/><Relationship Id="rId1" Type="http://schemas.openxmlformats.org/officeDocument/2006/relationships/tags" Target="../tags/tag71.xml"/><Relationship Id="rId5" Type="http://schemas.openxmlformats.org/officeDocument/2006/relationships/image" Target="../media/image8.jpe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Resim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13"/>
            <a:ext cx="12193085" cy="6857391"/>
          </a:xfrm>
          <a:prstGeom prst="rect">
            <a:avLst/>
          </a:prstGeom>
        </p:spPr>
      </p:pic>
      <p:sp>
        <p:nvSpPr>
          <p:cNvPr id="3" name="Subtitle 2"/>
          <p:cNvSpPr>
            <a:spLocks noGrp="1"/>
          </p:cNvSpPr>
          <p:nvPr>
            <p:ph type="subTitle" idx="1"/>
          </p:nvPr>
        </p:nvSpPr>
        <p:spPr>
          <a:xfrm>
            <a:off x="3023661" y="2728690"/>
            <a:ext cx="8736971" cy="1008112"/>
          </a:xfrm>
        </p:spPr>
        <p:txBody>
          <a:bodyPr>
            <a:normAutofit/>
          </a:bodyPr>
          <a:lstStyle>
            <a:lvl1pPr marL="0" indent="0" algn="l">
              <a:buNone/>
              <a:defRPr sz="2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tr-TR" dirty="0"/>
          </a:p>
        </p:txBody>
      </p:sp>
      <p:sp>
        <p:nvSpPr>
          <p:cNvPr id="9" name="Title 8"/>
          <p:cNvSpPr>
            <a:spLocks noGrp="1"/>
          </p:cNvSpPr>
          <p:nvPr>
            <p:ph type="title"/>
          </p:nvPr>
        </p:nvSpPr>
        <p:spPr>
          <a:xfrm>
            <a:off x="3023661" y="1648591"/>
            <a:ext cx="8736971" cy="1080121"/>
          </a:xfrm>
        </p:spPr>
        <p:txBody>
          <a:bodyPr anchor="b"/>
          <a:lstStyle>
            <a:lvl1pPr algn="l">
              <a:defRPr>
                <a:solidFill>
                  <a:schemeClr val="bg1"/>
                </a:solidFill>
              </a:defRPr>
            </a:lvl1pPr>
          </a:lstStyle>
          <a:p>
            <a:r>
              <a:rPr lang="en-US" dirty="0"/>
              <a:t>Click to edit Master title style</a:t>
            </a:r>
            <a:endParaRPr lang="tr-TR"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01" y="4376674"/>
            <a:ext cx="3248065" cy="2490449"/>
          </a:xfrm>
          <a:prstGeom prst="rect">
            <a:avLst/>
          </a:prstGeom>
          <a:noFill/>
          <a:ln>
            <a:noFill/>
          </a:ln>
        </p:spPr>
      </p:pic>
      <p:pic>
        <p:nvPicPr>
          <p:cNvPr id="6" name="Resim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3366" y="6237332"/>
            <a:ext cx="1944215" cy="393509"/>
          </a:xfrm>
          <a:prstGeom prst="rect">
            <a:avLst/>
          </a:prstGeom>
        </p:spPr>
      </p:pic>
    </p:spTree>
    <p:extLst>
      <p:ext uri="{BB962C8B-B14F-4D97-AF65-F5344CB8AC3E}">
        <p14:creationId xmlns:p14="http://schemas.microsoft.com/office/powerpoint/2010/main" val="384662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38136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4352" y="274638"/>
            <a:ext cx="2592288" cy="5890666"/>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31371" y="274638"/>
            <a:ext cx="8640960" cy="58906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r>
              <a:rPr lang="tr-TR"/>
              <a:t>Kurumsal Mimari ve Arge-Damla Erhan</a:t>
            </a:r>
          </a:p>
        </p:txBody>
      </p:sp>
      <p:sp>
        <p:nvSpPr>
          <p:cNvPr id="6" name="Slide Number Placeholder 5"/>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8209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8"/>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5"/>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424145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2302188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56647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80"/>
          <p:cNvSpPr>
            <a:spLocks noGrp="1" noChangeArrowheads="1"/>
          </p:cNvSpPr>
          <p:nvPr>
            <p:ph type="sldNum" sz="quarter" idx="10"/>
          </p:nvPr>
        </p:nvSpPr>
        <p:spPr>
          <a:xfrm>
            <a:off x="11626136" y="6566446"/>
            <a:ext cx="265653" cy="155496"/>
          </a:xfrm>
          <a:prstGeom prst="rect">
            <a:avLst/>
          </a:prstGeom>
          <a:ln/>
        </p:spPr>
        <p:txBody>
          <a:bodyPr lIns="93296" tIns="46648" rIns="93296" bIns="46648"/>
          <a:lstStyle>
            <a:lvl1pPr>
              <a:defRPr/>
            </a:lvl1pPr>
          </a:lstStyle>
          <a:p>
            <a:pPr fontAlgn="base">
              <a:spcBef>
                <a:spcPct val="0"/>
              </a:spcBef>
              <a:spcAft>
                <a:spcPct val="0"/>
              </a:spcAft>
              <a:defRPr/>
            </a:pPr>
            <a:fld id="{910B3128-C44E-433B-8D4D-E6D2EA027797}" type="slidenum">
              <a:rPr lang="en-US" sz="1600">
                <a:solidFill>
                  <a:srgbClr val="000000"/>
                </a:solidFill>
              </a:rPr>
              <a:pPr fontAlgn="base">
                <a:spcBef>
                  <a:spcPct val="0"/>
                </a:spcBef>
                <a:spcAft>
                  <a:spcPct val="0"/>
                </a:spcAft>
                <a:defRPr/>
              </a:pPr>
              <a:t>‹#›</a:t>
            </a:fld>
            <a:r>
              <a:rPr lang="en-US" sz="1600" dirty="0">
                <a:solidFill>
                  <a:srgbClr val="000000"/>
                </a:solidFill>
              </a:rPr>
              <a:t> </a:t>
            </a:r>
          </a:p>
        </p:txBody>
      </p:sp>
      <p:sp>
        <p:nvSpPr>
          <p:cNvPr id="5" name="TextBox 4"/>
          <p:cNvSpPr txBox="1"/>
          <p:nvPr userDrawn="1"/>
        </p:nvSpPr>
        <p:spPr>
          <a:xfrm>
            <a:off x="11394020" y="6435725"/>
            <a:ext cx="278341" cy="152400"/>
          </a:xfrm>
          <a:prstGeom prst="rect">
            <a:avLst/>
          </a:prstGeom>
          <a:noFill/>
        </p:spPr>
        <p:txBody>
          <a:bodyPr vert="horz" wrap="none" lIns="0" tIns="0" rIns="0" bIns="0" rtlCol="0">
            <a:noAutofit/>
          </a:bodyPr>
          <a:lstStyle/>
          <a:p>
            <a:pPr fontAlgn="base">
              <a:spcBef>
                <a:spcPct val="0"/>
              </a:spcBef>
              <a:spcAft>
                <a:spcPct val="0"/>
              </a:spcAft>
            </a:pPr>
            <a:fld id="{A9A9A165-7AD3-4D8A-BDFD-5CD38F5A29A5}" type="slidenum">
              <a:rPr lang="en-US" sz="1000" smtClean="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2988176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6"/>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53"/>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dirty="0"/>
              <a:t>Click to edit Master title style</a:t>
            </a:r>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dirty="0"/>
              <a:t>Click to edit Master subtitle style</a:t>
            </a:r>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143772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Tree>
    <p:extLst>
      <p:ext uri="{BB962C8B-B14F-4D97-AF65-F5344CB8AC3E}">
        <p14:creationId xmlns:p14="http://schemas.microsoft.com/office/powerpoint/2010/main" val="1110231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426245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03" y="5167810"/>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9" y="2176947"/>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9" y="3810871"/>
            <a:ext cx="9254067" cy="307777"/>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17"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396462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8" name="Title 7"/>
          <p:cNvSpPr>
            <a:spLocks noGrp="1"/>
          </p:cNvSpPr>
          <p:nvPr>
            <p:ph type="title"/>
          </p:nvPr>
        </p:nvSpPr>
        <p:spPr/>
        <p:txBody>
          <a:bodyPr/>
          <a:lstStyle/>
          <a:p>
            <a:r>
              <a:rPr lang="en-US"/>
              <a:t>Click to edit Master title style</a:t>
            </a:r>
            <a:endParaRPr lang="tr-TR"/>
          </a:p>
        </p:txBody>
      </p:sp>
      <p:sp>
        <p:nvSpPr>
          <p:cNvPr id="6" name="Veri Yer Tutucusu 5"/>
          <p:cNvSpPr>
            <a:spLocks noGrp="1"/>
          </p:cNvSpPr>
          <p:nvPr>
            <p:ph type="dt" sz="half" idx="10"/>
          </p:nvPr>
        </p:nvSpPr>
        <p:spPr/>
        <p:txBody>
          <a:bodyPr/>
          <a:lstStyle/>
          <a:p>
            <a:endParaRPr lang="tr-TR" dirty="0"/>
          </a:p>
        </p:txBody>
      </p:sp>
      <p:sp>
        <p:nvSpPr>
          <p:cNvPr id="7" name="Altbilgi Yer Tutucusu 6"/>
          <p:cNvSpPr>
            <a:spLocks noGrp="1"/>
          </p:cNvSpPr>
          <p:nvPr>
            <p:ph type="ftr" sz="quarter" idx="11"/>
          </p:nvPr>
        </p:nvSpPr>
        <p:spPr/>
        <p:txBody>
          <a:bodyPr/>
          <a:lstStyle/>
          <a:p>
            <a:r>
              <a:rPr lang="tr-TR"/>
              <a:t>Kurumsal Mimari ve Arge-Damla Erhan</a:t>
            </a:r>
            <a:endParaRPr lang="tr-TR" dirty="0"/>
          </a:p>
        </p:txBody>
      </p:sp>
      <p:sp>
        <p:nvSpPr>
          <p:cNvPr id="12" name="Slayt Numarası Yer Tutucusu 11"/>
          <p:cNvSpPr>
            <a:spLocks noGrp="1"/>
          </p:cNvSpPr>
          <p:nvPr>
            <p:ph type="sldNum" sz="quarter" idx="12"/>
          </p:nvPr>
        </p:nvSpPr>
        <p:spPr/>
        <p:txBody>
          <a:body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344769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2715502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Tree>
    <p:extLst>
      <p:ext uri="{BB962C8B-B14F-4D97-AF65-F5344CB8AC3E}">
        <p14:creationId xmlns:p14="http://schemas.microsoft.com/office/powerpoint/2010/main" val="3056867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grpSp>
        <p:nvGrpSpPr>
          <p:cNvPr id="8" name="McK Title Elements" hidden="1"/>
          <p:cNvGrpSpPr>
            <a:grpSpLocks/>
          </p:cNvGrpSpPr>
          <p:nvPr/>
        </p:nvGrpSpPr>
        <p:grpSpPr bwMode="auto">
          <a:xfrm>
            <a:off x="2964527" y="5167802"/>
            <a:ext cx="6262996" cy="494023"/>
            <a:chOff x="1663" y="3106"/>
            <a:chExt cx="3109" cy="305"/>
          </a:xfrm>
        </p:grpSpPr>
        <p:sp>
          <p:nvSpPr>
            <p:cNvPr id="9" name="McK Document type"/>
            <p:cNvSpPr txBox="1">
              <a:spLocks noChangeArrowheads="1"/>
            </p:cNvSpPr>
            <p:nvPr/>
          </p:nvSpPr>
          <p:spPr bwMode="auto">
            <a:xfrm>
              <a:off x="1663" y="3106"/>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Document type</a:t>
              </a:r>
            </a:p>
          </p:txBody>
        </p:sp>
        <p:sp>
          <p:nvSpPr>
            <p:cNvPr id="10" name="McK Date"/>
            <p:cNvSpPr txBox="1">
              <a:spLocks noChangeArrowheads="1"/>
            </p:cNvSpPr>
            <p:nvPr/>
          </p:nvSpPr>
          <p:spPr bwMode="auto">
            <a:xfrm>
              <a:off x="1663" y="3275"/>
              <a:ext cx="3109"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ctr" eaLnBrk="1" fontAlgn="base" hangingPunct="1">
                <a:spcBef>
                  <a:spcPct val="0"/>
                </a:spcBef>
                <a:spcAft>
                  <a:spcPct val="0"/>
                </a:spcAft>
                <a:defRPr/>
              </a:pPr>
              <a:r>
                <a:rPr lang="en-US" sz="1400" dirty="0">
                  <a:solidFill>
                    <a:srgbClr val="1F497D"/>
                  </a:solidFill>
                  <a:latin typeface="Arial"/>
                </a:rPr>
                <a:t>Date</a:t>
              </a:r>
            </a:p>
          </p:txBody>
        </p:sp>
      </p:grpSp>
      <p:sp>
        <p:nvSpPr>
          <p:cNvPr id="13314" name="Rectangle 1026"/>
          <p:cNvSpPr>
            <a:spLocks noGrp="1" noChangeArrowheads="1"/>
          </p:cNvSpPr>
          <p:nvPr>
            <p:ph type="ctrTitle"/>
          </p:nvPr>
        </p:nvSpPr>
        <p:spPr bwMode="auto">
          <a:xfrm>
            <a:off x="1468967" y="2176939"/>
            <a:ext cx="9254067" cy="584775"/>
          </a:xfrm>
          <a:prstGeom prst="rect">
            <a:avLst/>
          </a:prstGeom>
        </p:spPr>
        <p:txBody>
          <a:bodyPr wrap="square" anchor="t">
            <a:spAutoFit/>
          </a:bodyPr>
          <a:lstStyle>
            <a:lvl1pPr algn="ctr">
              <a:defRPr sz="3800" b="1" baseline="0">
                <a:solidFill>
                  <a:srgbClr val="1F497D"/>
                </a:solidFill>
                <a:latin typeface="+mj-lt"/>
                <a:ea typeface="+mj-ea"/>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468967" y="3810869"/>
            <a:ext cx="9254067" cy="314028"/>
          </a:xfrm>
        </p:spPr>
        <p:txBody>
          <a:bodyPr>
            <a:spAutoFit/>
          </a:bodyPr>
          <a:lstStyle>
            <a:lvl1pPr algn="ctr">
              <a:defRPr sz="2000" baseline="0">
                <a:solidFill>
                  <a:srgbClr val="1F497D"/>
                </a:solidFill>
                <a:latin typeface="+mj-lt"/>
                <a:ea typeface="+mj-ea"/>
              </a:defRPr>
            </a:lvl1pPr>
          </a:lstStyle>
          <a:p>
            <a:pPr lvl="0"/>
            <a:r>
              <a:rPr lang="en-US" noProof="0"/>
              <a:t>Click to edit Master subtitle style</a:t>
            </a:r>
            <a:endParaRPr lang="en-US" noProof="0" dirty="0"/>
          </a:p>
        </p:txBody>
      </p:sp>
      <p:pic>
        <p:nvPicPr>
          <p:cNvPr id="12" name="Picture 3" descr="baslik"/>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ltGray">
          <a:xfrm>
            <a:off x="0" y="0"/>
            <a:ext cx="12192000" cy="736600"/>
          </a:xfrm>
          <a:prstGeom prst="rect">
            <a:avLst/>
          </a:prstGeom>
          <a:noFill/>
          <a:ln w="9525">
            <a:noFill/>
            <a:miter lim="800000"/>
            <a:headEnd/>
            <a:tailEnd/>
          </a:ln>
        </p:spPr>
      </p:pic>
      <p:sp>
        <p:nvSpPr>
          <p:cNvPr id="13" name="doc id"/>
          <p:cNvSpPr>
            <a:spLocks noChangeArrowheads="1"/>
          </p:cNvSpPr>
          <p:nvPr userDrawn="1"/>
        </p:nvSpPr>
        <p:spPr bwMode="auto">
          <a:xfrm>
            <a:off x="10993341"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1784" fontAlgn="base">
              <a:spcBef>
                <a:spcPct val="0"/>
              </a:spcBef>
              <a:spcAft>
                <a:spcPct val="0"/>
              </a:spcAft>
            </a:pPr>
            <a:endParaRPr lang="en-US" sz="800" dirty="0">
              <a:solidFill>
                <a:srgbClr val="FFFFFF"/>
              </a:solidFill>
            </a:endParaRPr>
          </a:p>
        </p:txBody>
      </p:sp>
    </p:spTree>
    <p:extLst>
      <p:ext uri="{BB962C8B-B14F-4D97-AF65-F5344CB8AC3E}">
        <p14:creationId xmlns:p14="http://schemas.microsoft.com/office/powerpoint/2010/main" val="2272724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9"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0" name=""/>
                      <p:cNvPicPr/>
                      <p:nvPr/>
                    </p:nvPicPr>
                    <p:blipFill>
                      <a:blip r:embed="rId4"/>
                      <a:stretch>
                        <a:fillRect/>
                      </a:stretch>
                    </p:blipFill>
                    <p:spPr>
                      <a:xfrm>
                        <a:off x="19" y="0"/>
                        <a:ext cx="211667" cy="158750"/>
                      </a:xfrm>
                      <a:prstGeom prst="rect">
                        <a:avLst/>
                      </a:prstGeom>
                    </p:spPr>
                  </p:pic>
                </p:oleObj>
              </mc:Fallback>
            </mc:AlternateContent>
          </a:graphicData>
        </a:graphic>
      </p:graphicFrame>
      <p:sp>
        <p:nvSpPr>
          <p:cNvPr id="6" name="Slide Number"/>
          <p:cNvSpPr txBox="1">
            <a:spLocks/>
          </p:cNvSpPr>
          <p:nvPr userDrawn="1"/>
        </p:nvSpPr>
        <p:spPr bwMode="auto">
          <a:xfrm>
            <a:off x="11686994" y="6620764"/>
            <a:ext cx="157094" cy="153888"/>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fontAlgn="base">
              <a:spcBef>
                <a:spcPct val="0"/>
              </a:spcBef>
              <a:spcAft>
                <a:spcPct val="0"/>
              </a:spcAft>
            </a:pPr>
            <a:fld id="{42C328C1-A84F-4A39-A664-DBA00541A8C6}" type="slidenum">
              <a:rPr lang="en-US" smtClean="0">
                <a:solidFill>
                  <a:srgbClr val="000000"/>
                </a:solidFill>
              </a:rPr>
              <a:pPr algn="r" fontAlgn="base">
                <a:spcBef>
                  <a:spcPct val="0"/>
                </a:spcBef>
                <a:spcAft>
                  <a:spcPct val="0"/>
                </a:spcAft>
              </a:pPr>
              <a:t>‹#›</a:t>
            </a:fld>
            <a:endParaRPr lang="en-US" dirty="0">
              <a:solidFill>
                <a:srgbClr val="000000"/>
              </a:solidFill>
            </a:endParaRPr>
          </a:p>
        </p:txBody>
      </p:sp>
      <p:sp>
        <p:nvSpPr>
          <p:cNvPr id="7"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Tree>
    <p:extLst>
      <p:ext uri="{BB962C8B-B14F-4D97-AF65-F5344CB8AC3E}">
        <p14:creationId xmlns:p14="http://schemas.microsoft.com/office/powerpoint/2010/main" val="65008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7648" y="3933056"/>
            <a:ext cx="8928992" cy="1224136"/>
          </a:xfrm>
        </p:spPr>
        <p:txBody>
          <a:bodyPr anchor="t">
            <a:normAutofit/>
          </a:bodyPr>
          <a:lstStyle>
            <a:lvl1pPr algn="l">
              <a:defRPr sz="2800" b="1" cap="none">
                <a:solidFill>
                  <a:srgbClr val="FF0000"/>
                </a:solidFill>
              </a:defRPr>
            </a:lvl1pPr>
          </a:lstStyle>
          <a:p>
            <a:r>
              <a:rPr lang="en-US" dirty="0"/>
              <a:t>CLICK TO EDIT MASTER TITLE STYLE</a:t>
            </a:r>
            <a:endParaRPr lang="tr-TR" dirty="0"/>
          </a:p>
        </p:txBody>
      </p:sp>
      <p:sp>
        <p:nvSpPr>
          <p:cNvPr id="3" name="Text Placeholder 2"/>
          <p:cNvSpPr>
            <a:spLocks noGrp="1"/>
          </p:cNvSpPr>
          <p:nvPr>
            <p:ph type="body" idx="1"/>
          </p:nvPr>
        </p:nvSpPr>
        <p:spPr>
          <a:xfrm>
            <a:off x="2927648" y="2564904"/>
            <a:ext cx="8928992" cy="136815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125538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31373" y="1268760"/>
            <a:ext cx="5568619"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Content Placeholder 3"/>
          <p:cNvSpPr>
            <a:spLocks noGrp="1"/>
          </p:cNvSpPr>
          <p:nvPr>
            <p:ph sz="half" idx="2"/>
          </p:nvPr>
        </p:nvSpPr>
        <p:spPr>
          <a:xfrm>
            <a:off x="6288024" y="1268760"/>
            <a:ext cx="5576821" cy="489654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6" name="Footer Placeholder 5"/>
          <p:cNvSpPr>
            <a:spLocks noGrp="1"/>
          </p:cNvSpPr>
          <p:nvPr>
            <p:ph type="ftr" sz="quarter" idx="11"/>
          </p:nvPr>
        </p:nvSpPr>
        <p:spPr/>
        <p:txBody>
          <a:bodyPr/>
          <a:lstStyle/>
          <a:p>
            <a:r>
              <a:rPr lang="tr-TR"/>
              <a:t>Kurumsal Mimari ve Arge-Damla Erhan</a:t>
            </a:r>
            <a:endParaRPr lang="tr-TR" dirty="0"/>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9862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31373" y="1268781"/>
            <a:ext cx="5568619"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31373" y="2060848"/>
            <a:ext cx="5568619"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5" name="Text Placeholder 4"/>
          <p:cNvSpPr>
            <a:spLocks noGrp="1"/>
          </p:cNvSpPr>
          <p:nvPr>
            <p:ph type="body" sz="quarter" idx="3"/>
          </p:nvPr>
        </p:nvSpPr>
        <p:spPr>
          <a:xfrm>
            <a:off x="6288035" y="1268781"/>
            <a:ext cx="558105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88035" y="2060848"/>
            <a:ext cx="5581055" cy="41044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r>
              <a:rPr lang="tr-TR"/>
              <a:t>Kurumsal Mimari ve Arge-Damla Erhan</a:t>
            </a:r>
            <a:endParaRPr lang="tr-TR" dirty="0"/>
          </a:p>
        </p:txBody>
      </p:sp>
      <p:sp>
        <p:nvSpPr>
          <p:cNvPr id="9" name="Slide Number Placeholder 8"/>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26333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r>
              <a:rPr lang="tr-TR"/>
              <a:t>Kurumsal Mimari ve Arge-Damla Erhan</a:t>
            </a:r>
          </a:p>
        </p:txBody>
      </p:sp>
      <p:sp>
        <p:nvSpPr>
          <p:cNvPr id="5" name="Slide Number Placeholder 4"/>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429248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r>
              <a:rPr lang="tr-TR"/>
              <a:t>Kurumsal Mimari ve Arge-Damla Erhan</a:t>
            </a:r>
          </a:p>
        </p:txBody>
      </p:sp>
      <p:sp>
        <p:nvSpPr>
          <p:cNvPr id="4" name="Slide Number Placeholder 3"/>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191423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1385" y="273050"/>
            <a:ext cx="4189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4766733" y="273050"/>
            <a:ext cx="7089907" cy="589225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Text Placeholder 3"/>
          <p:cNvSpPr>
            <a:spLocks noGrp="1"/>
          </p:cNvSpPr>
          <p:nvPr>
            <p:ph type="body" sz="half" idx="2"/>
          </p:nvPr>
        </p:nvSpPr>
        <p:spPr>
          <a:xfrm>
            <a:off x="431385" y="1435104"/>
            <a:ext cx="4189313" cy="47302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78988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r>
              <a:rPr lang="tr-TR"/>
              <a:t>Kurumsal Mimari ve Arge-Damla Erhan</a:t>
            </a:r>
          </a:p>
        </p:txBody>
      </p:sp>
      <p:sp>
        <p:nvSpPr>
          <p:cNvPr id="7" name="Slide Number Placeholder 6"/>
          <p:cNvSpPr>
            <a:spLocks noGrp="1"/>
          </p:cNvSpPr>
          <p:nvPr>
            <p:ph type="sldNum" sz="quarter" idx="12"/>
          </p:nvPr>
        </p:nvSpPr>
        <p:spPr/>
        <p:txBody>
          <a:bodyPr/>
          <a:lstStyle/>
          <a:p>
            <a:fld id="{D17152D6-A1E0-4387-A611-A602B40611C9}" type="slidenum">
              <a:rPr lang="tr-TR" smtClean="0"/>
              <a:t>‹#›</a:t>
            </a:fld>
            <a:endParaRPr lang="tr-TR"/>
          </a:p>
        </p:txBody>
      </p:sp>
    </p:spTree>
    <p:extLst>
      <p:ext uri="{BB962C8B-B14F-4D97-AF65-F5344CB8AC3E}">
        <p14:creationId xmlns:p14="http://schemas.microsoft.com/office/powerpoint/2010/main" val="368379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3" Type="http://schemas.openxmlformats.org/officeDocument/2006/relationships/slideLayout" Target="../slideLayouts/slideLayout14.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13.xml"/><Relationship Id="rId16" Type="http://schemas.openxmlformats.org/officeDocument/2006/relationships/tags" Target="../tags/tag11.xml"/><Relationship Id="rId20" Type="http://schemas.openxmlformats.org/officeDocument/2006/relationships/tags" Target="../tags/tag15.xml"/><Relationship Id="rId1" Type="http://schemas.openxmlformats.org/officeDocument/2006/relationships/slideLayout" Target="../slideLayouts/slideLayout12.xml"/><Relationship Id="rId6" Type="http://schemas.openxmlformats.org/officeDocument/2006/relationships/tags" Target="../tags/tag1.xml"/><Relationship Id="rId11" Type="http://schemas.openxmlformats.org/officeDocument/2006/relationships/tags" Target="../tags/tag6.xml"/><Relationship Id="rId24" Type="http://schemas.openxmlformats.org/officeDocument/2006/relationships/image" Target="../media/image6.jpeg"/><Relationship Id="rId5" Type="http://schemas.openxmlformats.org/officeDocument/2006/relationships/theme" Target="../theme/theme2.xml"/><Relationship Id="rId15" Type="http://schemas.openxmlformats.org/officeDocument/2006/relationships/tags" Target="../tags/tag10.xml"/><Relationship Id="rId23" Type="http://schemas.openxmlformats.org/officeDocument/2006/relationships/image" Target="../media/image5.emf"/><Relationship Id="rId10" Type="http://schemas.openxmlformats.org/officeDocument/2006/relationships/tags" Target="../tags/tag5.xml"/><Relationship Id="rId19" Type="http://schemas.openxmlformats.org/officeDocument/2006/relationships/tags" Target="../tags/tag14.xml"/><Relationship Id="rId4" Type="http://schemas.openxmlformats.org/officeDocument/2006/relationships/slideLayout" Target="../slideLayouts/slideLayout15.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3" Type="http://schemas.openxmlformats.org/officeDocument/2006/relationships/slideLayout" Target="../slideLayouts/slideLayout18.xml"/><Relationship Id="rId21" Type="http://schemas.openxmlformats.org/officeDocument/2006/relationships/oleObject" Target="../embeddings/oleObject4.bin"/><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 Type="http://schemas.openxmlformats.org/officeDocument/2006/relationships/slideLayout" Target="../slideLayouts/slideLayout17.xml"/><Relationship Id="rId16" Type="http://schemas.openxmlformats.org/officeDocument/2006/relationships/tags" Target="../tags/tag30.xml"/><Relationship Id="rId20" Type="http://schemas.openxmlformats.org/officeDocument/2006/relationships/tags" Target="../tags/tag34.xml"/><Relationship Id="rId1" Type="http://schemas.openxmlformats.org/officeDocument/2006/relationships/slideLayout" Target="../slideLayouts/slideLayout16.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image" Target="../media/image9.jpeg"/><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heme" Target="../theme/theme3.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slideLayout" Target="../slideLayouts/slideLayout21.xml"/><Relationship Id="rId21" Type="http://schemas.openxmlformats.org/officeDocument/2006/relationships/oleObject" Target="../embeddings/oleObject7.bin"/><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slideLayout" Target="../slideLayouts/slideLayout20.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slideLayout" Target="../slideLayouts/slideLayout19.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image" Target="../media/image6.jpeg"/><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heme" Target="../theme/theme4.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image" Target="../media/image5.emf"/></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tags" Target="../tags/tag69.xml"/><Relationship Id="rId3" Type="http://schemas.openxmlformats.org/officeDocument/2006/relationships/theme" Target="../theme/theme5.xml"/><Relationship Id="rId21" Type="http://schemas.openxmlformats.org/officeDocument/2006/relationships/image" Target="../media/image5.emf"/><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slideLayout" Target="../slideLayouts/slideLayout23.xml"/><Relationship Id="rId16" Type="http://schemas.openxmlformats.org/officeDocument/2006/relationships/tags" Target="../tags/tag67.xml"/><Relationship Id="rId20" Type="http://schemas.openxmlformats.org/officeDocument/2006/relationships/oleObject" Target="../embeddings/oleObject10.bin"/><Relationship Id="rId1" Type="http://schemas.openxmlformats.org/officeDocument/2006/relationships/slideLayout" Target="../slideLayouts/slideLayout2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tags" Target="../tags/tag70.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 Id="rId22"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Resim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613"/>
            <a:ext cx="12192000" cy="6856781"/>
          </a:xfrm>
          <a:prstGeom prst="rect">
            <a:avLst/>
          </a:prstGeom>
        </p:spPr>
      </p:pic>
      <p:sp>
        <p:nvSpPr>
          <p:cNvPr id="2" name="Title Placeholder 1"/>
          <p:cNvSpPr>
            <a:spLocks noGrp="1"/>
          </p:cNvSpPr>
          <p:nvPr>
            <p:ph type="title"/>
          </p:nvPr>
        </p:nvSpPr>
        <p:spPr>
          <a:xfrm>
            <a:off x="431375" y="7634"/>
            <a:ext cx="11425268" cy="1117131"/>
          </a:xfrm>
          <a:prstGeom prst="rect">
            <a:avLst/>
          </a:prstGeom>
        </p:spPr>
        <p:txBody>
          <a:bodyPr vert="horz" lIns="91440" tIns="45720" rIns="91440" bIns="45720" rtlCol="0" anchor="ctr">
            <a:normAutofit/>
          </a:bodyPr>
          <a:lstStyle/>
          <a:p>
            <a:r>
              <a:rPr lang="en-US" dirty="0"/>
              <a:t>Click to edit Master title style</a:t>
            </a:r>
            <a:endParaRPr lang="tr-TR" dirty="0"/>
          </a:p>
        </p:txBody>
      </p:sp>
      <p:sp>
        <p:nvSpPr>
          <p:cNvPr id="3" name="Text Placeholder 2"/>
          <p:cNvSpPr>
            <a:spLocks noGrp="1"/>
          </p:cNvSpPr>
          <p:nvPr>
            <p:ph type="body" idx="1"/>
          </p:nvPr>
        </p:nvSpPr>
        <p:spPr>
          <a:xfrm>
            <a:off x="431375" y="1268760"/>
            <a:ext cx="11425268" cy="48965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tr-TR" dirty="0"/>
          </a:p>
        </p:txBody>
      </p:sp>
      <p:sp>
        <p:nvSpPr>
          <p:cNvPr id="4" name="Date Placeholder 3"/>
          <p:cNvSpPr>
            <a:spLocks noGrp="1"/>
          </p:cNvSpPr>
          <p:nvPr>
            <p:ph type="dt" sz="half" idx="2"/>
          </p:nvPr>
        </p:nvSpPr>
        <p:spPr>
          <a:xfrm>
            <a:off x="10320472" y="6401994"/>
            <a:ext cx="1056117" cy="268139"/>
          </a:xfrm>
          <a:prstGeom prst="rect">
            <a:avLst/>
          </a:prstGeom>
          <a:solidFill>
            <a:schemeClr val="bg1"/>
          </a:solidFill>
        </p:spPr>
        <p:txBody>
          <a:bodyPr vert="horz" lIns="0" tIns="0" rIns="0" bIns="0" rtlCol="0" anchor="ctr"/>
          <a:lstStyle>
            <a:lvl1pPr algn="ctr">
              <a:defRPr sz="1000">
                <a:solidFill>
                  <a:schemeClr val="tx1">
                    <a:tint val="75000"/>
                  </a:schemeClr>
                </a:solidFill>
              </a:defRPr>
            </a:lvl1pPr>
          </a:lstStyle>
          <a:p>
            <a:endParaRPr lang="tr-TR" dirty="0"/>
          </a:p>
        </p:txBody>
      </p:sp>
      <p:sp>
        <p:nvSpPr>
          <p:cNvPr id="5" name="Footer Placeholder 4"/>
          <p:cNvSpPr>
            <a:spLocks noGrp="1"/>
          </p:cNvSpPr>
          <p:nvPr>
            <p:ph type="ftr" sz="quarter" idx="3"/>
          </p:nvPr>
        </p:nvSpPr>
        <p:spPr>
          <a:xfrm>
            <a:off x="3407701" y="6401994"/>
            <a:ext cx="6912768" cy="268139"/>
          </a:xfrm>
          <a:prstGeom prst="rect">
            <a:avLst/>
          </a:prstGeom>
          <a:noFill/>
        </p:spPr>
        <p:txBody>
          <a:bodyPr vert="horz" lIns="91440" tIns="0" rIns="91440" bIns="0" rtlCol="0" anchor="ctr"/>
          <a:lstStyle>
            <a:lvl1pPr algn="r">
              <a:defRPr sz="1000" b="0" i="1">
                <a:solidFill>
                  <a:schemeClr val="tx1">
                    <a:tint val="75000"/>
                  </a:schemeClr>
                </a:solidFill>
              </a:defRPr>
            </a:lvl1pPr>
          </a:lstStyle>
          <a:p>
            <a:r>
              <a:rPr lang="tr-TR"/>
              <a:t>Kurumsal Mimari ve Arge-Damla Erhan</a:t>
            </a:r>
            <a:endParaRPr lang="tr-TR" dirty="0"/>
          </a:p>
        </p:txBody>
      </p:sp>
      <p:sp>
        <p:nvSpPr>
          <p:cNvPr id="6" name="Slide Number Placeholder 5"/>
          <p:cNvSpPr>
            <a:spLocks noGrp="1"/>
          </p:cNvSpPr>
          <p:nvPr>
            <p:ph type="sldNum" sz="quarter" idx="4"/>
          </p:nvPr>
        </p:nvSpPr>
        <p:spPr>
          <a:xfrm>
            <a:off x="11376588" y="6401994"/>
            <a:ext cx="493845" cy="268139"/>
          </a:xfrm>
          <a:prstGeom prst="rect">
            <a:avLst/>
          </a:prstGeom>
          <a:solidFill>
            <a:schemeClr val="bg1"/>
          </a:solidFill>
        </p:spPr>
        <p:txBody>
          <a:bodyPr vert="horz" lIns="91440" tIns="0" rIns="91440" bIns="0" rtlCol="0" anchor="ctr"/>
          <a:lstStyle>
            <a:lvl1pPr algn="r">
              <a:defRPr sz="1000">
                <a:solidFill>
                  <a:schemeClr val="tx1">
                    <a:tint val="75000"/>
                  </a:schemeClr>
                </a:solidFill>
              </a:defRPr>
            </a:lvl1pPr>
          </a:lstStyle>
          <a:p>
            <a:fld id="{D17152D6-A1E0-4387-A611-A602B40611C9}" type="slidenum">
              <a:rPr lang="tr-TR" smtClean="0"/>
              <a:pPr/>
              <a:t>‹#›</a:t>
            </a:fld>
            <a:endParaRPr lang="tr-TR" dirty="0"/>
          </a:p>
        </p:txBody>
      </p:sp>
    </p:spTree>
    <p:extLst>
      <p:ext uri="{BB962C8B-B14F-4D97-AF65-F5344CB8AC3E}">
        <p14:creationId xmlns:p14="http://schemas.microsoft.com/office/powerpoint/2010/main" val="1536493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spcBef>
          <a:spcPct val="0"/>
        </a:spcBef>
        <a:buNone/>
        <a:defRPr sz="28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4"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9"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7" y="6406166"/>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8" y="561537"/>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08"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2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4" y="561520"/>
            <a:ext cx="937321" cy="1306516"/>
            <a:chOff x="6655594" y="273840"/>
            <a:chExt cx="702991" cy="1306516"/>
          </a:xfrm>
        </p:grpSpPr>
        <p:grpSp>
          <p:nvGrpSpPr>
            <p:cNvPr id="86" name="MoonLegend1"/>
            <p:cNvGrpSpPr>
              <a:grpSpLocks noChangeAspect="1"/>
            </p:cNvGrpSpPr>
            <p:nvPr>
              <p:custDataLst>
                <p:tags r:id="rId7"/>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8"/>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9"/>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9"/>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10"/>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1"/>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8390881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9000"/>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Text</a:t>
            </a:r>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McK 1. On-page tracker" hidden="1"/>
          <p:cNvSpPr>
            <a:spLocks noChangeArrowheads="1"/>
          </p:cNvSpPr>
          <p:nvPr/>
        </p:nvSpPr>
        <p:spPr bwMode="auto">
          <a:xfrm>
            <a:off x="257258"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8"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5" y="6406164"/>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6004" y="561535"/>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74" name="LegendLines" hidden="1"/>
          <p:cNvGrpSpPr>
            <a:grpSpLocks/>
          </p:cNvGrpSpPr>
          <p:nvPr/>
        </p:nvGrpSpPr>
        <p:grpSpPr bwMode="auto">
          <a:xfrm>
            <a:off x="10415312"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dirty="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grpSp>
        <p:nvGrpSpPr>
          <p:cNvPr id="81" name="McKSticker" hidden="1"/>
          <p:cNvGrpSpPr/>
          <p:nvPr/>
        </p:nvGrpSpPr>
        <p:grpSpPr bwMode="auto">
          <a:xfrm>
            <a:off x="10777218"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26"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grpSp>
    </p:spTree>
    <p:extLst>
      <p:ext uri="{BB962C8B-B14F-4D97-AF65-F5344CB8AC3E}">
        <p14:creationId xmlns:p14="http://schemas.microsoft.com/office/powerpoint/2010/main" val="146247437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3" cstate="print">
            <a:extLst>
              <a:ext uri="{28A0092B-C50C-407E-A947-70E740481C1C}">
                <a14:useLocalDpi xmlns:a14="http://schemas.microsoft.com/office/drawing/2010/main" val="0"/>
              </a:ext>
            </a:extLst>
          </a:blip>
          <a:srcRect/>
          <a:stretch/>
        </p:blipFill>
        <p:spPr bwMode="auto">
          <a:xfrm>
            <a:off x="1073700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94"/>
            <a:ext cx="5853024"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Text</a:t>
            </a:r>
            <a:endParaRPr lang="en-US" noProof="0" dirty="0"/>
          </a:p>
        </p:txBody>
      </p:sp>
      <p:sp>
        <p:nvSpPr>
          <p:cNvPr id="19" name="Title Placeholder 2"/>
          <p:cNvSpPr>
            <a:spLocks noGrp="1" noChangeArrowheads="1"/>
          </p:cNvSpPr>
          <p:nvPr>
            <p:ph type="title"/>
          </p:nvPr>
        </p:nvSpPr>
        <p:spPr bwMode="auto">
          <a:xfrm>
            <a:off x="257251" y="190084"/>
            <a:ext cx="1029645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54"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54" y="48385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1" y="6406158"/>
            <a:ext cx="10885287" cy="368503"/>
            <a:chOff x="121488" y="6352634"/>
            <a:chExt cx="8794114" cy="368503"/>
          </a:xfrm>
        </p:grpSpPr>
        <p:sp>
          <p:nvSpPr>
            <p:cNvPr id="63" name="McK 4. Footnote"/>
            <p:cNvSpPr txBox="1">
              <a:spLocks noChangeArrowheads="1"/>
            </p:cNvSpPr>
            <p:nvPr/>
          </p:nvSpPr>
          <p:spPr bwMode="auto">
            <a:xfrm>
              <a:off x="121488" y="6352634"/>
              <a:ext cx="879411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7249"/>
              <a:ext cx="8794112"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2775" indent="-612775" defTabSz="913526" fontAlgn="base">
                <a:spcBef>
                  <a:spcPct val="0"/>
                </a:spcBef>
                <a:spcAft>
                  <a:spcPct val="0"/>
                </a:spcAft>
                <a:tabLst>
                  <a:tab pos="617538"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92" y="561529"/>
            <a:ext cx="848784"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24" y="561520"/>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10" y="561520"/>
            <a:ext cx="1066895"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34" y="561520"/>
            <a:ext cx="937321" cy="1306516"/>
            <a:chOff x="6655594" y="273840"/>
            <a:chExt cx="702991" cy="1306516"/>
          </a:xfrm>
        </p:grpSpPr>
        <p:grpSp>
          <p:nvGrpSpPr>
            <p:cNvPr id="86" name="MoonLegend1"/>
            <p:cNvGrpSpPr>
              <a:grpSpLocks noChangeAspect="1"/>
            </p:cNvGrpSpPr>
            <p:nvPr>
              <p:custDataLst>
                <p:tags r:id="rId6"/>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7"/>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8"/>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8"/>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9"/>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10"/>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40924343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Lst>
  <p:hf sldNum="0" hdr="0" dt="0"/>
  <p:txStyles>
    <p:titleStyle>
      <a:lvl1pPr algn="l" defTabSz="913526" rtl="0" eaLnBrk="1" fontAlgn="base" hangingPunct="1">
        <a:spcBef>
          <a:spcPct val="0"/>
        </a:spcBef>
        <a:spcAft>
          <a:spcPct val="0"/>
        </a:spcAft>
        <a:tabLst>
          <a:tab pos="275353" algn="l"/>
        </a:tabLst>
        <a:defRPr sz="1900" b="1" baseline="0">
          <a:solidFill>
            <a:srgbClr val="1F497D"/>
          </a:solidFill>
          <a:latin typeface="+mj-lt"/>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607" indent="-195987" algn="l" defTabSz="913526"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835" indent="-158733" algn="l" defTabSz="913526"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215979" cy="161974"/>
                      </a:xfrm>
                      <a:prstGeom prst="rect">
                        <a:avLst/>
                      </a:prstGeom>
                    </p:spPr>
                  </p:pic>
                </p:oleObj>
              </mc:Fallback>
            </mc:AlternateContent>
          </a:graphicData>
        </a:graphic>
      </p:graphicFrame>
      <p:pic>
        <p:nvPicPr>
          <p:cNvPr id="18" name="Picture 17" descr="baslik"/>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a:stretch/>
        </p:blipFill>
        <p:spPr bwMode="auto">
          <a:xfrm>
            <a:off x="10737024" y="193476"/>
            <a:ext cx="1107085" cy="285604"/>
          </a:xfrm>
          <a:prstGeom prst="rect">
            <a:avLst/>
          </a:prstGeom>
          <a:noFill/>
          <a:ln w="9525">
            <a:noFill/>
            <a:miter lim="800000"/>
            <a:headEnd/>
            <a:tailEnd/>
          </a:ln>
        </p:spPr>
      </p:pic>
      <p:sp>
        <p:nvSpPr>
          <p:cNvPr id="1036" name="Rectangle 286"/>
          <p:cNvSpPr>
            <a:spLocks noGrp="1" noChangeArrowheads="1"/>
          </p:cNvSpPr>
          <p:nvPr>
            <p:ph type="body" idx="1"/>
          </p:nvPr>
        </p:nvSpPr>
        <p:spPr bwMode="auto">
          <a:xfrm>
            <a:off x="3169489" y="2508985"/>
            <a:ext cx="5853024"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257273" y="190085"/>
            <a:ext cx="10296452" cy="29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McK 1. On-page tracker" hidden="1"/>
          <p:cNvSpPr>
            <a:spLocks noChangeArrowheads="1"/>
          </p:cNvSpPr>
          <p:nvPr/>
        </p:nvSpPr>
        <p:spPr bwMode="auto">
          <a:xfrm>
            <a:off x="257249" y="9606"/>
            <a:ext cx="61234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000" dirty="0">
                <a:solidFill>
                  <a:srgbClr val="000000"/>
                </a:solidFill>
              </a:rPr>
              <a:t>TRACKER</a:t>
            </a:r>
          </a:p>
        </p:txBody>
      </p:sp>
      <p:sp>
        <p:nvSpPr>
          <p:cNvPr id="11" name="McK 3. Unit of measure" hidden="1"/>
          <p:cNvSpPr txBox="1">
            <a:spLocks noChangeArrowheads="1"/>
          </p:cNvSpPr>
          <p:nvPr/>
        </p:nvSpPr>
        <p:spPr bwMode="auto">
          <a:xfrm>
            <a:off x="257262" y="483861"/>
            <a:ext cx="10024671"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15" name="ACET" hidden="1"/>
          <p:cNvGrpSpPr>
            <a:grpSpLocks/>
          </p:cNvGrpSpPr>
          <p:nvPr/>
        </p:nvGrpSpPr>
        <p:grpSpPr bwMode="auto">
          <a:xfrm>
            <a:off x="3169489" y="1957092"/>
            <a:ext cx="5853024"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62" name="McK Slide Elements" hidden="1"/>
          <p:cNvGrpSpPr/>
          <p:nvPr/>
        </p:nvGrpSpPr>
        <p:grpSpPr bwMode="auto">
          <a:xfrm>
            <a:off x="155258" y="6403047"/>
            <a:ext cx="10885287" cy="371629"/>
            <a:chOff x="121488" y="6349508"/>
            <a:chExt cx="8794114" cy="371629"/>
          </a:xfrm>
        </p:grpSpPr>
        <p:sp>
          <p:nvSpPr>
            <p:cNvPr id="63" name="McK 4. Footnote"/>
            <p:cNvSpPr txBox="1">
              <a:spLocks noChangeArrowheads="1"/>
            </p:cNvSpPr>
            <p:nvPr/>
          </p:nvSpPr>
          <p:spPr bwMode="auto">
            <a:xfrm>
              <a:off x="121488" y="6349508"/>
              <a:ext cx="8794114"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64" name="McK 5. Source"/>
            <p:cNvSpPr>
              <a:spLocks noChangeArrowheads="1"/>
            </p:cNvSpPr>
            <p:nvPr/>
          </p:nvSpPr>
          <p:spPr bwMode="auto">
            <a:xfrm>
              <a:off x="121488" y="6564123"/>
              <a:ext cx="8794112" cy="15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611608" indent="-611608" defTabSz="911784" fontAlgn="base">
                <a:spcBef>
                  <a:spcPct val="0"/>
                </a:spcBef>
                <a:spcAft>
                  <a:spcPct val="0"/>
                </a:spcAft>
                <a:tabLst>
                  <a:tab pos="616360" algn="l"/>
                </a:tabLst>
              </a:pPr>
              <a:r>
                <a:rPr lang="en-US" sz="1000" dirty="0">
                  <a:solidFill>
                    <a:srgbClr val="000000"/>
                  </a:solidFill>
                </a:rPr>
                <a:t>SOURCE: Source</a:t>
              </a:r>
            </a:p>
          </p:txBody>
        </p:sp>
      </p:grpSp>
      <p:grpSp>
        <p:nvGrpSpPr>
          <p:cNvPr id="65" name="LegendBoxes" hidden="1"/>
          <p:cNvGrpSpPr>
            <a:grpSpLocks/>
          </p:cNvGrpSpPr>
          <p:nvPr/>
        </p:nvGrpSpPr>
        <p:grpSpPr bwMode="auto">
          <a:xfrm>
            <a:off x="10825981" y="561520"/>
            <a:ext cx="848785" cy="996951"/>
            <a:chOff x="4936" y="176"/>
            <a:chExt cx="401" cy="628"/>
          </a:xfrm>
        </p:grpSpPr>
        <p:sp>
          <p:nvSpPr>
            <p:cNvPr id="66" name="Legend1"/>
            <p:cNvSpPr>
              <a:spLocks noChangeArrowheads="1"/>
            </p:cNvSpPr>
            <p:nvPr/>
          </p:nvSpPr>
          <p:spPr bwMode="auto">
            <a:xfrm>
              <a:off x="5096"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7"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68" name="Legend2"/>
            <p:cNvSpPr>
              <a:spLocks noChangeArrowheads="1"/>
            </p:cNvSpPr>
            <p:nvPr/>
          </p:nvSpPr>
          <p:spPr bwMode="auto">
            <a:xfrm>
              <a:off x="5096" y="34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69"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0" name="Legend3"/>
            <p:cNvSpPr>
              <a:spLocks noChangeArrowheads="1"/>
            </p:cNvSpPr>
            <p:nvPr/>
          </p:nvSpPr>
          <p:spPr bwMode="auto">
            <a:xfrm>
              <a:off x="5096" y="517"/>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1"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72" name="Legend4"/>
            <p:cNvSpPr>
              <a:spLocks noChangeArrowheads="1"/>
            </p:cNvSpPr>
            <p:nvPr/>
          </p:nvSpPr>
          <p:spPr bwMode="auto">
            <a:xfrm>
              <a:off x="5096" y="688"/>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3"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74" name="LegendLines" hidden="1"/>
          <p:cNvGrpSpPr>
            <a:grpSpLocks/>
          </p:cNvGrpSpPr>
          <p:nvPr/>
        </p:nvGrpSpPr>
        <p:grpSpPr bwMode="auto">
          <a:xfrm>
            <a:off x="10415341" y="561521"/>
            <a:ext cx="1259418" cy="730251"/>
            <a:chOff x="4750" y="176"/>
            <a:chExt cx="595" cy="460"/>
          </a:xfrm>
        </p:grpSpPr>
        <p:sp>
          <p:nvSpPr>
            <p:cNvPr id="75"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6"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7"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1600">
                <a:solidFill>
                  <a:srgbClr val="000000"/>
                </a:solidFill>
              </a:endParaRPr>
            </a:p>
          </p:txBody>
        </p:sp>
        <p:sp>
          <p:nvSpPr>
            <p:cNvPr id="78" name="Legend1"/>
            <p:cNvSpPr>
              <a:spLocks noChangeArrowheads="1"/>
            </p:cNvSpPr>
            <p:nvPr/>
          </p:nvSpPr>
          <p:spPr bwMode="auto">
            <a:xfrm>
              <a:off x="5104" y="176"/>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79" name="Legend2"/>
            <p:cNvSpPr>
              <a:spLocks noChangeArrowheads="1"/>
            </p:cNvSpPr>
            <p:nvPr/>
          </p:nvSpPr>
          <p:spPr bwMode="auto">
            <a:xfrm>
              <a:off x="5104" y="344"/>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80" name="Legend3"/>
            <p:cNvSpPr>
              <a:spLocks noChangeArrowheads="1"/>
            </p:cNvSpPr>
            <p:nvPr/>
          </p:nvSpPr>
          <p:spPr bwMode="auto">
            <a:xfrm>
              <a:off x="5104" y="520"/>
              <a:ext cx="24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grpSp>
      <p:grpSp>
        <p:nvGrpSpPr>
          <p:cNvPr id="81" name="McKSticker" hidden="1"/>
          <p:cNvGrpSpPr/>
          <p:nvPr/>
        </p:nvGrpSpPr>
        <p:grpSpPr bwMode="auto">
          <a:xfrm>
            <a:off x="10777201" y="561520"/>
            <a:ext cx="1066894" cy="212366"/>
            <a:chOff x="7940605" y="285750"/>
            <a:chExt cx="800170" cy="212366"/>
          </a:xfrm>
        </p:grpSpPr>
        <p:sp>
          <p:nvSpPr>
            <p:cNvPr id="82" name="StickerRectangle"/>
            <p:cNvSpPr>
              <a:spLocks noChangeArrowheads="1"/>
            </p:cNvSpPr>
            <p:nvPr/>
          </p:nvSpPr>
          <p:spPr bwMode="auto">
            <a:xfrm>
              <a:off x="7940605" y="285750"/>
              <a:ext cx="800170" cy="212366"/>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3643" fontAlgn="base">
                <a:spcBef>
                  <a:spcPct val="0"/>
                </a:spcBef>
                <a:spcAft>
                  <a:spcPct val="0"/>
                </a:spcAft>
                <a:buClr>
                  <a:srgbClr val="000000"/>
                </a:buClr>
              </a:pPr>
              <a:r>
                <a:rPr lang="en-US" sz="1200" dirty="0">
                  <a:solidFill>
                    <a:srgbClr val="808080"/>
                  </a:solidFill>
                </a:rPr>
                <a:t>PRELIMINARY</a:t>
              </a:r>
            </a:p>
          </p:txBody>
        </p:sp>
        <p:cxnSp>
          <p:nvCxnSpPr>
            <p:cNvPr id="83" name="AutoShape 31"/>
            <p:cNvCxnSpPr>
              <a:cxnSpLocks noChangeShapeType="1"/>
              <a:stCxn id="82" idx="2"/>
              <a:endCxn id="82" idx="4"/>
            </p:cNvCxnSpPr>
            <p:nvPr/>
          </p:nvCxnSpPr>
          <p:spPr bwMode="auto">
            <a:xfrm>
              <a:off x="7940605" y="285750"/>
              <a:ext cx="0" cy="212366"/>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84" name="AutoShape 32"/>
            <p:cNvCxnSpPr>
              <a:cxnSpLocks noChangeShapeType="1"/>
              <a:stCxn id="82" idx="4"/>
              <a:endCxn id="82" idx="6"/>
            </p:cNvCxnSpPr>
            <p:nvPr/>
          </p:nvCxnSpPr>
          <p:spPr bwMode="auto">
            <a:xfrm>
              <a:off x="7940605" y="498116"/>
              <a:ext cx="800170"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85" name="LegendMoons" hidden="1"/>
          <p:cNvGrpSpPr/>
          <p:nvPr/>
        </p:nvGrpSpPr>
        <p:grpSpPr bwMode="auto">
          <a:xfrm>
            <a:off x="10736873" y="561520"/>
            <a:ext cx="937322" cy="1306516"/>
            <a:chOff x="6655594" y="273840"/>
            <a:chExt cx="702991" cy="1306516"/>
          </a:xfrm>
        </p:grpSpPr>
        <p:grpSp>
          <p:nvGrpSpPr>
            <p:cNvPr id="86" name="MoonLegend1"/>
            <p:cNvGrpSpPr>
              <a:grpSpLocks noChangeAspect="1"/>
            </p:cNvGrpSpPr>
            <p:nvPr>
              <p:custDataLst>
                <p:tags r:id="rId5"/>
              </p:custDataLst>
            </p:nvPr>
          </p:nvGrpSpPr>
          <p:grpSpPr bwMode="auto">
            <a:xfrm>
              <a:off x="6655594" y="273840"/>
              <a:ext cx="209550" cy="209551"/>
              <a:chOff x="4533" y="183"/>
              <a:chExt cx="144" cy="144"/>
            </a:xfrm>
          </p:grpSpPr>
          <p:sp>
            <p:nvSpPr>
              <p:cNvPr id="104" name="Oval 38"/>
              <p:cNvSpPr>
                <a:spLocks noChangeAspect="1" noChangeArrowheads="1"/>
              </p:cNvSpPr>
              <p:nvPr>
                <p:custDataLst>
                  <p:tags r:id="rId18"/>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5" name="Arc 39"/>
              <p:cNvSpPr>
                <a:spLocks noChangeAspect="1"/>
              </p:cNvSpPr>
              <p:nvPr>
                <p:custDataLst>
                  <p:tags r:id="rId19"/>
                </p:custDataLst>
              </p:nvPr>
            </p:nvSpPr>
            <p:spPr bwMode="auto">
              <a:xfrm>
                <a:off x="4533" y="183"/>
                <a:ext cx="144" cy="144"/>
              </a:xfrm>
              <a:prstGeom prst="arc">
                <a:avLst>
                  <a:gd name="adj1" fmla="val 16200000"/>
                  <a:gd name="adj2" fmla="val 5400000"/>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7" name="MoonLegend2"/>
            <p:cNvGrpSpPr>
              <a:grpSpLocks noChangeAspect="1"/>
            </p:cNvGrpSpPr>
            <p:nvPr>
              <p:custDataLst>
                <p:tags r:id="rId6"/>
              </p:custDataLst>
            </p:nvPr>
          </p:nvGrpSpPr>
          <p:grpSpPr bwMode="auto">
            <a:xfrm>
              <a:off x="6655594" y="548081"/>
              <a:ext cx="209550" cy="209551"/>
              <a:chOff x="1694" y="2044"/>
              <a:chExt cx="160" cy="160"/>
            </a:xfrm>
          </p:grpSpPr>
          <p:sp>
            <p:nvSpPr>
              <p:cNvPr id="10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3" name="Arc 42"/>
              <p:cNvSpPr>
                <a:spLocks noChangeAspect="1"/>
              </p:cNvSpPr>
              <p:nvPr>
                <p:custDataLst>
                  <p:tags r:id="rId17"/>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8" name="MoonLegend4"/>
            <p:cNvGrpSpPr>
              <a:grpSpLocks noChangeAspect="1"/>
            </p:cNvGrpSpPr>
            <p:nvPr>
              <p:custDataLst>
                <p:tags r:id="rId7"/>
              </p:custDataLst>
            </p:nvPr>
          </p:nvGrpSpPr>
          <p:grpSpPr bwMode="auto">
            <a:xfrm>
              <a:off x="6655594" y="1096563"/>
              <a:ext cx="209550" cy="209551"/>
              <a:chOff x="4495" y="1198"/>
              <a:chExt cx="160" cy="160"/>
            </a:xfrm>
          </p:grpSpPr>
          <p:sp>
            <p:nvSpPr>
              <p:cNvPr id="100" name="Oval 47"/>
              <p:cNvSpPr>
                <a:spLocks noChangeAspect="1" noChangeArrowheads="1"/>
              </p:cNvSpPr>
              <p:nvPr>
                <p:custDataLst>
                  <p:tags r:id="rId14"/>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101" name="Arc 48"/>
              <p:cNvSpPr>
                <a:spLocks noChangeAspect="1"/>
              </p:cNvSpPr>
              <p:nvPr>
                <p:custDataLst>
                  <p:tags r:id="rId15"/>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nvGrpSpPr>
            <p:cNvPr id="89" name="MoonLegend5"/>
            <p:cNvGrpSpPr>
              <a:grpSpLocks noChangeAspect="1"/>
            </p:cNvGrpSpPr>
            <p:nvPr>
              <p:custDataLst>
                <p:tags r:id="rId8"/>
              </p:custDataLst>
            </p:nvPr>
          </p:nvGrpSpPr>
          <p:grpSpPr bwMode="auto">
            <a:xfrm>
              <a:off x="6655594" y="1370805"/>
              <a:ext cx="209550" cy="209551"/>
              <a:chOff x="4495" y="1440"/>
              <a:chExt cx="160" cy="160"/>
            </a:xfrm>
          </p:grpSpPr>
          <p:sp>
            <p:nvSpPr>
              <p:cNvPr id="98" name="Oval 50"/>
              <p:cNvSpPr>
                <a:spLocks noChangeAspect="1" noChangeArrowheads="1"/>
              </p:cNvSpPr>
              <p:nvPr>
                <p:custDataLst>
                  <p:tags r:id="rId12"/>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9" name="Oval 51"/>
              <p:cNvSpPr>
                <a:spLocks noChangeAspect="1" noChangeArrowheads="1"/>
              </p:cNvSpPr>
              <p:nvPr>
                <p:custDataLst>
                  <p:tags r:id="rId13"/>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sp>
          <p:nvSpPr>
            <p:cNvPr id="90" name="Legend1"/>
            <p:cNvSpPr>
              <a:spLocks noChangeArrowheads="1"/>
            </p:cNvSpPr>
            <p:nvPr/>
          </p:nvSpPr>
          <p:spPr bwMode="auto">
            <a:xfrm>
              <a:off x="6976269" y="28654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1" name="Legend2"/>
            <p:cNvSpPr>
              <a:spLocks noChangeArrowheads="1"/>
            </p:cNvSpPr>
            <p:nvPr/>
          </p:nvSpPr>
          <p:spPr bwMode="auto">
            <a:xfrm>
              <a:off x="6976269" y="561178"/>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2" name="Legend3"/>
            <p:cNvSpPr>
              <a:spLocks noChangeArrowheads="1"/>
            </p:cNvSpPr>
            <p:nvPr/>
          </p:nvSpPr>
          <p:spPr bwMode="auto">
            <a:xfrm>
              <a:off x="6976269" y="835817"/>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sp>
          <p:nvSpPr>
            <p:cNvPr id="93" name="Legend4"/>
            <p:cNvSpPr>
              <a:spLocks noChangeArrowheads="1"/>
            </p:cNvSpPr>
            <p:nvPr/>
          </p:nvSpPr>
          <p:spPr bwMode="auto">
            <a:xfrm>
              <a:off x="6976269" y="1107280"/>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a:solidFill>
                    <a:srgbClr val="000000"/>
                  </a:solidFill>
                </a:rPr>
                <a:t>Legend</a:t>
              </a:r>
            </a:p>
          </p:txBody>
        </p:sp>
        <p:sp>
          <p:nvSpPr>
            <p:cNvPr id="94" name="Legend5"/>
            <p:cNvSpPr>
              <a:spLocks noChangeArrowheads="1"/>
            </p:cNvSpPr>
            <p:nvPr/>
          </p:nvSpPr>
          <p:spPr bwMode="auto">
            <a:xfrm>
              <a:off x="6976269" y="1383505"/>
              <a:ext cx="382316"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3643" fontAlgn="base">
                <a:spcBef>
                  <a:spcPct val="0"/>
                </a:spcBef>
                <a:spcAft>
                  <a:spcPct val="0"/>
                </a:spcAft>
                <a:buClr>
                  <a:srgbClr val="000000"/>
                </a:buClr>
              </a:pPr>
              <a:r>
                <a:rPr lang="en-US" sz="1200" dirty="0">
                  <a:solidFill>
                    <a:srgbClr val="000000"/>
                  </a:solidFill>
                </a:rPr>
                <a:t>Legend</a:t>
              </a:r>
            </a:p>
          </p:txBody>
        </p:sp>
        <p:grpSp>
          <p:nvGrpSpPr>
            <p:cNvPr id="95" name="MoonLegend3"/>
            <p:cNvGrpSpPr>
              <a:grpSpLocks noChangeAspect="1"/>
            </p:cNvGrpSpPr>
            <p:nvPr>
              <p:custDataLst>
                <p:tags r:id="rId9"/>
              </p:custDataLst>
            </p:nvPr>
          </p:nvGrpSpPr>
          <p:grpSpPr bwMode="auto">
            <a:xfrm>
              <a:off x="6655594" y="822322"/>
              <a:ext cx="209550" cy="209551"/>
              <a:chOff x="4495" y="1198"/>
              <a:chExt cx="160" cy="160"/>
            </a:xfrm>
          </p:grpSpPr>
          <p:sp>
            <p:nvSpPr>
              <p:cNvPr id="96" name="Oval 47"/>
              <p:cNvSpPr>
                <a:spLocks noChangeAspect="1" noChangeArrowheads="1"/>
              </p:cNvSpPr>
              <p:nvPr>
                <p:custDataLst>
                  <p:tags r:id="rId10"/>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sp>
            <p:nvSpPr>
              <p:cNvPr id="97" name="Arc 48"/>
              <p:cNvSpPr>
                <a:spLocks noChangeAspect="1"/>
              </p:cNvSpPr>
              <p:nvPr>
                <p:custDataLst>
                  <p:tags r:id="rId11"/>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a:solidFill>
                    <a:srgbClr val="000000"/>
                  </a:solidFill>
                </a:endParaRPr>
              </a:p>
            </p:txBody>
          </p:sp>
        </p:grpSp>
      </p:grpSp>
    </p:spTree>
    <p:extLst>
      <p:ext uri="{BB962C8B-B14F-4D97-AF65-F5344CB8AC3E}">
        <p14:creationId xmlns:p14="http://schemas.microsoft.com/office/powerpoint/2010/main" val="1484744982"/>
      </p:ext>
    </p:extLst>
  </p:cSld>
  <p:clrMap bg1="lt1" tx1="dk1" bg2="lt2" tx2="dk2" accent1="accent1" accent2="accent2" accent3="accent3" accent4="accent4" accent5="accent5" accent6="accent6" hlink="hlink" folHlink="folHlink"/>
  <p:sldLayoutIdLst>
    <p:sldLayoutId id="2147483688" r:id="rId1"/>
    <p:sldLayoutId id="2147483689" r:id="rId2"/>
  </p:sldLayoutIdLst>
  <p:hf sldNum="0" hdr="0" dt="0"/>
  <p:txStyles>
    <p:titleStyle>
      <a:lvl1pPr algn="l" defTabSz="911784" rtl="0" eaLnBrk="1" fontAlgn="base" hangingPunct="1">
        <a:spcBef>
          <a:spcPct val="0"/>
        </a:spcBef>
        <a:spcAft>
          <a:spcPct val="0"/>
        </a:spcAft>
        <a:tabLst>
          <a:tab pos="274829" algn="l"/>
        </a:tabLst>
        <a:defRPr sz="1900" b="1" baseline="0">
          <a:solidFill>
            <a:srgbClr val="1F497D"/>
          </a:solidFill>
          <a:latin typeface="+mj-lt"/>
          <a:ea typeface="+mj-ea"/>
          <a:cs typeface="+mj-cs"/>
        </a:defRPr>
      </a:lvl1pPr>
      <a:lvl2pPr algn="l" defTabSz="911784" rtl="0" eaLnBrk="1" fontAlgn="base" hangingPunct="1">
        <a:spcBef>
          <a:spcPct val="0"/>
        </a:spcBef>
        <a:spcAft>
          <a:spcPct val="0"/>
        </a:spcAft>
        <a:defRPr sz="1900" b="1">
          <a:solidFill>
            <a:schemeClr val="tx2"/>
          </a:solidFill>
          <a:latin typeface="Arial" charset="0"/>
        </a:defRPr>
      </a:lvl2pPr>
      <a:lvl3pPr algn="l" defTabSz="911784" rtl="0" eaLnBrk="1" fontAlgn="base" hangingPunct="1">
        <a:spcBef>
          <a:spcPct val="0"/>
        </a:spcBef>
        <a:spcAft>
          <a:spcPct val="0"/>
        </a:spcAft>
        <a:defRPr sz="1900" b="1">
          <a:solidFill>
            <a:schemeClr val="tx2"/>
          </a:solidFill>
          <a:latin typeface="Arial" charset="0"/>
        </a:defRPr>
      </a:lvl3pPr>
      <a:lvl4pPr algn="l" defTabSz="911784" rtl="0" eaLnBrk="1" fontAlgn="base" hangingPunct="1">
        <a:spcBef>
          <a:spcPct val="0"/>
        </a:spcBef>
        <a:spcAft>
          <a:spcPct val="0"/>
        </a:spcAft>
        <a:defRPr sz="1900" b="1">
          <a:solidFill>
            <a:schemeClr val="tx2"/>
          </a:solidFill>
          <a:latin typeface="Arial" charset="0"/>
        </a:defRPr>
      </a:lvl4pPr>
      <a:lvl5pPr algn="l" defTabSz="911784" rtl="0" eaLnBrk="1" fontAlgn="base" hangingPunct="1">
        <a:spcBef>
          <a:spcPct val="0"/>
        </a:spcBef>
        <a:spcAft>
          <a:spcPct val="0"/>
        </a:spcAft>
        <a:defRPr sz="1900" b="1">
          <a:solidFill>
            <a:schemeClr val="tx2"/>
          </a:solidFill>
          <a:latin typeface="Arial" charset="0"/>
        </a:defRPr>
      </a:lvl5pPr>
      <a:lvl6pPr marL="465581" algn="l" defTabSz="911784" rtl="0" eaLnBrk="1" fontAlgn="base" hangingPunct="1">
        <a:spcBef>
          <a:spcPct val="0"/>
        </a:spcBef>
        <a:spcAft>
          <a:spcPct val="0"/>
        </a:spcAft>
        <a:defRPr sz="1900" b="1">
          <a:solidFill>
            <a:schemeClr val="tx2"/>
          </a:solidFill>
          <a:latin typeface="Arial" charset="0"/>
        </a:defRPr>
      </a:lvl6pPr>
      <a:lvl7pPr marL="931185" algn="l" defTabSz="911784" rtl="0" eaLnBrk="1" fontAlgn="base" hangingPunct="1">
        <a:spcBef>
          <a:spcPct val="0"/>
        </a:spcBef>
        <a:spcAft>
          <a:spcPct val="0"/>
        </a:spcAft>
        <a:defRPr sz="1900" b="1">
          <a:solidFill>
            <a:schemeClr val="tx2"/>
          </a:solidFill>
          <a:latin typeface="Arial" charset="0"/>
        </a:defRPr>
      </a:lvl7pPr>
      <a:lvl8pPr marL="1396778" algn="l" defTabSz="911784" rtl="0" eaLnBrk="1" fontAlgn="base" hangingPunct="1">
        <a:spcBef>
          <a:spcPct val="0"/>
        </a:spcBef>
        <a:spcAft>
          <a:spcPct val="0"/>
        </a:spcAft>
        <a:defRPr sz="1900" b="1">
          <a:solidFill>
            <a:schemeClr val="tx2"/>
          </a:solidFill>
          <a:latin typeface="Arial" charset="0"/>
        </a:defRPr>
      </a:lvl8pPr>
      <a:lvl9pPr marL="1862367" algn="l" defTabSz="911784" rtl="0" eaLnBrk="1" fontAlgn="base" hangingPunct="1">
        <a:spcBef>
          <a:spcPct val="0"/>
        </a:spcBef>
        <a:spcAft>
          <a:spcPct val="0"/>
        </a:spcAft>
        <a:defRPr sz="1900" b="1">
          <a:solidFill>
            <a:schemeClr val="tx2"/>
          </a:solidFill>
          <a:latin typeface="Arial" charset="0"/>
        </a:defRPr>
      </a:lvl9pPr>
    </p:titleStyle>
    <p:bodyStyle>
      <a:lvl1pPr marL="0" indent="0" algn="l" defTabSz="91178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231" indent="-195614" algn="l" defTabSz="911784" rtl="0" eaLnBrk="1" fontAlgn="base" hangingPunct="1">
        <a:spcBef>
          <a:spcPct val="0"/>
        </a:spcBef>
        <a:spcAft>
          <a:spcPct val="0"/>
        </a:spcAft>
        <a:buClr>
          <a:schemeClr val="tx2"/>
        </a:buClr>
        <a:buSzPct val="125000"/>
        <a:buFont typeface="Arial" pitchFamily="34" charset="0"/>
        <a:buChar char="•"/>
        <a:defRPr sz="1600" baseline="0">
          <a:solidFill>
            <a:schemeClr val="tx1"/>
          </a:solidFill>
          <a:latin typeface="+mn-lt"/>
        </a:defRPr>
      </a:lvl2pPr>
      <a:lvl3pPr marL="465581" indent="-266746" algn="l" defTabSz="91178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5641" indent="-158433" algn="l" defTabSz="911784" rtl="0" eaLnBrk="1" fontAlgn="base" hangingPunct="1">
        <a:spcBef>
          <a:spcPct val="0"/>
        </a:spcBef>
        <a:spcAft>
          <a:spcPct val="0"/>
        </a:spcAft>
        <a:buClr>
          <a:schemeClr val="tx2"/>
        </a:buClr>
        <a:buSzPct val="100000"/>
        <a:buFont typeface="Arial" pitchFamily="34" charset="0"/>
        <a:buChar char="•"/>
        <a:defRPr sz="1600" baseline="0">
          <a:solidFill>
            <a:schemeClr val="tx1"/>
          </a:solidFill>
          <a:latin typeface="+mn-lt"/>
        </a:defRPr>
      </a:lvl4pPr>
      <a:lvl5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3571" indent="-132563" algn="l" defTabSz="91178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1185" rtl="0" eaLnBrk="1" latinLnBrk="0" hangingPunct="1">
        <a:defRPr sz="1800" kern="1200">
          <a:solidFill>
            <a:schemeClr val="tx1"/>
          </a:solidFill>
          <a:latin typeface="+mn-lt"/>
          <a:ea typeface="+mn-ea"/>
          <a:cs typeface="+mn-cs"/>
        </a:defRPr>
      </a:lvl1pPr>
      <a:lvl2pPr marL="465581" algn="l" defTabSz="931185" rtl="0" eaLnBrk="1" latinLnBrk="0" hangingPunct="1">
        <a:defRPr sz="1800" kern="1200">
          <a:solidFill>
            <a:schemeClr val="tx1"/>
          </a:solidFill>
          <a:latin typeface="+mn-lt"/>
          <a:ea typeface="+mn-ea"/>
          <a:cs typeface="+mn-cs"/>
        </a:defRPr>
      </a:lvl2pPr>
      <a:lvl3pPr marL="931185" algn="l" defTabSz="931185" rtl="0" eaLnBrk="1" latinLnBrk="0" hangingPunct="1">
        <a:defRPr sz="1800" kern="1200">
          <a:solidFill>
            <a:schemeClr val="tx1"/>
          </a:solidFill>
          <a:latin typeface="+mn-lt"/>
          <a:ea typeface="+mn-ea"/>
          <a:cs typeface="+mn-cs"/>
        </a:defRPr>
      </a:lvl3pPr>
      <a:lvl4pPr marL="1396778" algn="l" defTabSz="931185" rtl="0" eaLnBrk="1" latinLnBrk="0" hangingPunct="1">
        <a:defRPr sz="1800" kern="1200">
          <a:solidFill>
            <a:schemeClr val="tx1"/>
          </a:solidFill>
          <a:latin typeface="+mn-lt"/>
          <a:ea typeface="+mn-ea"/>
          <a:cs typeface="+mn-cs"/>
        </a:defRPr>
      </a:lvl4pPr>
      <a:lvl5pPr marL="1862367" algn="l" defTabSz="931185" rtl="0" eaLnBrk="1" latinLnBrk="0" hangingPunct="1">
        <a:defRPr sz="1800" kern="1200">
          <a:solidFill>
            <a:schemeClr val="tx1"/>
          </a:solidFill>
          <a:latin typeface="+mn-lt"/>
          <a:ea typeface="+mn-ea"/>
          <a:cs typeface="+mn-cs"/>
        </a:defRPr>
      </a:lvl5pPr>
      <a:lvl6pPr marL="2327959" algn="l" defTabSz="931185" rtl="0" eaLnBrk="1" latinLnBrk="0" hangingPunct="1">
        <a:defRPr sz="1800" kern="1200">
          <a:solidFill>
            <a:schemeClr val="tx1"/>
          </a:solidFill>
          <a:latin typeface="+mn-lt"/>
          <a:ea typeface="+mn-ea"/>
          <a:cs typeface="+mn-cs"/>
        </a:defRPr>
      </a:lvl6pPr>
      <a:lvl7pPr marL="2793550" algn="l" defTabSz="931185" rtl="0" eaLnBrk="1" latinLnBrk="0" hangingPunct="1">
        <a:defRPr sz="1800" kern="1200">
          <a:solidFill>
            <a:schemeClr val="tx1"/>
          </a:solidFill>
          <a:latin typeface="+mn-lt"/>
          <a:ea typeface="+mn-ea"/>
          <a:cs typeface="+mn-cs"/>
        </a:defRPr>
      </a:lvl7pPr>
      <a:lvl8pPr marL="3259142" algn="l" defTabSz="931185" rtl="0" eaLnBrk="1" latinLnBrk="0" hangingPunct="1">
        <a:defRPr sz="1800" kern="1200">
          <a:solidFill>
            <a:schemeClr val="tx1"/>
          </a:solidFill>
          <a:latin typeface="+mn-lt"/>
          <a:ea typeface="+mn-ea"/>
          <a:cs typeface="+mn-cs"/>
        </a:defRPr>
      </a:lvl8pPr>
      <a:lvl9pPr marL="3724736" algn="l" defTabSz="931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1.heic"/><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9544" y="2348879"/>
            <a:ext cx="5672912" cy="1080121"/>
          </a:xfrm>
        </p:spPr>
        <p:txBody>
          <a:bodyPr>
            <a:normAutofit fontScale="90000"/>
          </a:bodyPr>
          <a:lstStyle/>
          <a:p>
            <a:r>
              <a:rPr lang="tr-TR" sz="2400" dirty="0"/>
              <a:t>                            -MİKROSERVİS-</a:t>
            </a:r>
            <a:br>
              <a:rPr lang="tr-TR" sz="2400" dirty="0"/>
            </a:br>
            <a:r>
              <a:rPr lang="tr-TR" sz="2400" dirty="0"/>
              <a:t>EXTERNALİZED CONFİGURATİON PATTERN</a:t>
            </a:r>
            <a:br>
              <a:rPr lang="tr-TR" sz="2400" dirty="0"/>
            </a:br>
            <a:endParaRPr lang="tr-TR" sz="2400" dirty="0"/>
          </a:p>
        </p:txBody>
      </p:sp>
      <p:sp>
        <p:nvSpPr>
          <p:cNvPr id="3" name="Title 1">
            <a:extLst>
              <a:ext uri="{FF2B5EF4-FFF2-40B4-BE49-F238E27FC236}">
                <a16:creationId xmlns:a16="http://schemas.microsoft.com/office/drawing/2014/main" id="{F6BC62B7-DA9D-4BED-A430-02BFF589166E}"/>
              </a:ext>
            </a:extLst>
          </p:cNvPr>
          <p:cNvSpPr txBox="1">
            <a:spLocks/>
          </p:cNvSpPr>
          <p:nvPr/>
        </p:nvSpPr>
        <p:spPr>
          <a:xfrm>
            <a:off x="9781166" y="6165304"/>
            <a:ext cx="2406186" cy="576065"/>
          </a:xfrm>
          <a:prstGeom prst="rect">
            <a:avLst/>
          </a:prstGeom>
        </p:spPr>
        <p:txBody>
          <a:bodyPr vert="horz" lIns="91440" tIns="45720" rIns="91440" bIns="45720" rtlCol="0" anchor="b">
            <a:normAutofit fontScale="97500" lnSpcReduction="10000"/>
          </a:bodyPr>
          <a:lstStyle>
            <a:lvl1pPr algn="l" defTabSz="914400" rtl="0" eaLnBrk="1" latinLnBrk="0" hangingPunct="1">
              <a:spcBef>
                <a:spcPct val="0"/>
              </a:spcBef>
              <a:buNone/>
              <a:defRPr sz="2800" b="1" kern="1200">
                <a:solidFill>
                  <a:schemeClr val="bg1"/>
                </a:solidFill>
                <a:latin typeface="+mn-lt"/>
                <a:ea typeface="+mj-ea"/>
                <a:cs typeface="Arial" pitchFamily="34" charset="0"/>
              </a:defRPr>
            </a:lvl1pPr>
          </a:lstStyle>
          <a:p>
            <a:r>
              <a:rPr lang="en-US" sz="1000" b="0" dirty="0"/>
              <a:t>Damla Erhan-Kurumsal Mimari ve </a:t>
            </a:r>
            <a:r>
              <a:rPr lang="en-US" sz="1000" b="0" dirty="0" err="1"/>
              <a:t>Arge</a:t>
            </a:r>
            <a:br>
              <a:rPr lang="tr-TR" sz="2400" dirty="0"/>
            </a:br>
            <a:endParaRPr lang="tr-TR" sz="2400" dirty="0"/>
          </a:p>
        </p:txBody>
      </p:sp>
    </p:spTree>
    <p:extLst>
      <p:ext uri="{BB962C8B-B14F-4D97-AF65-F5344CB8AC3E}">
        <p14:creationId xmlns:p14="http://schemas.microsoft.com/office/powerpoint/2010/main" val="2193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ABDEBAB2-8B6F-83B4-7FA9-D000F02152FA}"/>
              </a:ext>
            </a:extLst>
          </p:cNvPr>
          <p:cNvSpPr>
            <a:spLocks noGrp="1"/>
          </p:cNvSpPr>
          <p:nvPr>
            <p:ph type="ftr" sz="quarter" idx="11"/>
          </p:nvPr>
        </p:nvSpPr>
        <p:spPr>
          <a:xfrm>
            <a:off x="5159896" y="6344232"/>
            <a:ext cx="6912768" cy="268139"/>
          </a:xfrm>
        </p:spPr>
        <p:txBody>
          <a:bodyPr/>
          <a:lstStyle/>
          <a:p>
            <a:r>
              <a:rPr lang="tr-TR" dirty="0"/>
              <a:t>Kurumsal Mimari ve </a:t>
            </a:r>
            <a:r>
              <a:rPr lang="tr-TR" dirty="0" err="1"/>
              <a:t>Arge</a:t>
            </a:r>
            <a:r>
              <a:rPr lang="tr-TR" dirty="0"/>
              <a:t>-Damla Erhan</a:t>
            </a:r>
          </a:p>
        </p:txBody>
      </p:sp>
      <p:sp>
        <p:nvSpPr>
          <p:cNvPr id="5" name="Text 1">
            <a:extLst>
              <a:ext uri="{FF2B5EF4-FFF2-40B4-BE49-F238E27FC236}">
                <a16:creationId xmlns:a16="http://schemas.microsoft.com/office/drawing/2014/main" id="{889E3DB4-F54D-3D19-2F63-CADB34381C0C}"/>
              </a:ext>
            </a:extLst>
          </p:cNvPr>
          <p:cNvSpPr/>
          <p:nvPr/>
        </p:nvSpPr>
        <p:spPr>
          <a:xfrm>
            <a:off x="2783632" y="49290"/>
            <a:ext cx="6827520" cy="486013"/>
          </a:xfrm>
          <a:prstGeom prst="rect">
            <a:avLst/>
          </a:prstGeom>
          <a:noFill/>
          <a:ln/>
        </p:spPr>
        <p:txBody>
          <a:bodyPr wrap="none" rtlCol="0" anchor="t"/>
          <a:lstStyle/>
          <a:p>
            <a:pPr marL="0" indent="0">
              <a:lnSpc>
                <a:spcPts val="3827"/>
              </a:lnSpc>
              <a:buNone/>
            </a:pPr>
            <a:r>
              <a:rPr lang="tr-TR" sz="3062" dirty="0">
                <a:solidFill>
                  <a:srgbClr val="FF0000"/>
                </a:solidFill>
                <a:latin typeface="Corben" pitchFamily="34" charset="0"/>
                <a:ea typeface="Corben" pitchFamily="34" charset="-122"/>
                <a:cs typeface="Corben" pitchFamily="34" charset="-120"/>
              </a:rPr>
              <a:t>         </a:t>
            </a:r>
            <a:r>
              <a:rPr lang="en-US" sz="2400" b="1" dirty="0" err="1">
                <a:solidFill>
                  <a:srgbClr val="FF0000"/>
                </a:solidFill>
                <a:latin typeface="+mj-lt"/>
                <a:ea typeface="Corben" pitchFamily="34" charset="-122"/>
                <a:cs typeface="Corben" pitchFamily="34" charset="-120"/>
              </a:rPr>
              <a:t>Geleneksel</a:t>
            </a:r>
            <a:r>
              <a:rPr lang="en-US" sz="2400" b="1" dirty="0">
                <a:solidFill>
                  <a:srgbClr val="FF0000"/>
                </a:solidFill>
                <a:latin typeface="+mj-lt"/>
                <a:ea typeface="Corben" pitchFamily="34" charset="-122"/>
                <a:cs typeface="Corben" pitchFamily="34" charset="-120"/>
              </a:rPr>
              <a:t> Yaklaşımların Zayıflıkları</a:t>
            </a:r>
            <a:endParaRPr lang="en-US" sz="2400" b="1" dirty="0">
              <a:solidFill>
                <a:srgbClr val="FF0000"/>
              </a:solidFill>
              <a:latin typeface="+mj-lt"/>
            </a:endParaRPr>
          </a:p>
        </p:txBody>
      </p:sp>
      <p:pic>
        <p:nvPicPr>
          <p:cNvPr id="6" name="Image 1" descr="preencoded.png">
            <a:extLst>
              <a:ext uri="{FF2B5EF4-FFF2-40B4-BE49-F238E27FC236}">
                <a16:creationId xmlns:a16="http://schemas.microsoft.com/office/drawing/2014/main" id="{17F13715-5193-AFF1-81CF-F1607EB1BBA1}"/>
              </a:ext>
            </a:extLst>
          </p:cNvPr>
          <p:cNvPicPr>
            <a:picLocks noChangeAspect="1"/>
          </p:cNvPicPr>
          <p:nvPr/>
        </p:nvPicPr>
        <p:blipFill>
          <a:blip r:embed="rId2"/>
          <a:stretch>
            <a:fillRect/>
          </a:stretch>
        </p:blipFill>
        <p:spPr>
          <a:xfrm>
            <a:off x="692168" y="637102"/>
            <a:ext cx="3577352" cy="2210872"/>
          </a:xfrm>
          <a:prstGeom prst="rect">
            <a:avLst/>
          </a:prstGeom>
        </p:spPr>
      </p:pic>
      <p:sp>
        <p:nvSpPr>
          <p:cNvPr id="7" name="Text 2">
            <a:extLst>
              <a:ext uri="{FF2B5EF4-FFF2-40B4-BE49-F238E27FC236}">
                <a16:creationId xmlns:a16="http://schemas.microsoft.com/office/drawing/2014/main" id="{EB9E3381-A37C-FBB1-939D-514352FAF226}"/>
              </a:ext>
            </a:extLst>
          </p:cNvPr>
          <p:cNvSpPr/>
          <p:nvPr/>
        </p:nvSpPr>
        <p:spPr>
          <a:xfrm>
            <a:off x="1271464" y="2918305"/>
            <a:ext cx="189738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Kargaşa ve Karmaşa</a:t>
            </a:r>
            <a:endParaRPr lang="en-US" sz="1531" dirty="0"/>
          </a:p>
        </p:txBody>
      </p:sp>
      <p:sp>
        <p:nvSpPr>
          <p:cNvPr id="8" name="Text 3">
            <a:extLst>
              <a:ext uri="{FF2B5EF4-FFF2-40B4-BE49-F238E27FC236}">
                <a16:creationId xmlns:a16="http://schemas.microsoft.com/office/drawing/2014/main" id="{7F18DAF6-21AB-4E08-D613-4F70896BAFFD}"/>
              </a:ext>
            </a:extLst>
          </p:cNvPr>
          <p:cNvSpPr/>
          <p:nvPr/>
        </p:nvSpPr>
        <p:spPr>
          <a:xfrm>
            <a:off x="767408" y="3281574"/>
            <a:ext cx="3577352"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Bir uygulamayı çalıştırmak için vazgeçilmez olan yapılandırma bilgileri, </a:t>
            </a:r>
            <a:r>
              <a:rPr lang="en-US" sz="1225" dirty="0" err="1">
                <a:solidFill>
                  <a:srgbClr val="404155"/>
                </a:solidFill>
                <a:latin typeface="Nobile" pitchFamily="34" charset="0"/>
                <a:ea typeface="Nobile" pitchFamily="34" charset="-122"/>
                <a:cs typeface="Nobile" pitchFamily="34" charset="-120"/>
              </a:rPr>
              <a:t>uygulama</a:t>
            </a:r>
            <a:r>
              <a:rPr lang="tr-TR" sz="1225" dirty="0">
                <a:solidFill>
                  <a:srgbClr val="404155"/>
                </a:solidFill>
                <a:latin typeface="Nobile" pitchFamily="34" charset="0"/>
                <a:ea typeface="Nobile" pitchFamily="34" charset="-122"/>
                <a:cs typeface="Nobile" pitchFamily="34" charset="-120"/>
              </a:rPr>
              <a:t>da </a:t>
            </a:r>
            <a:r>
              <a:rPr lang="en-US" sz="1225" dirty="0" err="1">
                <a:solidFill>
                  <a:srgbClr val="404155"/>
                </a:solidFill>
                <a:latin typeface="Nobile" pitchFamily="34" charset="0"/>
                <a:ea typeface="Nobile" pitchFamily="34" charset="-122"/>
                <a:cs typeface="Nobile" pitchFamily="34" charset="-120"/>
              </a:rPr>
              <a:t>kod</a:t>
            </a:r>
            <a:r>
              <a:rPr lang="en-US" sz="1225" dirty="0">
                <a:solidFill>
                  <a:srgbClr val="404155"/>
                </a:solidFill>
                <a:latin typeface="Nobile" pitchFamily="34" charset="0"/>
                <a:ea typeface="Nobile" pitchFamily="34" charset="-122"/>
                <a:cs typeface="Nobile" pitchFamily="34" charset="-120"/>
              </a:rPr>
              <a:t> içerisinde karışabilir ve nerede olduğunu bulmanız zorlaşabilir.</a:t>
            </a:r>
            <a:endParaRPr lang="en-US" sz="1225" dirty="0"/>
          </a:p>
        </p:txBody>
      </p:sp>
      <p:pic>
        <p:nvPicPr>
          <p:cNvPr id="9" name="Image 2" descr="preencoded.png">
            <a:extLst>
              <a:ext uri="{FF2B5EF4-FFF2-40B4-BE49-F238E27FC236}">
                <a16:creationId xmlns:a16="http://schemas.microsoft.com/office/drawing/2014/main" id="{DC63DCEF-6E8E-E55B-4496-1E7CE12E7AFB}"/>
              </a:ext>
            </a:extLst>
          </p:cNvPr>
          <p:cNvPicPr>
            <a:picLocks noChangeAspect="1"/>
          </p:cNvPicPr>
          <p:nvPr/>
        </p:nvPicPr>
        <p:blipFill>
          <a:blip r:embed="rId3"/>
          <a:stretch>
            <a:fillRect/>
          </a:stretch>
        </p:blipFill>
        <p:spPr>
          <a:xfrm>
            <a:off x="7922482" y="632328"/>
            <a:ext cx="3577471" cy="2210991"/>
          </a:xfrm>
          <a:prstGeom prst="rect">
            <a:avLst/>
          </a:prstGeom>
        </p:spPr>
      </p:pic>
      <p:sp>
        <p:nvSpPr>
          <p:cNvPr id="10" name="Text 4">
            <a:extLst>
              <a:ext uri="{FF2B5EF4-FFF2-40B4-BE49-F238E27FC236}">
                <a16:creationId xmlns:a16="http://schemas.microsoft.com/office/drawing/2014/main" id="{CC8E1130-EEBD-62D2-8EF8-FEC270222D1F}"/>
              </a:ext>
            </a:extLst>
          </p:cNvPr>
          <p:cNvSpPr/>
          <p:nvPr/>
        </p:nvSpPr>
        <p:spPr>
          <a:xfrm>
            <a:off x="9023158" y="2940344"/>
            <a:ext cx="1555313"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Test Edilemez</a:t>
            </a:r>
            <a:endParaRPr lang="en-US" sz="1531" dirty="0"/>
          </a:p>
        </p:txBody>
      </p:sp>
      <p:sp>
        <p:nvSpPr>
          <p:cNvPr id="11" name="Text 5">
            <a:extLst>
              <a:ext uri="{FF2B5EF4-FFF2-40B4-BE49-F238E27FC236}">
                <a16:creationId xmlns:a16="http://schemas.microsoft.com/office/drawing/2014/main" id="{68BC2862-8AEB-B8F8-65FB-A95D665E07BD}"/>
              </a:ext>
            </a:extLst>
          </p:cNvPr>
          <p:cNvSpPr/>
          <p:nvPr/>
        </p:nvSpPr>
        <p:spPr>
          <a:xfrm>
            <a:off x="7922482" y="3129868"/>
            <a:ext cx="3911229" cy="994886"/>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ayrıntıları, </a:t>
            </a:r>
            <a:r>
              <a:rPr lang="en-US" sz="1225" dirty="0" err="1">
                <a:solidFill>
                  <a:srgbClr val="404155"/>
                </a:solidFill>
                <a:latin typeface="Nobile" pitchFamily="34" charset="0"/>
                <a:ea typeface="Nobile" pitchFamily="34" charset="-122"/>
                <a:cs typeface="Nobile" pitchFamily="34" charset="-120"/>
              </a:rPr>
              <a:t>derleme</a:t>
            </a:r>
            <a:r>
              <a:rPr lang="en-US" sz="1225" dirty="0">
                <a:solidFill>
                  <a:srgbClr val="404155"/>
                </a:solidFill>
                <a:latin typeface="Nobile" pitchFamily="34" charset="0"/>
                <a:ea typeface="Nobile" pitchFamily="34" charset="-122"/>
                <a:cs typeface="Nobile" pitchFamily="34" charset="-120"/>
              </a:rPr>
              <a:t> </a:t>
            </a:r>
            <a:r>
              <a:rPr lang="en-US" sz="1225" dirty="0" err="1">
                <a:solidFill>
                  <a:srgbClr val="404155"/>
                </a:solidFill>
                <a:latin typeface="Nobile" pitchFamily="34" charset="0"/>
                <a:ea typeface="Nobile" pitchFamily="34" charset="-122"/>
                <a:cs typeface="Nobile" pitchFamily="34" charset="-120"/>
              </a:rPr>
              <a:t>sırasında</a:t>
            </a:r>
            <a:r>
              <a:rPr lang="tr-TR" sz="1225" dirty="0">
                <a:solidFill>
                  <a:srgbClr val="404155"/>
                </a:solidFill>
                <a:latin typeface="Nobile" pitchFamily="34" charset="0"/>
                <a:ea typeface="Nobile" pitchFamily="34" charset="-122"/>
                <a:cs typeface="Nobile" pitchFamily="34" charset="-120"/>
              </a:rPr>
              <a:t> </a:t>
            </a:r>
          </a:p>
          <a:p>
            <a:pPr marL="0" indent="0" algn="l">
              <a:lnSpc>
                <a:spcPts val="1960"/>
              </a:lnSpc>
              <a:buNone/>
            </a:pPr>
            <a:r>
              <a:rPr lang="tr-TR" sz="1225" dirty="0">
                <a:solidFill>
                  <a:srgbClr val="404155"/>
                </a:solidFill>
                <a:latin typeface="Nobile" pitchFamily="34" charset="0"/>
                <a:ea typeface="Nobile" pitchFamily="34" charset="-122"/>
                <a:cs typeface="Nobile" pitchFamily="34" charset="-120"/>
              </a:rPr>
              <a:t>hard kodlanır</a:t>
            </a:r>
            <a:r>
              <a:rPr lang="en-US" sz="1225" dirty="0">
                <a:solidFill>
                  <a:srgbClr val="404155"/>
                </a:solidFill>
                <a:latin typeface="Nobile" pitchFamily="34" charset="0"/>
                <a:ea typeface="Nobile" pitchFamily="34" charset="-122"/>
                <a:cs typeface="Nobile" pitchFamily="34" charset="-120"/>
              </a:rPr>
              <a:t> bu da başarısızlık durumlarında test edilemez hatta sık sık uygulamanın yeniden başlatılması gerekebilir.</a:t>
            </a:r>
            <a:endParaRPr lang="en-US" sz="1225" dirty="0"/>
          </a:p>
        </p:txBody>
      </p:sp>
      <p:pic>
        <p:nvPicPr>
          <p:cNvPr id="12" name="Image 3" descr="preencoded.png">
            <a:extLst>
              <a:ext uri="{FF2B5EF4-FFF2-40B4-BE49-F238E27FC236}">
                <a16:creationId xmlns:a16="http://schemas.microsoft.com/office/drawing/2014/main" id="{40A6CE5C-C302-AA26-463A-15C9844E729A}"/>
              </a:ext>
            </a:extLst>
          </p:cNvPr>
          <p:cNvPicPr>
            <a:picLocks noChangeAspect="1"/>
          </p:cNvPicPr>
          <p:nvPr/>
        </p:nvPicPr>
        <p:blipFill>
          <a:blip r:embed="rId4"/>
          <a:stretch>
            <a:fillRect/>
          </a:stretch>
        </p:blipFill>
        <p:spPr>
          <a:xfrm>
            <a:off x="3847914" y="4124754"/>
            <a:ext cx="3577352" cy="2210872"/>
          </a:xfrm>
          <a:prstGeom prst="rect">
            <a:avLst/>
          </a:prstGeom>
        </p:spPr>
      </p:pic>
      <p:sp>
        <p:nvSpPr>
          <p:cNvPr id="13" name="Text 6">
            <a:extLst>
              <a:ext uri="{FF2B5EF4-FFF2-40B4-BE49-F238E27FC236}">
                <a16:creationId xmlns:a16="http://schemas.microsoft.com/office/drawing/2014/main" id="{69918022-2989-1A2B-1741-75F1B11A9FB1}"/>
              </a:ext>
            </a:extLst>
          </p:cNvPr>
          <p:cNvSpPr/>
          <p:nvPr/>
        </p:nvSpPr>
        <p:spPr>
          <a:xfrm>
            <a:off x="7717120" y="4667539"/>
            <a:ext cx="1798320" cy="243007"/>
          </a:xfrm>
          <a:prstGeom prst="rect">
            <a:avLst/>
          </a:prstGeom>
          <a:noFill/>
          <a:ln/>
        </p:spPr>
        <p:txBody>
          <a:bodyPr wrap="none" rtlCol="0" anchor="t"/>
          <a:lstStyle/>
          <a:p>
            <a:pPr marL="0" indent="0" algn="l">
              <a:lnSpc>
                <a:spcPts val="1914"/>
              </a:lnSpc>
              <a:buNone/>
            </a:pPr>
            <a:r>
              <a:rPr lang="en-US" sz="1531" dirty="0">
                <a:solidFill>
                  <a:srgbClr val="1B1B27"/>
                </a:solidFill>
                <a:latin typeface="Corben" pitchFamily="34" charset="0"/>
                <a:ea typeface="Corben" pitchFamily="34" charset="-122"/>
                <a:cs typeface="Corben" pitchFamily="34" charset="-120"/>
              </a:rPr>
              <a:t>Güvenlik Sorunları</a:t>
            </a:r>
            <a:endParaRPr lang="en-US" sz="1531" dirty="0"/>
          </a:p>
        </p:txBody>
      </p:sp>
      <p:sp>
        <p:nvSpPr>
          <p:cNvPr id="14" name="Text 7">
            <a:extLst>
              <a:ext uri="{FF2B5EF4-FFF2-40B4-BE49-F238E27FC236}">
                <a16:creationId xmlns:a16="http://schemas.microsoft.com/office/drawing/2014/main" id="{05954C97-1AE4-ADE4-3DA4-67E0B608DF76}"/>
              </a:ext>
            </a:extLst>
          </p:cNvPr>
          <p:cNvSpPr/>
          <p:nvPr/>
        </p:nvSpPr>
        <p:spPr>
          <a:xfrm>
            <a:off x="7425266" y="5024718"/>
            <a:ext cx="3577352"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Yapılandırma </a:t>
            </a:r>
            <a:r>
              <a:rPr lang="en-US" sz="1225" dirty="0" err="1">
                <a:solidFill>
                  <a:srgbClr val="404155"/>
                </a:solidFill>
                <a:latin typeface="Nobile" pitchFamily="34" charset="0"/>
                <a:ea typeface="Nobile" pitchFamily="34" charset="-122"/>
                <a:cs typeface="Nobile" pitchFamily="34" charset="-120"/>
              </a:rPr>
              <a:t>bilgileri</a:t>
            </a:r>
            <a:r>
              <a:rPr lang="en-US" sz="1225" dirty="0">
                <a:solidFill>
                  <a:srgbClr val="404155"/>
                </a:solidFill>
                <a:latin typeface="Nobile" pitchFamily="34" charset="0"/>
                <a:ea typeface="Nobile" pitchFamily="34" charset="-122"/>
                <a:cs typeface="Nobile" pitchFamily="34" charset="-120"/>
              </a:rPr>
              <a:t> </a:t>
            </a:r>
            <a:r>
              <a:rPr lang="tr-TR" sz="1225" dirty="0">
                <a:solidFill>
                  <a:srgbClr val="404155"/>
                </a:solidFill>
                <a:latin typeface="Nobile" pitchFamily="34" charset="0"/>
                <a:ea typeface="Nobile" pitchFamily="34" charset="-122"/>
                <a:cs typeface="Nobile" pitchFamily="34" charset="-120"/>
              </a:rPr>
              <a:t>hard</a:t>
            </a:r>
            <a:r>
              <a:rPr lang="en-US" sz="1225" dirty="0">
                <a:solidFill>
                  <a:srgbClr val="404155"/>
                </a:solidFill>
                <a:latin typeface="Nobile" pitchFamily="34" charset="0"/>
                <a:ea typeface="Nobile" pitchFamily="34" charset="-122"/>
                <a:cs typeface="Nobile" pitchFamily="34" charset="-120"/>
              </a:rPr>
              <a:t> kodlanmışsa, </a:t>
            </a:r>
            <a:endParaRPr lang="tr-TR" sz="1225" dirty="0">
              <a:solidFill>
                <a:srgbClr val="404155"/>
              </a:solidFill>
              <a:latin typeface="Nobile" pitchFamily="34" charset="0"/>
              <a:ea typeface="Nobile" pitchFamily="34" charset="-122"/>
              <a:cs typeface="Nobile" pitchFamily="34" charset="-120"/>
            </a:endParaRPr>
          </a:p>
          <a:p>
            <a:pPr marL="0" indent="0" algn="l">
              <a:lnSpc>
                <a:spcPts val="1960"/>
              </a:lnSpc>
              <a:buNone/>
            </a:pPr>
            <a:r>
              <a:rPr lang="en-US" sz="1225" dirty="0" err="1">
                <a:solidFill>
                  <a:srgbClr val="404155"/>
                </a:solidFill>
                <a:latin typeface="Nobile" pitchFamily="34" charset="0"/>
                <a:ea typeface="Nobile" pitchFamily="34" charset="-122"/>
                <a:cs typeface="Nobile" pitchFamily="34" charset="-120"/>
              </a:rPr>
              <a:t>bu</a:t>
            </a:r>
            <a:r>
              <a:rPr lang="en-US" sz="1225" dirty="0">
                <a:solidFill>
                  <a:srgbClr val="404155"/>
                </a:solidFill>
                <a:latin typeface="Nobile" pitchFamily="34" charset="0"/>
                <a:ea typeface="Nobile" pitchFamily="34" charset="-122"/>
                <a:cs typeface="Nobile" pitchFamily="34" charset="-120"/>
              </a:rPr>
              <a:t> bilgiler uygulamaya erişen herkes tarafından </a:t>
            </a:r>
            <a:r>
              <a:rPr lang="en-US" sz="1225" dirty="0" err="1">
                <a:solidFill>
                  <a:srgbClr val="404155"/>
                </a:solidFill>
                <a:latin typeface="Nobile" pitchFamily="34" charset="0"/>
                <a:ea typeface="Nobile" pitchFamily="34" charset="-122"/>
                <a:cs typeface="Nobile" pitchFamily="34" charset="-120"/>
              </a:rPr>
              <a:t>erişilebilir</a:t>
            </a:r>
            <a:r>
              <a:rPr lang="en-US" sz="1225" dirty="0">
                <a:solidFill>
                  <a:srgbClr val="404155"/>
                </a:solidFill>
                <a:latin typeface="Nobile" pitchFamily="34" charset="0"/>
                <a:ea typeface="Nobile" pitchFamily="34" charset="-122"/>
                <a:cs typeface="Nobile" pitchFamily="34" charset="-120"/>
              </a:rPr>
              <a:t>  bu da güvenlik açıklarına neden olabilir.</a:t>
            </a:r>
            <a:endParaRPr lang="en-US" sz="1225" dirty="0"/>
          </a:p>
        </p:txBody>
      </p:sp>
    </p:spTree>
    <p:extLst>
      <p:ext uri="{BB962C8B-B14F-4D97-AF65-F5344CB8AC3E}">
        <p14:creationId xmlns:p14="http://schemas.microsoft.com/office/powerpoint/2010/main" val="188959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4EB95F76-7702-12C5-41F7-E8853D382A7D}"/>
              </a:ext>
            </a:extLst>
          </p:cNvPr>
          <p:cNvSpPr>
            <a:spLocks noGrp="1"/>
          </p:cNvSpPr>
          <p:nvPr>
            <p:ph type="ftr" sz="quarter" idx="11"/>
          </p:nvPr>
        </p:nvSpPr>
        <p:spPr>
          <a:xfrm>
            <a:off x="5231904" y="6331929"/>
            <a:ext cx="6912768" cy="268139"/>
          </a:xfrm>
        </p:spPr>
        <p:txBody>
          <a:bodyPr/>
          <a:lstStyle/>
          <a:p>
            <a:r>
              <a:rPr lang="tr-TR" dirty="0"/>
              <a:t>Kurumsal Mimari ve </a:t>
            </a:r>
            <a:r>
              <a:rPr lang="tr-TR" dirty="0" err="1"/>
              <a:t>Arge</a:t>
            </a:r>
            <a:r>
              <a:rPr lang="tr-TR" dirty="0"/>
              <a:t>-Damla Erhan</a:t>
            </a:r>
          </a:p>
        </p:txBody>
      </p:sp>
      <p:pic>
        <p:nvPicPr>
          <p:cNvPr id="6" name="Image 1" descr="preencoded.png">
            <a:extLst>
              <a:ext uri="{FF2B5EF4-FFF2-40B4-BE49-F238E27FC236}">
                <a16:creationId xmlns:a16="http://schemas.microsoft.com/office/drawing/2014/main" id="{C8B56C05-DA03-95B4-1AF6-6202298E5211}"/>
              </a:ext>
            </a:extLst>
          </p:cNvPr>
          <p:cNvPicPr>
            <a:picLocks noChangeAspect="1"/>
          </p:cNvPicPr>
          <p:nvPr/>
        </p:nvPicPr>
        <p:blipFill>
          <a:blip r:embed="rId2"/>
          <a:stretch>
            <a:fillRect/>
          </a:stretch>
        </p:blipFill>
        <p:spPr>
          <a:xfrm>
            <a:off x="1559496" y="541348"/>
            <a:ext cx="3672408" cy="1986189"/>
          </a:xfrm>
          <a:prstGeom prst="rect">
            <a:avLst/>
          </a:prstGeom>
        </p:spPr>
      </p:pic>
      <p:sp>
        <p:nvSpPr>
          <p:cNvPr id="7" name="Text 2">
            <a:extLst>
              <a:ext uri="{FF2B5EF4-FFF2-40B4-BE49-F238E27FC236}">
                <a16:creationId xmlns:a16="http://schemas.microsoft.com/office/drawing/2014/main" id="{1BD1B51C-977C-6306-AE33-E396C3D5E2AF}"/>
              </a:ext>
            </a:extLst>
          </p:cNvPr>
          <p:cNvSpPr/>
          <p:nvPr/>
        </p:nvSpPr>
        <p:spPr>
          <a:xfrm>
            <a:off x="2855640" y="2523712"/>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Esneklik</a:t>
            </a:r>
            <a:endParaRPr lang="en-US" sz="1531" dirty="0"/>
          </a:p>
        </p:txBody>
      </p:sp>
      <p:sp>
        <p:nvSpPr>
          <p:cNvPr id="8" name="Text 3">
            <a:extLst>
              <a:ext uri="{FF2B5EF4-FFF2-40B4-BE49-F238E27FC236}">
                <a16:creationId xmlns:a16="http://schemas.microsoft.com/office/drawing/2014/main" id="{22CD3CE9-0DB4-FA50-A91E-7369B14B7BD3}"/>
              </a:ext>
            </a:extLst>
          </p:cNvPr>
          <p:cNvSpPr/>
          <p:nvPr/>
        </p:nvSpPr>
        <p:spPr>
          <a:xfrm>
            <a:off x="1464440" y="2761004"/>
            <a:ext cx="3672408"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 ayarlarının dinamik bir şekilde değiştirilmesini sağlar.</a:t>
            </a:r>
            <a:endParaRPr lang="en-US" sz="1225" dirty="0"/>
          </a:p>
        </p:txBody>
      </p:sp>
      <p:pic>
        <p:nvPicPr>
          <p:cNvPr id="9" name="Image 2" descr="preencoded.png">
            <a:extLst>
              <a:ext uri="{FF2B5EF4-FFF2-40B4-BE49-F238E27FC236}">
                <a16:creationId xmlns:a16="http://schemas.microsoft.com/office/drawing/2014/main" id="{E27CE7C4-EDEA-53EF-A7D0-4CD10C37022C}"/>
              </a:ext>
            </a:extLst>
          </p:cNvPr>
          <p:cNvPicPr>
            <a:picLocks noChangeAspect="1"/>
          </p:cNvPicPr>
          <p:nvPr/>
        </p:nvPicPr>
        <p:blipFill>
          <a:blip r:embed="rId3"/>
          <a:stretch>
            <a:fillRect/>
          </a:stretch>
        </p:blipFill>
        <p:spPr>
          <a:xfrm>
            <a:off x="6096000" y="580875"/>
            <a:ext cx="3888433" cy="1942837"/>
          </a:xfrm>
          <a:prstGeom prst="rect">
            <a:avLst/>
          </a:prstGeom>
        </p:spPr>
      </p:pic>
      <p:sp>
        <p:nvSpPr>
          <p:cNvPr id="10" name="Text 4">
            <a:extLst>
              <a:ext uri="{FF2B5EF4-FFF2-40B4-BE49-F238E27FC236}">
                <a16:creationId xmlns:a16="http://schemas.microsoft.com/office/drawing/2014/main" id="{759F8B9A-72BB-C792-D9A7-D0D0B08D4F9E}"/>
              </a:ext>
            </a:extLst>
          </p:cNvPr>
          <p:cNvSpPr/>
          <p:nvPr/>
        </p:nvSpPr>
        <p:spPr>
          <a:xfrm>
            <a:off x="7264688" y="2564131"/>
            <a:ext cx="162306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Kullanım Kolaylığı</a:t>
            </a:r>
            <a:endParaRPr lang="en-US" sz="1531" dirty="0"/>
          </a:p>
        </p:txBody>
      </p:sp>
      <p:sp>
        <p:nvSpPr>
          <p:cNvPr id="11" name="Text 5">
            <a:extLst>
              <a:ext uri="{FF2B5EF4-FFF2-40B4-BE49-F238E27FC236}">
                <a16:creationId xmlns:a16="http://schemas.microsoft.com/office/drawing/2014/main" id="{E95D2328-DE96-D690-6535-215DA0064662}"/>
              </a:ext>
            </a:extLst>
          </p:cNvPr>
          <p:cNvSpPr/>
          <p:nvPr/>
        </p:nvSpPr>
        <p:spPr>
          <a:xfrm>
            <a:off x="5951984" y="2795164"/>
            <a:ext cx="3731387"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ayarların kolayca değiştirilmesini ve hataların en aza indirgenmesini sağlar.</a:t>
            </a:r>
            <a:endParaRPr lang="en-US" sz="1225" dirty="0"/>
          </a:p>
        </p:txBody>
      </p:sp>
      <p:pic>
        <p:nvPicPr>
          <p:cNvPr id="12" name="Image 3" descr="preencoded.png">
            <a:extLst>
              <a:ext uri="{FF2B5EF4-FFF2-40B4-BE49-F238E27FC236}">
                <a16:creationId xmlns:a16="http://schemas.microsoft.com/office/drawing/2014/main" id="{F278AE46-F155-18E1-D386-EB0F366907EE}"/>
              </a:ext>
            </a:extLst>
          </p:cNvPr>
          <p:cNvPicPr>
            <a:picLocks noChangeAspect="1"/>
          </p:cNvPicPr>
          <p:nvPr/>
        </p:nvPicPr>
        <p:blipFill>
          <a:blip r:embed="rId4"/>
          <a:stretch>
            <a:fillRect/>
          </a:stretch>
        </p:blipFill>
        <p:spPr>
          <a:xfrm>
            <a:off x="1526242" y="3383046"/>
            <a:ext cx="3610606" cy="2006741"/>
          </a:xfrm>
          <a:prstGeom prst="rect">
            <a:avLst/>
          </a:prstGeom>
        </p:spPr>
      </p:pic>
      <p:sp>
        <p:nvSpPr>
          <p:cNvPr id="13" name="Text 6">
            <a:extLst>
              <a:ext uri="{FF2B5EF4-FFF2-40B4-BE49-F238E27FC236}">
                <a16:creationId xmlns:a16="http://schemas.microsoft.com/office/drawing/2014/main" id="{428F02BF-82A4-5FB6-645C-8CA7BB4E4275}"/>
              </a:ext>
            </a:extLst>
          </p:cNvPr>
          <p:cNvSpPr/>
          <p:nvPr/>
        </p:nvSpPr>
        <p:spPr>
          <a:xfrm>
            <a:off x="2662971" y="5425778"/>
            <a:ext cx="1555313"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Güvenlik</a:t>
            </a:r>
            <a:endParaRPr lang="en-US" sz="1531" dirty="0"/>
          </a:p>
        </p:txBody>
      </p:sp>
      <p:sp>
        <p:nvSpPr>
          <p:cNvPr id="14" name="Text 7">
            <a:extLst>
              <a:ext uri="{FF2B5EF4-FFF2-40B4-BE49-F238E27FC236}">
                <a16:creationId xmlns:a16="http://schemas.microsoft.com/office/drawing/2014/main" id="{2F5A45A2-9F47-1645-6E26-3175BA772AF3}"/>
              </a:ext>
            </a:extLst>
          </p:cNvPr>
          <p:cNvSpPr/>
          <p:nvPr/>
        </p:nvSpPr>
        <p:spPr>
          <a:xfrm>
            <a:off x="1526242" y="5652544"/>
            <a:ext cx="3577352"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ayarları, uygulamadan ayrı tutulduğu için uygulama güvenliği artar ve riskler minimize edilir.</a:t>
            </a:r>
            <a:endParaRPr lang="en-US" sz="1225" dirty="0"/>
          </a:p>
        </p:txBody>
      </p:sp>
      <p:pic>
        <p:nvPicPr>
          <p:cNvPr id="15" name="Image 4" descr="preencoded.png">
            <a:extLst>
              <a:ext uri="{FF2B5EF4-FFF2-40B4-BE49-F238E27FC236}">
                <a16:creationId xmlns:a16="http://schemas.microsoft.com/office/drawing/2014/main" id="{F50ED5C6-9906-CBCA-A419-145235160B3E}"/>
              </a:ext>
            </a:extLst>
          </p:cNvPr>
          <p:cNvPicPr>
            <a:picLocks noChangeAspect="1"/>
          </p:cNvPicPr>
          <p:nvPr/>
        </p:nvPicPr>
        <p:blipFill>
          <a:blip r:embed="rId5"/>
          <a:stretch>
            <a:fillRect/>
          </a:stretch>
        </p:blipFill>
        <p:spPr>
          <a:xfrm>
            <a:off x="6023994" y="3401995"/>
            <a:ext cx="4032446" cy="1784095"/>
          </a:xfrm>
          <a:prstGeom prst="rect">
            <a:avLst/>
          </a:prstGeom>
        </p:spPr>
      </p:pic>
      <p:sp>
        <p:nvSpPr>
          <p:cNvPr id="16" name="Text 8">
            <a:extLst>
              <a:ext uri="{FF2B5EF4-FFF2-40B4-BE49-F238E27FC236}">
                <a16:creationId xmlns:a16="http://schemas.microsoft.com/office/drawing/2014/main" id="{987DC6E2-8E29-F333-9FA3-14A307235089}"/>
              </a:ext>
            </a:extLst>
          </p:cNvPr>
          <p:cNvSpPr/>
          <p:nvPr/>
        </p:nvSpPr>
        <p:spPr>
          <a:xfrm>
            <a:off x="7181850" y="5300435"/>
            <a:ext cx="2011680" cy="243007"/>
          </a:xfrm>
          <a:prstGeom prst="rect">
            <a:avLst/>
          </a:prstGeom>
          <a:noFill/>
          <a:ln/>
        </p:spPr>
        <p:txBody>
          <a:bodyPr wrap="none" rtlCol="0" anchor="t"/>
          <a:lstStyle/>
          <a:p>
            <a:pPr marL="0" indent="0" algn="l">
              <a:lnSpc>
                <a:spcPts val="1914"/>
              </a:lnSpc>
              <a:buNone/>
            </a:pPr>
            <a:r>
              <a:rPr lang="en-US" sz="1531" dirty="0">
                <a:solidFill>
                  <a:srgbClr val="312F2B"/>
                </a:solidFill>
                <a:latin typeface="Gelasio" pitchFamily="34" charset="0"/>
                <a:ea typeface="Gelasio" pitchFamily="34" charset="-122"/>
                <a:cs typeface="Gelasio" pitchFamily="34" charset="-120"/>
              </a:rPr>
              <a:t>Uygulama Bağımsızlığı</a:t>
            </a:r>
            <a:endParaRPr lang="en-US" sz="1531" dirty="0"/>
          </a:p>
        </p:txBody>
      </p:sp>
      <p:sp>
        <p:nvSpPr>
          <p:cNvPr id="17" name="Text 9">
            <a:extLst>
              <a:ext uri="{FF2B5EF4-FFF2-40B4-BE49-F238E27FC236}">
                <a16:creationId xmlns:a16="http://schemas.microsoft.com/office/drawing/2014/main" id="{2E657D03-4988-9D58-B05A-DFFF3637AC95}"/>
              </a:ext>
            </a:extLst>
          </p:cNvPr>
          <p:cNvSpPr/>
          <p:nvPr/>
        </p:nvSpPr>
        <p:spPr>
          <a:xfrm>
            <a:off x="6023992" y="5598699"/>
            <a:ext cx="3577471" cy="497443"/>
          </a:xfrm>
          <a:prstGeom prst="rect">
            <a:avLst/>
          </a:prstGeom>
          <a:noFill/>
          <a:ln/>
        </p:spPr>
        <p:txBody>
          <a:bodyPr wrap="square" rtlCol="0" anchor="t"/>
          <a:lstStyle/>
          <a:p>
            <a:pPr marL="0" indent="0" algn="l">
              <a:lnSpc>
                <a:spcPts val="1960"/>
              </a:lnSpc>
              <a:buNone/>
            </a:pPr>
            <a:r>
              <a:rPr lang="en-US" sz="1225" dirty="0">
                <a:solidFill>
                  <a:srgbClr val="272525"/>
                </a:solidFill>
                <a:latin typeface="Lato" pitchFamily="34" charset="0"/>
                <a:ea typeface="Lato" pitchFamily="34" charset="-122"/>
                <a:cs typeface="Lato" pitchFamily="34" charset="-120"/>
              </a:rPr>
              <a:t>Dış yapılandırma, uygulamanın farklı ortamlarda uygulanabilmesini kolaylaştırır.</a:t>
            </a:r>
            <a:endParaRPr lang="en-US" sz="1225" dirty="0"/>
          </a:p>
        </p:txBody>
      </p:sp>
      <p:sp>
        <p:nvSpPr>
          <p:cNvPr id="2" name="Text 1">
            <a:extLst>
              <a:ext uri="{FF2B5EF4-FFF2-40B4-BE49-F238E27FC236}">
                <a16:creationId xmlns:a16="http://schemas.microsoft.com/office/drawing/2014/main" id="{4758FAD1-4C44-D18F-3DDF-F62B2AC2EC7E}"/>
              </a:ext>
            </a:extLst>
          </p:cNvPr>
          <p:cNvSpPr/>
          <p:nvPr/>
        </p:nvSpPr>
        <p:spPr>
          <a:xfrm>
            <a:off x="1199456" y="-119120"/>
            <a:ext cx="10302240" cy="620049"/>
          </a:xfrm>
          <a:prstGeom prst="rect">
            <a:avLst/>
          </a:prstGeom>
          <a:noFill/>
          <a:ln/>
        </p:spPr>
        <p:txBody>
          <a:bodyPr wrap="none" rtlCol="0" anchor="t"/>
          <a:lstStyle/>
          <a:p>
            <a:pPr marL="0" indent="0">
              <a:lnSpc>
                <a:spcPts val="5402"/>
              </a:lnSpc>
              <a:buNone/>
            </a:pPr>
            <a:r>
              <a:rPr lang="tr-TR" sz="2400" b="1" dirty="0">
                <a:solidFill>
                  <a:srgbClr val="FF0000"/>
                </a:solidFill>
                <a:ea typeface="p22-mackinac-pro" pitchFamily="34" charset="-122"/>
                <a:cs typeface="p22-mackinac-pro" pitchFamily="34" charset="-120"/>
              </a:rPr>
              <a:t>                                          Harici </a:t>
            </a:r>
            <a:r>
              <a:rPr lang="en-US" sz="2400" b="1" dirty="0" err="1">
                <a:solidFill>
                  <a:srgbClr val="FF0000"/>
                </a:solidFill>
                <a:ea typeface="p22-mackinac-pro" pitchFamily="34" charset="-122"/>
                <a:cs typeface="p22-mackinac-pro" pitchFamily="34" charset="-120"/>
              </a:rPr>
              <a:t>Yapılandırmanın</a:t>
            </a:r>
            <a:r>
              <a:rPr lang="en-US" sz="2400" b="1" dirty="0">
                <a:solidFill>
                  <a:srgbClr val="FF0000"/>
                </a:solidFill>
                <a:ea typeface="p22-mackinac-pro" pitchFamily="34" charset="-122"/>
                <a:cs typeface="p22-mackinac-pro" pitchFamily="34" charset="-120"/>
              </a:rPr>
              <a:t> Avantajları</a:t>
            </a:r>
            <a:endParaRPr lang="en-US" sz="2400" dirty="0">
              <a:solidFill>
                <a:srgbClr val="FF0000"/>
              </a:solidFill>
            </a:endParaRPr>
          </a:p>
        </p:txBody>
      </p:sp>
    </p:spTree>
    <p:extLst>
      <p:ext uri="{BB962C8B-B14F-4D97-AF65-F5344CB8AC3E}">
        <p14:creationId xmlns:p14="http://schemas.microsoft.com/office/powerpoint/2010/main" val="250394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EE8D86E9-CEEA-4E7E-82F1-C7571F6C033C}"/>
              </a:ext>
            </a:extLst>
          </p:cNvPr>
          <p:cNvSpPr>
            <a:spLocks noGrp="1"/>
          </p:cNvSpPr>
          <p:nvPr>
            <p:ph type="title"/>
          </p:nvPr>
        </p:nvSpPr>
        <p:spPr>
          <a:xfrm>
            <a:off x="431385" y="273050"/>
            <a:ext cx="11497263" cy="1162050"/>
          </a:xfrm>
        </p:spPr>
        <p:txBody>
          <a:bodyPr/>
          <a:lstStyle/>
          <a:p>
            <a:r>
              <a:rPr lang="en-US" dirty="0">
                <a:ea typeface="Fraunces" pitchFamily="34" charset="-122"/>
                <a:cs typeface="Fraunces" pitchFamily="34" charset="-120"/>
              </a:rPr>
              <a:t>                                               </a:t>
            </a:r>
            <a:r>
              <a:rPr lang="en-US" dirty="0" err="1">
                <a:ea typeface="Fraunces" pitchFamily="34" charset="-122"/>
                <a:cs typeface="Fraunces" pitchFamily="34" charset="-120"/>
              </a:rPr>
              <a:t>Dış</a:t>
            </a:r>
            <a:r>
              <a:rPr lang="en-US" dirty="0">
                <a:ea typeface="Fraunces" pitchFamily="34" charset="-122"/>
                <a:cs typeface="Fraunces" pitchFamily="34" charset="-120"/>
              </a:rPr>
              <a:t> </a:t>
            </a:r>
            <a:r>
              <a:rPr lang="en-US" dirty="0" err="1">
                <a:ea typeface="Fraunces" pitchFamily="34" charset="-122"/>
                <a:cs typeface="Fraunces" pitchFamily="34" charset="-120"/>
              </a:rPr>
              <a:t>Yapılandırma</a:t>
            </a:r>
            <a:r>
              <a:rPr lang="en-US" dirty="0">
                <a:ea typeface="Fraunces" pitchFamily="34" charset="-122"/>
                <a:cs typeface="Fraunces" pitchFamily="34" charset="-120"/>
              </a:rPr>
              <a:t> </a:t>
            </a:r>
            <a:r>
              <a:rPr lang="en-US" dirty="0" err="1">
                <a:ea typeface="Fraunces" pitchFamily="34" charset="-122"/>
                <a:cs typeface="Fraunces" pitchFamily="34" charset="-120"/>
              </a:rPr>
              <a:t>için</a:t>
            </a:r>
            <a:r>
              <a:rPr lang="en-US" dirty="0">
                <a:ea typeface="Fraunces" pitchFamily="34" charset="-122"/>
                <a:cs typeface="Fraunces" pitchFamily="34" charset="-120"/>
              </a:rPr>
              <a:t> </a:t>
            </a:r>
            <a:r>
              <a:rPr lang="en-US" dirty="0" err="1">
                <a:ea typeface="Fraunces" pitchFamily="34" charset="-122"/>
                <a:cs typeface="Fraunces" pitchFamily="34" charset="-120"/>
              </a:rPr>
              <a:t>Kullanılabilecek</a:t>
            </a:r>
            <a:r>
              <a:rPr lang="en-US" dirty="0">
                <a:ea typeface="Fraunces" pitchFamily="34" charset="-122"/>
                <a:cs typeface="Fraunces" pitchFamily="34" charset="-120"/>
              </a:rPr>
              <a:t> </a:t>
            </a:r>
            <a:r>
              <a:rPr lang="en-US" dirty="0" err="1">
                <a:ea typeface="Fraunces" pitchFamily="34" charset="-122"/>
                <a:cs typeface="Fraunces" pitchFamily="34" charset="-120"/>
              </a:rPr>
              <a:t>Araçlar</a:t>
            </a:r>
            <a:r>
              <a:rPr lang="en-US" dirty="0">
                <a:ea typeface="Fraunces" pitchFamily="34" charset="-122"/>
                <a:cs typeface="Fraunces" pitchFamily="34" charset="-120"/>
              </a:rPr>
              <a:t> ve </a:t>
            </a:r>
            <a:r>
              <a:rPr lang="en-US" dirty="0" err="1">
                <a:ea typeface="Fraunces" pitchFamily="34" charset="-122"/>
                <a:cs typeface="Fraunces" pitchFamily="34" charset="-120"/>
              </a:rPr>
              <a:t>Hizmetler</a:t>
            </a:r>
            <a:br>
              <a:rPr lang="en-US" dirty="0"/>
            </a:br>
            <a:endParaRPr lang="tr-TR" dirty="0"/>
          </a:p>
        </p:txBody>
      </p:sp>
      <p:sp>
        <p:nvSpPr>
          <p:cNvPr id="4" name="Metin Yer Tutucusu 3">
            <a:extLst>
              <a:ext uri="{FF2B5EF4-FFF2-40B4-BE49-F238E27FC236}">
                <a16:creationId xmlns:a16="http://schemas.microsoft.com/office/drawing/2014/main" id="{A96F529C-ED86-40D3-A1C4-F285213BBD15}"/>
              </a:ext>
            </a:extLst>
          </p:cNvPr>
          <p:cNvSpPr>
            <a:spLocks noGrp="1"/>
          </p:cNvSpPr>
          <p:nvPr>
            <p:ph type="body" sz="half" idx="2"/>
          </p:nvPr>
        </p:nvSpPr>
        <p:spPr>
          <a:xfrm>
            <a:off x="911424" y="1435104"/>
            <a:ext cx="11089232" cy="4730203"/>
          </a:xfrm>
        </p:spPr>
        <p:txBody>
          <a:bodyPr/>
          <a:lstStyle/>
          <a:p>
            <a:endParaRPr lang="tr-TR" dirty="0"/>
          </a:p>
        </p:txBody>
      </p:sp>
      <p:sp>
        <p:nvSpPr>
          <p:cNvPr id="5" name="Alt Bilgi Yer Tutucusu 4">
            <a:extLst>
              <a:ext uri="{FF2B5EF4-FFF2-40B4-BE49-F238E27FC236}">
                <a16:creationId xmlns:a16="http://schemas.microsoft.com/office/drawing/2014/main" id="{145996AA-38C6-4F37-8A29-1D856C3636AA}"/>
              </a:ext>
            </a:extLst>
          </p:cNvPr>
          <p:cNvSpPr>
            <a:spLocks noGrp="1"/>
          </p:cNvSpPr>
          <p:nvPr>
            <p:ph type="ftr" sz="quarter" idx="11"/>
          </p:nvPr>
        </p:nvSpPr>
        <p:spPr/>
        <p:txBody>
          <a:bodyPr/>
          <a:lstStyle/>
          <a:p>
            <a:r>
              <a:rPr lang="tr-TR"/>
              <a:t>Kurumsal Mimari ve Arge-Damla Erhan</a:t>
            </a:r>
          </a:p>
        </p:txBody>
      </p:sp>
      <p:sp>
        <p:nvSpPr>
          <p:cNvPr id="12" name="Shape 3">
            <a:extLst>
              <a:ext uri="{FF2B5EF4-FFF2-40B4-BE49-F238E27FC236}">
                <a16:creationId xmlns:a16="http://schemas.microsoft.com/office/drawing/2014/main" id="{FF80FCB4-8DCC-41A7-AC36-976100A6FABE}"/>
              </a:ext>
            </a:extLst>
          </p:cNvPr>
          <p:cNvSpPr/>
          <p:nvPr/>
        </p:nvSpPr>
        <p:spPr>
          <a:xfrm flipV="1">
            <a:off x="6093018" y="1870459"/>
            <a:ext cx="753189" cy="45719"/>
          </a:xfrm>
          <a:prstGeom prst="rect">
            <a:avLst/>
          </a:prstGeom>
          <a:solidFill>
            <a:srgbClr val="FFE0E0"/>
          </a:solidFill>
          <a:ln/>
        </p:spPr>
        <p:txBody>
          <a:bodyPr/>
          <a:lstStyle/>
          <a:p>
            <a:endParaRPr lang="tr-TR"/>
          </a:p>
        </p:txBody>
      </p:sp>
      <p:sp>
        <p:nvSpPr>
          <p:cNvPr id="13" name="Shape 4">
            <a:extLst>
              <a:ext uri="{FF2B5EF4-FFF2-40B4-BE49-F238E27FC236}">
                <a16:creationId xmlns:a16="http://schemas.microsoft.com/office/drawing/2014/main" id="{8D51352F-2A68-43DC-BC98-709E2D794A06}"/>
              </a:ext>
            </a:extLst>
          </p:cNvPr>
          <p:cNvSpPr/>
          <p:nvPr/>
        </p:nvSpPr>
        <p:spPr>
          <a:xfrm>
            <a:off x="5521100" y="1637415"/>
            <a:ext cx="484227" cy="484227"/>
          </a:xfrm>
          <a:prstGeom prst="roundRect">
            <a:avLst>
              <a:gd name="adj" fmla="val 26668"/>
            </a:avLst>
          </a:prstGeom>
          <a:solidFill>
            <a:srgbClr val="FFE0E0"/>
          </a:solidFill>
          <a:ln/>
        </p:spPr>
        <p:txBody>
          <a:bodyPr/>
          <a:lstStyle/>
          <a:p>
            <a:endParaRPr lang="tr-TR"/>
          </a:p>
        </p:txBody>
      </p:sp>
      <p:sp>
        <p:nvSpPr>
          <p:cNvPr id="14" name="Text 5">
            <a:extLst>
              <a:ext uri="{FF2B5EF4-FFF2-40B4-BE49-F238E27FC236}">
                <a16:creationId xmlns:a16="http://schemas.microsoft.com/office/drawing/2014/main" id="{033D4324-A657-43F4-AB71-2591728AC41A}"/>
              </a:ext>
            </a:extLst>
          </p:cNvPr>
          <p:cNvSpPr/>
          <p:nvPr/>
        </p:nvSpPr>
        <p:spPr>
          <a:xfrm>
            <a:off x="5740877" y="1671787"/>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1</a:t>
            </a:r>
            <a:endParaRPr lang="en-US" sz="2542" dirty="0"/>
          </a:p>
        </p:txBody>
      </p:sp>
      <p:sp>
        <p:nvSpPr>
          <p:cNvPr id="15" name="Text 6">
            <a:extLst>
              <a:ext uri="{FF2B5EF4-FFF2-40B4-BE49-F238E27FC236}">
                <a16:creationId xmlns:a16="http://schemas.microsoft.com/office/drawing/2014/main" id="{8E31ADD3-AB9A-4410-9C5A-3A34663943BF}"/>
              </a:ext>
            </a:extLst>
          </p:cNvPr>
          <p:cNvSpPr/>
          <p:nvPr/>
        </p:nvSpPr>
        <p:spPr>
          <a:xfrm>
            <a:off x="6933898" y="1628800"/>
            <a:ext cx="2880360" cy="316691"/>
          </a:xfrm>
          <a:prstGeom prst="rect">
            <a:avLst/>
          </a:prstGeom>
          <a:noFill/>
          <a:ln/>
        </p:spPr>
        <p:txBody>
          <a:bodyPr wrap="none" rtlCol="0" anchor="t"/>
          <a:lstStyle/>
          <a:p>
            <a:pPr marL="0" indent="0" algn="l">
              <a:lnSpc>
                <a:spcPts val="2648"/>
              </a:lnSpc>
              <a:buNone/>
            </a:pPr>
            <a:r>
              <a:rPr lang="en-US" sz="2000" dirty="0"/>
              <a:t>Spring Cloud Config</a:t>
            </a:r>
          </a:p>
          <a:p>
            <a:pPr marL="0" indent="0" algn="l">
              <a:lnSpc>
                <a:spcPts val="2648"/>
              </a:lnSpc>
              <a:buNone/>
            </a:pPr>
            <a:endParaRPr lang="en-US" sz="2000" dirty="0"/>
          </a:p>
        </p:txBody>
      </p:sp>
      <p:sp>
        <p:nvSpPr>
          <p:cNvPr id="16" name="Text 7">
            <a:extLst>
              <a:ext uri="{FF2B5EF4-FFF2-40B4-BE49-F238E27FC236}">
                <a16:creationId xmlns:a16="http://schemas.microsoft.com/office/drawing/2014/main" id="{BCB48CB4-7B8C-424B-9E77-22B8ED5C9F90}"/>
              </a:ext>
            </a:extLst>
          </p:cNvPr>
          <p:cNvSpPr/>
          <p:nvPr/>
        </p:nvSpPr>
        <p:spPr>
          <a:xfrm>
            <a:off x="2351584" y="2348880"/>
            <a:ext cx="2639745" cy="394216"/>
          </a:xfrm>
          <a:prstGeom prst="rect">
            <a:avLst/>
          </a:prstGeom>
          <a:noFill/>
          <a:ln/>
        </p:spPr>
        <p:txBody>
          <a:bodyPr wrap="square" rtlCol="0" anchor="t"/>
          <a:lstStyle/>
          <a:p>
            <a:pPr marL="0" indent="0" algn="l">
              <a:lnSpc>
                <a:spcPts val="2711"/>
              </a:lnSpc>
              <a:buNone/>
            </a:pPr>
            <a:r>
              <a:rPr lang="en-US" sz="2000" dirty="0">
                <a:ea typeface="Roboto" pitchFamily="34" charset="-122"/>
                <a:cs typeface="Roboto" pitchFamily="34" charset="-120"/>
              </a:rPr>
              <a:t>Aws parameter store</a:t>
            </a:r>
            <a:endParaRPr lang="en-US" sz="2000" dirty="0"/>
          </a:p>
        </p:txBody>
      </p:sp>
      <p:sp>
        <p:nvSpPr>
          <p:cNvPr id="17" name="Shape 8">
            <a:extLst>
              <a:ext uri="{FF2B5EF4-FFF2-40B4-BE49-F238E27FC236}">
                <a16:creationId xmlns:a16="http://schemas.microsoft.com/office/drawing/2014/main" id="{2DE9472C-3151-49F3-A3A2-6761140939D2}"/>
              </a:ext>
            </a:extLst>
          </p:cNvPr>
          <p:cNvSpPr/>
          <p:nvPr/>
        </p:nvSpPr>
        <p:spPr>
          <a:xfrm>
            <a:off x="4799856" y="2569443"/>
            <a:ext cx="753189" cy="42982"/>
          </a:xfrm>
          <a:prstGeom prst="rect">
            <a:avLst/>
          </a:prstGeom>
          <a:solidFill>
            <a:srgbClr val="FFE0E0"/>
          </a:solidFill>
          <a:ln/>
        </p:spPr>
        <p:txBody>
          <a:bodyPr/>
          <a:lstStyle/>
          <a:p>
            <a:endParaRPr lang="tr-TR"/>
          </a:p>
        </p:txBody>
      </p:sp>
      <p:sp>
        <p:nvSpPr>
          <p:cNvPr id="18" name="Shape 9">
            <a:extLst>
              <a:ext uri="{FF2B5EF4-FFF2-40B4-BE49-F238E27FC236}">
                <a16:creationId xmlns:a16="http://schemas.microsoft.com/office/drawing/2014/main" id="{7E42545A-A7FA-4ED0-A624-F45C2651FD83}"/>
              </a:ext>
            </a:extLst>
          </p:cNvPr>
          <p:cNvSpPr/>
          <p:nvPr/>
        </p:nvSpPr>
        <p:spPr>
          <a:xfrm>
            <a:off x="5553045" y="2348880"/>
            <a:ext cx="484227" cy="484227"/>
          </a:xfrm>
          <a:prstGeom prst="roundRect">
            <a:avLst>
              <a:gd name="adj" fmla="val 26668"/>
            </a:avLst>
          </a:prstGeom>
          <a:solidFill>
            <a:srgbClr val="FFE0E0"/>
          </a:solidFill>
          <a:ln/>
        </p:spPr>
        <p:txBody>
          <a:bodyPr/>
          <a:lstStyle/>
          <a:p>
            <a:endParaRPr lang="tr-TR"/>
          </a:p>
        </p:txBody>
      </p:sp>
      <p:sp>
        <p:nvSpPr>
          <p:cNvPr id="19" name="Text 10">
            <a:extLst>
              <a:ext uri="{FF2B5EF4-FFF2-40B4-BE49-F238E27FC236}">
                <a16:creationId xmlns:a16="http://schemas.microsoft.com/office/drawing/2014/main" id="{7EF7FB13-6B83-4DA5-802B-F80A86E21803}"/>
              </a:ext>
            </a:extLst>
          </p:cNvPr>
          <p:cNvSpPr/>
          <p:nvPr/>
        </p:nvSpPr>
        <p:spPr>
          <a:xfrm>
            <a:off x="5707469" y="2348880"/>
            <a:ext cx="1752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2</a:t>
            </a:r>
            <a:endParaRPr lang="en-US" sz="2542" dirty="0"/>
          </a:p>
        </p:txBody>
      </p:sp>
      <p:sp>
        <p:nvSpPr>
          <p:cNvPr id="20" name="Text 11">
            <a:extLst>
              <a:ext uri="{FF2B5EF4-FFF2-40B4-BE49-F238E27FC236}">
                <a16:creationId xmlns:a16="http://schemas.microsoft.com/office/drawing/2014/main" id="{58C497C0-01E9-4DB9-A4B6-5177660CC4C7}"/>
              </a:ext>
            </a:extLst>
          </p:cNvPr>
          <p:cNvSpPr/>
          <p:nvPr/>
        </p:nvSpPr>
        <p:spPr>
          <a:xfrm>
            <a:off x="2771537" y="3658672"/>
            <a:ext cx="3359825" cy="672703"/>
          </a:xfrm>
          <a:prstGeom prst="rect">
            <a:avLst/>
          </a:prstGeom>
          <a:noFill/>
          <a:ln/>
        </p:spPr>
        <p:txBody>
          <a:bodyPr wrap="square" rtlCol="0" anchor="t"/>
          <a:lstStyle/>
          <a:p>
            <a:pPr marL="0" indent="0" algn="r">
              <a:lnSpc>
                <a:spcPts val="2648"/>
              </a:lnSpc>
              <a:buNone/>
            </a:pPr>
            <a:endParaRPr lang="en-US" sz="2118" dirty="0"/>
          </a:p>
        </p:txBody>
      </p:sp>
      <p:sp>
        <p:nvSpPr>
          <p:cNvPr id="21" name="Text 12">
            <a:extLst>
              <a:ext uri="{FF2B5EF4-FFF2-40B4-BE49-F238E27FC236}">
                <a16:creationId xmlns:a16="http://schemas.microsoft.com/office/drawing/2014/main" id="{736A8201-BE04-4E89-A0F0-80A8562FDD6D}"/>
              </a:ext>
            </a:extLst>
          </p:cNvPr>
          <p:cNvSpPr/>
          <p:nvPr/>
        </p:nvSpPr>
        <p:spPr>
          <a:xfrm>
            <a:off x="2771537" y="3514965"/>
            <a:ext cx="3359825" cy="672703"/>
          </a:xfrm>
          <a:prstGeom prst="rect">
            <a:avLst/>
          </a:prstGeom>
          <a:noFill/>
          <a:ln/>
        </p:spPr>
        <p:txBody>
          <a:bodyPr wrap="square" rtlCol="0" anchor="t"/>
          <a:lstStyle/>
          <a:p>
            <a:pPr marL="0" indent="0" algn="r">
              <a:lnSpc>
                <a:spcPts val="2711"/>
              </a:lnSpc>
              <a:buNone/>
            </a:pPr>
            <a:endParaRPr lang="en-US" sz="1695" dirty="0"/>
          </a:p>
        </p:txBody>
      </p:sp>
      <p:sp>
        <p:nvSpPr>
          <p:cNvPr id="22" name="Shape 13">
            <a:extLst>
              <a:ext uri="{FF2B5EF4-FFF2-40B4-BE49-F238E27FC236}">
                <a16:creationId xmlns:a16="http://schemas.microsoft.com/office/drawing/2014/main" id="{1B95C7BA-DAC1-430E-BE19-453FE2AF14E6}"/>
              </a:ext>
            </a:extLst>
          </p:cNvPr>
          <p:cNvSpPr/>
          <p:nvPr/>
        </p:nvSpPr>
        <p:spPr>
          <a:xfrm flipV="1">
            <a:off x="6027463" y="3218710"/>
            <a:ext cx="753189" cy="45719"/>
          </a:xfrm>
          <a:prstGeom prst="rect">
            <a:avLst/>
          </a:prstGeom>
          <a:solidFill>
            <a:srgbClr val="FFE0E0"/>
          </a:solidFill>
          <a:ln/>
        </p:spPr>
        <p:txBody>
          <a:bodyPr/>
          <a:lstStyle/>
          <a:p>
            <a:endParaRPr lang="tr-TR"/>
          </a:p>
        </p:txBody>
      </p:sp>
      <p:sp>
        <p:nvSpPr>
          <p:cNvPr id="23" name="Shape 14">
            <a:extLst>
              <a:ext uri="{FF2B5EF4-FFF2-40B4-BE49-F238E27FC236}">
                <a16:creationId xmlns:a16="http://schemas.microsoft.com/office/drawing/2014/main" id="{A2F69C47-2A1E-4D8D-8339-78D0129F808C}"/>
              </a:ext>
            </a:extLst>
          </p:cNvPr>
          <p:cNvSpPr/>
          <p:nvPr/>
        </p:nvSpPr>
        <p:spPr>
          <a:xfrm>
            <a:off x="5536782" y="2999457"/>
            <a:ext cx="484227" cy="484227"/>
          </a:xfrm>
          <a:prstGeom prst="roundRect">
            <a:avLst>
              <a:gd name="adj" fmla="val 26668"/>
            </a:avLst>
          </a:prstGeom>
          <a:solidFill>
            <a:srgbClr val="FFE0E0"/>
          </a:solidFill>
          <a:ln/>
        </p:spPr>
        <p:txBody>
          <a:bodyPr/>
          <a:lstStyle/>
          <a:p>
            <a:endParaRPr lang="tr-TR"/>
          </a:p>
        </p:txBody>
      </p:sp>
      <p:sp>
        <p:nvSpPr>
          <p:cNvPr id="24" name="Text 15">
            <a:extLst>
              <a:ext uri="{FF2B5EF4-FFF2-40B4-BE49-F238E27FC236}">
                <a16:creationId xmlns:a16="http://schemas.microsoft.com/office/drawing/2014/main" id="{B1DA8507-1059-4C19-950E-276F28C8E77A}"/>
              </a:ext>
            </a:extLst>
          </p:cNvPr>
          <p:cNvSpPr/>
          <p:nvPr/>
        </p:nvSpPr>
        <p:spPr>
          <a:xfrm>
            <a:off x="5697096" y="2996952"/>
            <a:ext cx="18288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cs typeface="Red Hat Text" pitchFamily="34" charset="-120"/>
              </a:rPr>
              <a:t>3</a:t>
            </a:r>
            <a:endParaRPr lang="en-US" sz="2542" dirty="0"/>
          </a:p>
        </p:txBody>
      </p:sp>
      <p:sp>
        <p:nvSpPr>
          <p:cNvPr id="25" name="Text 16">
            <a:extLst>
              <a:ext uri="{FF2B5EF4-FFF2-40B4-BE49-F238E27FC236}">
                <a16:creationId xmlns:a16="http://schemas.microsoft.com/office/drawing/2014/main" id="{49C891F6-E280-41A8-8B14-E7B0E790FC23}"/>
              </a:ext>
            </a:extLst>
          </p:cNvPr>
          <p:cNvSpPr/>
          <p:nvPr/>
        </p:nvSpPr>
        <p:spPr>
          <a:xfrm>
            <a:off x="6962615" y="2996953"/>
            <a:ext cx="2277720" cy="484227"/>
          </a:xfrm>
          <a:prstGeom prst="rect">
            <a:avLst/>
          </a:prstGeom>
          <a:noFill/>
          <a:ln/>
        </p:spPr>
        <p:txBody>
          <a:bodyPr wrap="square" rtlCol="0" anchor="t"/>
          <a:lstStyle/>
          <a:p>
            <a:pPr marL="0" indent="0" algn="l">
              <a:lnSpc>
                <a:spcPts val="2648"/>
              </a:lnSpc>
              <a:buNone/>
            </a:pPr>
            <a:r>
              <a:rPr lang="en-US" sz="2000" dirty="0" err="1">
                <a:solidFill>
                  <a:srgbClr val="1F1E1E"/>
                </a:solidFill>
                <a:ea typeface="Red Hat Text" pitchFamily="34" charset="-122"/>
                <a:cs typeface="Red Hat Text" pitchFamily="34" charset="-120"/>
              </a:rPr>
              <a:t>HashiCorp</a:t>
            </a:r>
            <a:r>
              <a:rPr lang="en-US" sz="2000" dirty="0">
                <a:solidFill>
                  <a:srgbClr val="1F1E1E"/>
                </a:solidFill>
                <a:ea typeface="Red Hat Text" pitchFamily="34" charset="-122"/>
                <a:cs typeface="Red Hat Text" pitchFamily="34" charset="-120"/>
              </a:rPr>
              <a:t> Consul</a:t>
            </a:r>
            <a:endParaRPr lang="en-US" sz="2000" dirty="0"/>
          </a:p>
        </p:txBody>
      </p:sp>
      <p:sp>
        <p:nvSpPr>
          <p:cNvPr id="60" name="Text 7">
            <a:extLst>
              <a:ext uri="{FF2B5EF4-FFF2-40B4-BE49-F238E27FC236}">
                <a16:creationId xmlns:a16="http://schemas.microsoft.com/office/drawing/2014/main" id="{51266E10-5806-45D3-946E-15146B98D8B5}"/>
              </a:ext>
            </a:extLst>
          </p:cNvPr>
          <p:cNvSpPr/>
          <p:nvPr/>
        </p:nvSpPr>
        <p:spPr>
          <a:xfrm>
            <a:off x="3575720" y="3645022"/>
            <a:ext cx="1464428" cy="437171"/>
          </a:xfrm>
          <a:prstGeom prst="rect">
            <a:avLst/>
          </a:prstGeom>
          <a:noFill/>
          <a:ln/>
        </p:spPr>
        <p:txBody>
          <a:bodyPr wrap="square" rtlCol="0" anchor="t"/>
          <a:lstStyle/>
          <a:p>
            <a:pPr marL="0" indent="0" algn="l">
              <a:lnSpc>
                <a:spcPts val="2711"/>
              </a:lnSpc>
              <a:buNone/>
            </a:pPr>
            <a:r>
              <a:rPr lang="en-US" sz="2000" dirty="0" err="1">
                <a:ea typeface="Roboto" pitchFamily="34" charset="-122"/>
                <a:cs typeface="Roboto" pitchFamily="34" charset="-120"/>
              </a:rPr>
              <a:t>Zookeper</a:t>
            </a:r>
            <a:endParaRPr lang="en-US" sz="2000" dirty="0"/>
          </a:p>
        </p:txBody>
      </p:sp>
      <p:sp>
        <p:nvSpPr>
          <p:cNvPr id="61" name="Shape 8">
            <a:extLst>
              <a:ext uri="{FF2B5EF4-FFF2-40B4-BE49-F238E27FC236}">
                <a16:creationId xmlns:a16="http://schemas.microsoft.com/office/drawing/2014/main" id="{7513227D-EC93-453B-B705-66AE1DC6B105}"/>
              </a:ext>
            </a:extLst>
          </p:cNvPr>
          <p:cNvSpPr/>
          <p:nvPr/>
        </p:nvSpPr>
        <p:spPr>
          <a:xfrm>
            <a:off x="4848675" y="3906820"/>
            <a:ext cx="753189" cy="42982"/>
          </a:xfrm>
          <a:prstGeom prst="rect">
            <a:avLst/>
          </a:prstGeom>
          <a:solidFill>
            <a:srgbClr val="FFE0E0"/>
          </a:solidFill>
          <a:ln/>
        </p:spPr>
        <p:txBody>
          <a:bodyPr/>
          <a:lstStyle/>
          <a:p>
            <a:endParaRPr lang="tr-TR"/>
          </a:p>
        </p:txBody>
      </p:sp>
      <p:sp>
        <p:nvSpPr>
          <p:cNvPr id="62" name="Shape 9">
            <a:extLst>
              <a:ext uri="{FF2B5EF4-FFF2-40B4-BE49-F238E27FC236}">
                <a16:creationId xmlns:a16="http://schemas.microsoft.com/office/drawing/2014/main" id="{32077A07-4136-4130-8560-C56F653E8F18}"/>
              </a:ext>
            </a:extLst>
          </p:cNvPr>
          <p:cNvSpPr/>
          <p:nvPr/>
        </p:nvSpPr>
        <p:spPr>
          <a:xfrm>
            <a:off x="5591944" y="3645024"/>
            <a:ext cx="445328" cy="515059"/>
          </a:xfrm>
          <a:prstGeom prst="roundRect">
            <a:avLst>
              <a:gd name="adj" fmla="val 26668"/>
            </a:avLst>
          </a:prstGeom>
          <a:solidFill>
            <a:srgbClr val="FFE0E0"/>
          </a:solidFill>
          <a:ln/>
        </p:spPr>
        <p:txBody>
          <a:bodyPr/>
          <a:lstStyle/>
          <a:p>
            <a:endParaRPr lang="tr-TR"/>
          </a:p>
        </p:txBody>
      </p:sp>
      <p:sp>
        <p:nvSpPr>
          <p:cNvPr id="63" name="Text 10">
            <a:extLst>
              <a:ext uri="{FF2B5EF4-FFF2-40B4-BE49-F238E27FC236}">
                <a16:creationId xmlns:a16="http://schemas.microsoft.com/office/drawing/2014/main" id="{F35F4C52-4AF1-4554-9BFC-931594296F42}"/>
              </a:ext>
            </a:extLst>
          </p:cNvPr>
          <p:cNvSpPr/>
          <p:nvPr/>
        </p:nvSpPr>
        <p:spPr>
          <a:xfrm>
            <a:off x="5697097" y="3654804"/>
            <a:ext cx="182880" cy="427390"/>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4</a:t>
            </a:r>
            <a:endParaRPr lang="en-US" sz="2542" dirty="0"/>
          </a:p>
        </p:txBody>
      </p:sp>
      <p:sp>
        <p:nvSpPr>
          <p:cNvPr id="67" name="Shape 3">
            <a:extLst>
              <a:ext uri="{FF2B5EF4-FFF2-40B4-BE49-F238E27FC236}">
                <a16:creationId xmlns:a16="http://schemas.microsoft.com/office/drawing/2014/main" id="{39B9FD85-E909-48A2-AFD1-64572C634F97}"/>
              </a:ext>
            </a:extLst>
          </p:cNvPr>
          <p:cNvSpPr/>
          <p:nvPr/>
        </p:nvSpPr>
        <p:spPr>
          <a:xfrm flipV="1">
            <a:off x="6022429" y="4640214"/>
            <a:ext cx="829302" cy="45719"/>
          </a:xfrm>
          <a:prstGeom prst="rect">
            <a:avLst/>
          </a:prstGeom>
          <a:solidFill>
            <a:srgbClr val="FFE0E0"/>
          </a:solidFill>
          <a:ln/>
        </p:spPr>
        <p:txBody>
          <a:bodyPr/>
          <a:lstStyle/>
          <a:p>
            <a:endParaRPr lang="tr-TR"/>
          </a:p>
        </p:txBody>
      </p:sp>
      <p:sp>
        <p:nvSpPr>
          <p:cNvPr id="68" name="Shape 4">
            <a:extLst>
              <a:ext uri="{FF2B5EF4-FFF2-40B4-BE49-F238E27FC236}">
                <a16:creationId xmlns:a16="http://schemas.microsoft.com/office/drawing/2014/main" id="{19852814-F047-445F-ABD6-D3A559AD389A}"/>
              </a:ext>
            </a:extLst>
          </p:cNvPr>
          <p:cNvSpPr/>
          <p:nvPr/>
        </p:nvSpPr>
        <p:spPr>
          <a:xfrm>
            <a:off x="5526623" y="4384933"/>
            <a:ext cx="484227" cy="484227"/>
          </a:xfrm>
          <a:prstGeom prst="roundRect">
            <a:avLst>
              <a:gd name="adj" fmla="val 26668"/>
            </a:avLst>
          </a:prstGeom>
          <a:solidFill>
            <a:srgbClr val="FFE0E0"/>
          </a:solidFill>
          <a:ln/>
        </p:spPr>
        <p:txBody>
          <a:bodyPr/>
          <a:lstStyle/>
          <a:p>
            <a:endParaRPr lang="tr-TR"/>
          </a:p>
        </p:txBody>
      </p:sp>
      <p:sp>
        <p:nvSpPr>
          <p:cNvPr id="69" name="Text 5">
            <a:extLst>
              <a:ext uri="{FF2B5EF4-FFF2-40B4-BE49-F238E27FC236}">
                <a16:creationId xmlns:a16="http://schemas.microsoft.com/office/drawing/2014/main" id="{C45C28D2-6AA2-4DAE-A77F-CA8774FEECBA}"/>
              </a:ext>
            </a:extLst>
          </p:cNvPr>
          <p:cNvSpPr/>
          <p:nvPr/>
        </p:nvSpPr>
        <p:spPr>
          <a:xfrm>
            <a:off x="5746400" y="4441543"/>
            <a:ext cx="99060" cy="403384"/>
          </a:xfrm>
          <a:prstGeom prst="rect">
            <a:avLst/>
          </a:prstGeom>
          <a:noFill/>
          <a:ln/>
        </p:spPr>
        <p:txBody>
          <a:bodyPr wrap="none" rtlCol="0" anchor="t"/>
          <a:lstStyle/>
          <a:p>
            <a:pPr marL="0" indent="0" algn="ctr">
              <a:lnSpc>
                <a:spcPts val="3178"/>
              </a:lnSpc>
              <a:buNone/>
            </a:pPr>
            <a:r>
              <a:rPr lang="en-US" sz="2542" dirty="0">
                <a:solidFill>
                  <a:srgbClr val="1F1E1E"/>
                </a:solidFill>
                <a:ea typeface="Red Hat Text" pitchFamily="34" charset="-122"/>
              </a:rPr>
              <a:t>5</a:t>
            </a:r>
            <a:endParaRPr lang="en-US" sz="2542" dirty="0"/>
          </a:p>
        </p:txBody>
      </p:sp>
      <p:sp>
        <p:nvSpPr>
          <p:cNvPr id="70" name="Text 6">
            <a:extLst>
              <a:ext uri="{FF2B5EF4-FFF2-40B4-BE49-F238E27FC236}">
                <a16:creationId xmlns:a16="http://schemas.microsoft.com/office/drawing/2014/main" id="{8D56DA2B-42A9-4323-B11C-8AC992133D5B}"/>
              </a:ext>
            </a:extLst>
          </p:cNvPr>
          <p:cNvSpPr/>
          <p:nvPr/>
        </p:nvSpPr>
        <p:spPr>
          <a:xfrm>
            <a:off x="6939421" y="4437112"/>
            <a:ext cx="2880360" cy="316691"/>
          </a:xfrm>
          <a:prstGeom prst="rect">
            <a:avLst/>
          </a:prstGeom>
          <a:noFill/>
          <a:ln/>
        </p:spPr>
        <p:txBody>
          <a:bodyPr wrap="none" rtlCol="0" anchor="t"/>
          <a:lstStyle/>
          <a:p>
            <a:pPr marL="0" indent="0" algn="l">
              <a:lnSpc>
                <a:spcPts val="2648"/>
              </a:lnSpc>
              <a:buNone/>
            </a:pPr>
            <a:r>
              <a:rPr lang="tr-TR" sz="2000" dirty="0" err="1"/>
              <a:t>Kubernetes</a:t>
            </a:r>
            <a:r>
              <a:rPr lang="tr-TR" sz="2000" dirty="0"/>
              <a:t> </a:t>
            </a:r>
            <a:r>
              <a:rPr lang="tr-TR" sz="2000" dirty="0" err="1"/>
              <a:t>ConfigMap</a:t>
            </a:r>
            <a:endParaRPr lang="en-US" sz="2000" dirty="0"/>
          </a:p>
        </p:txBody>
      </p:sp>
      <p:sp>
        <p:nvSpPr>
          <p:cNvPr id="72" name="Text 6">
            <a:extLst>
              <a:ext uri="{FF2B5EF4-FFF2-40B4-BE49-F238E27FC236}">
                <a16:creationId xmlns:a16="http://schemas.microsoft.com/office/drawing/2014/main" id="{A25541D4-D4B3-40D5-A3FE-0A041174D80F}"/>
              </a:ext>
            </a:extLst>
          </p:cNvPr>
          <p:cNvSpPr/>
          <p:nvPr/>
        </p:nvSpPr>
        <p:spPr>
          <a:xfrm>
            <a:off x="6960096" y="2016823"/>
            <a:ext cx="5758121" cy="743443"/>
          </a:xfrm>
          <a:prstGeom prst="rect">
            <a:avLst/>
          </a:prstGeom>
          <a:noFill/>
          <a:ln/>
        </p:spPr>
        <p:txBody>
          <a:bodyPr wrap="none" rtlCol="0" anchor="t"/>
          <a:lstStyle/>
          <a:p>
            <a:pPr algn="just">
              <a:lnSpc>
                <a:spcPct val="150000"/>
              </a:lnSpc>
            </a:pPr>
            <a:r>
              <a:rPr lang="en-US" sz="1000" dirty="0"/>
              <a:t>Spring Cloud Config,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bulut</a:t>
            </a:r>
            <a:r>
              <a:rPr lang="en-US" sz="1000" dirty="0"/>
              <a:t> </a:t>
            </a:r>
            <a:r>
              <a:rPr lang="en-US" sz="1000" dirty="0" err="1"/>
              <a:t>dışı</a:t>
            </a:r>
            <a:r>
              <a:rPr lang="en-US" sz="1000" dirty="0"/>
              <a:t> </a:t>
            </a:r>
            <a:r>
              <a:rPr lang="en-US" sz="1000" dirty="0" err="1"/>
              <a:t>yapılandırma</a:t>
            </a:r>
            <a:r>
              <a:rPr lang="en-US" sz="1000" dirty="0"/>
              <a:t> </a:t>
            </a:r>
            <a:r>
              <a:rPr lang="en-US" sz="1000" dirty="0" err="1"/>
              <a:t>desteği</a:t>
            </a:r>
            <a:r>
              <a:rPr lang="en-US" sz="1000" dirty="0"/>
              <a:t> </a:t>
            </a:r>
            <a:r>
              <a:rPr lang="en-US" sz="1000" dirty="0" err="1"/>
              <a:t>sağlar</a:t>
            </a:r>
            <a:r>
              <a:rPr lang="en-US" sz="1000" dirty="0"/>
              <a:t>.</a:t>
            </a:r>
          </a:p>
          <a:p>
            <a:pPr algn="just">
              <a:lnSpc>
                <a:spcPct val="150000"/>
              </a:lnSpc>
            </a:pPr>
            <a:r>
              <a:rPr lang="en-US" sz="1000" dirty="0"/>
              <a:t> Bu, </a:t>
            </a:r>
            <a:r>
              <a:rPr lang="en-US" sz="1000" dirty="0" err="1"/>
              <a:t>uygulama</a:t>
            </a:r>
            <a:r>
              <a:rPr lang="en-US" sz="1000" dirty="0"/>
              <a:t> </a:t>
            </a:r>
            <a:r>
              <a:rPr lang="en-US" sz="1000" dirty="0" err="1"/>
              <a:t>yapılandırmasının</a:t>
            </a:r>
            <a:r>
              <a:rPr lang="en-US" sz="1000" dirty="0"/>
              <a:t> </a:t>
            </a:r>
            <a:r>
              <a:rPr lang="en-US" sz="1000" dirty="0" err="1"/>
              <a:t>güvenli</a:t>
            </a:r>
            <a:r>
              <a:rPr lang="en-US" sz="1000" dirty="0"/>
              <a:t> </a:t>
            </a:r>
            <a:r>
              <a:rPr lang="en-US" sz="1000" dirty="0" err="1"/>
              <a:t>bir</a:t>
            </a:r>
            <a:r>
              <a:rPr lang="en-US" sz="1000" dirty="0"/>
              <a:t> </a:t>
            </a:r>
            <a:r>
              <a:rPr lang="en-US" sz="1000" dirty="0" err="1"/>
              <a:t>merkezi</a:t>
            </a:r>
            <a:r>
              <a:rPr lang="en-US" sz="1000" dirty="0"/>
              <a:t> </a:t>
            </a:r>
            <a:r>
              <a:rPr lang="en-US" sz="1000" dirty="0" err="1"/>
              <a:t>havuzdan</a:t>
            </a:r>
            <a:r>
              <a:rPr lang="en-US" sz="1000" dirty="0"/>
              <a:t> </a:t>
            </a:r>
            <a:r>
              <a:rPr lang="en-US" sz="1000" dirty="0" err="1"/>
              <a:t>yönetilmesine</a:t>
            </a:r>
            <a:r>
              <a:rPr lang="en-US" sz="1000" dirty="0"/>
              <a:t> </a:t>
            </a:r>
            <a:r>
              <a:rPr lang="en-US" sz="1000" dirty="0" err="1"/>
              <a:t>olanak</a:t>
            </a:r>
            <a:r>
              <a:rPr lang="en-US" sz="1000" dirty="0"/>
              <a:t> </a:t>
            </a:r>
            <a:r>
              <a:rPr lang="en-US" sz="1000" dirty="0" err="1"/>
              <a:t>sağlar</a:t>
            </a:r>
            <a:endParaRPr lang="en-US" sz="1000" dirty="0"/>
          </a:p>
          <a:p>
            <a:pPr marL="0" indent="0" algn="l">
              <a:lnSpc>
                <a:spcPts val="2648"/>
              </a:lnSpc>
              <a:buNone/>
            </a:pPr>
            <a:endParaRPr lang="en-US" sz="2000" dirty="0"/>
          </a:p>
        </p:txBody>
      </p:sp>
      <p:sp>
        <p:nvSpPr>
          <p:cNvPr id="73" name="Text 6">
            <a:extLst>
              <a:ext uri="{FF2B5EF4-FFF2-40B4-BE49-F238E27FC236}">
                <a16:creationId xmlns:a16="http://schemas.microsoft.com/office/drawing/2014/main" id="{4B3E14C3-5A00-4DE5-96C3-444C076F401C}"/>
              </a:ext>
            </a:extLst>
          </p:cNvPr>
          <p:cNvSpPr/>
          <p:nvPr/>
        </p:nvSpPr>
        <p:spPr>
          <a:xfrm>
            <a:off x="1135700" y="2625569"/>
            <a:ext cx="3721227" cy="671291"/>
          </a:xfrm>
          <a:prstGeom prst="rect">
            <a:avLst/>
          </a:prstGeom>
          <a:noFill/>
          <a:ln/>
        </p:spPr>
        <p:txBody>
          <a:bodyPr wrap="none" rtlCol="0" anchor="t"/>
          <a:lstStyle/>
          <a:p>
            <a:pPr algn="just">
              <a:lnSpc>
                <a:spcPct val="150000"/>
              </a:lnSpc>
            </a:pPr>
            <a:r>
              <a:rPr lang="en-US" sz="1000" dirty="0"/>
              <a:t>Aws parameter store, </a:t>
            </a:r>
            <a:r>
              <a:rPr lang="en-US" sz="1000" dirty="0" err="1"/>
              <a:t>mikro</a:t>
            </a:r>
            <a:r>
              <a:rPr lang="en-US" sz="1000" dirty="0"/>
              <a:t> </a:t>
            </a:r>
            <a:r>
              <a:rPr lang="en-US" sz="1000" dirty="0" err="1"/>
              <a:t>hizmetler</a:t>
            </a:r>
            <a:r>
              <a:rPr lang="en-US" sz="1000" dirty="0"/>
              <a:t> </a:t>
            </a:r>
            <a:r>
              <a:rPr lang="en-US" sz="1000" dirty="0" err="1"/>
              <a:t>uygulamaları</a:t>
            </a:r>
            <a:r>
              <a:rPr lang="en-US" sz="1000" dirty="0"/>
              <a:t> </a:t>
            </a:r>
            <a:r>
              <a:rPr lang="en-US" sz="1000" dirty="0" err="1"/>
              <a:t>için</a:t>
            </a:r>
            <a:r>
              <a:rPr lang="en-US" sz="1000" dirty="0"/>
              <a:t> </a:t>
            </a:r>
            <a:r>
              <a:rPr lang="en-US" sz="1000" dirty="0" err="1"/>
              <a:t>uçtan</a:t>
            </a:r>
            <a:r>
              <a:rPr lang="en-US" sz="1000" dirty="0"/>
              <a:t> </a:t>
            </a:r>
            <a:r>
              <a:rPr lang="en-US" sz="1000" dirty="0" err="1"/>
              <a:t>uca</a:t>
            </a:r>
            <a:r>
              <a:rPr lang="en-US" sz="1000" dirty="0"/>
              <a:t> </a:t>
            </a:r>
          </a:p>
          <a:p>
            <a:pPr algn="just">
              <a:lnSpc>
                <a:spcPct val="150000"/>
              </a:lnSpc>
            </a:pPr>
            <a:r>
              <a:rPr lang="en-US" sz="1000" dirty="0" err="1"/>
              <a:t>güvenli</a:t>
            </a:r>
            <a:r>
              <a:rPr lang="en-US" sz="1000" dirty="0"/>
              <a:t> </a:t>
            </a:r>
            <a:r>
              <a:rPr lang="en-US" sz="1000" dirty="0" err="1"/>
              <a:t>bir</a:t>
            </a:r>
            <a:r>
              <a:rPr lang="en-US" sz="1000" dirty="0"/>
              <a:t> </a:t>
            </a:r>
            <a:r>
              <a:rPr lang="en-US" sz="1000" dirty="0" err="1"/>
              <a:t>yönetim</a:t>
            </a:r>
            <a:r>
              <a:rPr lang="en-US" sz="1000" dirty="0"/>
              <a:t> </a:t>
            </a:r>
            <a:r>
              <a:rPr lang="en-US" sz="1000" dirty="0" err="1"/>
              <a:t>çözümüdür</a:t>
            </a:r>
            <a:r>
              <a:rPr lang="tr-TR" sz="1000" dirty="0"/>
              <a:t>.</a:t>
            </a:r>
            <a:endParaRPr lang="en-US" sz="2000" dirty="0"/>
          </a:p>
        </p:txBody>
      </p:sp>
      <p:sp>
        <p:nvSpPr>
          <p:cNvPr id="74" name="Text 6">
            <a:extLst>
              <a:ext uri="{FF2B5EF4-FFF2-40B4-BE49-F238E27FC236}">
                <a16:creationId xmlns:a16="http://schemas.microsoft.com/office/drawing/2014/main" id="{5F773A73-19C9-4E6D-B6C2-0C7E0A074E3B}"/>
              </a:ext>
            </a:extLst>
          </p:cNvPr>
          <p:cNvSpPr/>
          <p:nvPr/>
        </p:nvSpPr>
        <p:spPr>
          <a:xfrm>
            <a:off x="7025208" y="3341986"/>
            <a:ext cx="5758121" cy="484227"/>
          </a:xfrm>
          <a:prstGeom prst="rect">
            <a:avLst/>
          </a:prstGeom>
          <a:noFill/>
          <a:ln/>
        </p:spPr>
        <p:txBody>
          <a:bodyPr wrap="none" rtlCol="0" anchor="t"/>
          <a:lstStyle/>
          <a:p>
            <a:pPr algn="just">
              <a:lnSpc>
                <a:spcPts val="2648"/>
              </a:lnSpc>
            </a:pPr>
            <a:r>
              <a:rPr lang="en-US" sz="1000" dirty="0"/>
              <a:t>Consul, </a:t>
            </a:r>
            <a:r>
              <a:rPr lang="en-US" sz="1000" dirty="0" err="1"/>
              <a:t>bazı</a:t>
            </a:r>
            <a:r>
              <a:rPr lang="en-US" sz="1000" dirty="0"/>
              <a:t> </a:t>
            </a:r>
            <a:r>
              <a:rPr lang="en-US" sz="1000" dirty="0" err="1"/>
              <a:t>dosyaları</a:t>
            </a:r>
            <a:r>
              <a:rPr lang="en-US" sz="1000" dirty="0"/>
              <a:t> </a:t>
            </a:r>
            <a:r>
              <a:rPr lang="en-US" sz="1000" dirty="0" err="1"/>
              <a:t>saklamaya</a:t>
            </a:r>
            <a:r>
              <a:rPr lang="en-US" sz="1000" dirty="0"/>
              <a:t> </a:t>
            </a:r>
            <a:r>
              <a:rPr lang="en-US" sz="1000" dirty="0" err="1"/>
              <a:t>ve</a:t>
            </a:r>
            <a:r>
              <a:rPr lang="en-US" sz="1000" dirty="0"/>
              <a:t> </a:t>
            </a:r>
            <a:r>
              <a:rPr lang="en-US" sz="1000" dirty="0" err="1"/>
              <a:t>servislerin</a:t>
            </a:r>
            <a:r>
              <a:rPr lang="en-US" sz="1000" dirty="0"/>
              <a:t> </a:t>
            </a:r>
            <a:r>
              <a:rPr lang="en-US" sz="1000" dirty="0" err="1"/>
              <a:t>çalışma</a:t>
            </a:r>
            <a:r>
              <a:rPr lang="en-US" sz="1000" dirty="0"/>
              <a:t> </a:t>
            </a:r>
            <a:r>
              <a:rPr lang="en-US" sz="1000" dirty="0" err="1"/>
              <a:t>zamanında</a:t>
            </a:r>
            <a:r>
              <a:rPr lang="en-US" sz="1000" dirty="0"/>
              <a:t> </a:t>
            </a:r>
            <a:r>
              <a:rPr lang="en-US" sz="1000" dirty="0" err="1"/>
              <a:t>erişmesine</a:t>
            </a:r>
            <a:r>
              <a:rPr lang="en-US" sz="1000" dirty="0"/>
              <a:t> </a:t>
            </a:r>
            <a:r>
              <a:rPr lang="en-US" sz="1000" dirty="0" err="1"/>
              <a:t>izin</a:t>
            </a:r>
            <a:r>
              <a:rPr lang="en-US" sz="1000" dirty="0"/>
              <a:t> </a:t>
            </a:r>
            <a:r>
              <a:rPr lang="en-US" sz="1000" dirty="0" err="1"/>
              <a:t>ver</a:t>
            </a:r>
            <a:r>
              <a:rPr lang="tr-TR" sz="1000" dirty="0"/>
              <a:t>ir.</a:t>
            </a:r>
            <a:endParaRPr lang="en-US" sz="2000" dirty="0"/>
          </a:p>
          <a:p>
            <a:pPr algn="just">
              <a:lnSpc>
                <a:spcPts val="2648"/>
              </a:lnSpc>
            </a:pPr>
            <a:endParaRPr lang="en-US" sz="1000" dirty="0"/>
          </a:p>
          <a:p>
            <a:pPr algn="just">
              <a:lnSpc>
                <a:spcPts val="2648"/>
              </a:lnSpc>
            </a:pPr>
            <a:endParaRPr lang="en-US" sz="2000" dirty="0"/>
          </a:p>
        </p:txBody>
      </p:sp>
      <p:sp>
        <p:nvSpPr>
          <p:cNvPr id="6" name="Text 6">
            <a:extLst>
              <a:ext uri="{FF2B5EF4-FFF2-40B4-BE49-F238E27FC236}">
                <a16:creationId xmlns:a16="http://schemas.microsoft.com/office/drawing/2014/main" id="{843427B8-E2B8-2BEC-2B80-3A16BE0732D5}"/>
              </a:ext>
            </a:extLst>
          </p:cNvPr>
          <p:cNvSpPr/>
          <p:nvPr/>
        </p:nvSpPr>
        <p:spPr>
          <a:xfrm>
            <a:off x="1135700" y="4004989"/>
            <a:ext cx="3912700" cy="466409"/>
          </a:xfrm>
          <a:prstGeom prst="rect">
            <a:avLst/>
          </a:prstGeom>
          <a:noFill/>
          <a:ln/>
        </p:spPr>
        <p:txBody>
          <a:bodyPr wrap="none" rtlCol="0" anchor="t"/>
          <a:lstStyle/>
          <a:p>
            <a:pPr algn="just"/>
            <a:r>
              <a:rPr lang="en-US" sz="1100" dirty="0" err="1"/>
              <a:t>ZooKeeper</a:t>
            </a:r>
            <a:r>
              <a:rPr lang="en-US" sz="1100" dirty="0"/>
              <a:t>, </a:t>
            </a:r>
            <a:r>
              <a:rPr lang="en-US" sz="1100" dirty="0" err="1"/>
              <a:t>çalışma</a:t>
            </a:r>
            <a:r>
              <a:rPr lang="en-US" sz="1100" dirty="0"/>
              <a:t> </a:t>
            </a:r>
            <a:r>
              <a:rPr lang="en-US" sz="1100" dirty="0" err="1"/>
              <a:t>zamanındaki</a:t>
            </a:r>
            <a:r>
              <a:rPr lang="en-US" sz="1100" dirty="0"/>
              <a:t> </a:t>
            </a:r>
            <a:r>
              <a:rPr lang="en-US" sz="1100" dirty="0" err="1"/>
              <a:t>uygulama</a:t>
            </a:r>
            <a:r>
              <a:rPr lang="en-US" sz="1100" dirty="0"/>
              <a:t> </a:t>
            </a:r>
            <a:r>
              <a:rPr lang="en-US" sz="1100" dirty="0" err="1"/>
              <a:t>hizmetleri</a:t>
            </a:r>
            <a:r>
              <a:rPr lang="en-US" sz="1100" dirty="0"/>
              <a:t> </a:t>
            </a:r>
            <a:r>
              <a:rPr lang="en-US" sz="1100" dirty="0" err="1"/>
              <a:t>için</a:t>
            </a:r>
            <a:r>
              <a:rPr lang="en-US" sz="1100" dirty="0"/>
              <a:t> </a:t>
            </a:r>
            <a:r>
              <a:rPr lang="en-US" sz="1100" dirty="0" err="1"/>
              <a:t>sözleşme</a:t>
            </a:r>
            <a:r>
              <a:rPr lang="en-US" sz="1100" dirty="0"/>
              <a:t>, </a:t>
            </a:r>
            <a:endParaRPr lang="tr-TR" sz="1100" dirty="0"/>
          </a:p>
          <a:p>
            <a:pPr algn="just"/>
            <a:r>
              <a:rPr lang="en-US" sz="1100" dirty="0" err="1"/>
              <a:t>servis</a:t>
            </a:r>
            <a:r>
              <a:rPr lang="en-US" sz="1100" dirty="0"/>
              <a:t> </a:t>
            </a:r>
            <a:r>
              <a:rPr lang="en-US" sz="1100" dirty="0" err="1"/>
              <a:t>bulma</a:t>
            </a:r>
            <a:r>
              <a:rPr lang="en-US" sz="1100" dirty="0"/>
              <a:t> </a:t>
            </a:r>
            <a:r>
              <a:rPr lang="en-US" sz="1100" dirty="0" err="1"/>
              <a:t>ve</a:t>
            </a:r>
            <a:r>
              <a:rPr lang="en-US" sz="1100" dirty="0"/>
              <a:t> </a:t>
            </a:r>
            <a:r>
              <a:rPr lang="en-US" sz="1100" dirty="0" err="1"/>
              <a:t>dağıtılmış</a:t>
            </a:r>
            <a:r>
              <a:rPr lang="en-US" sz="1100" dirty="0"/>
              <a:t> </a:t>
            </a:r>
            <a:r>
              <a:rPr lang="en-US" sz="1100" dirty="0" err="1"/>
              <a:t>koordinasyon</a:t>
            </a:r>
            <a:r>
              <a:rPr lang="en-US" sz="1100" dirty="0"/>
              <a:t> </a:t>
            </a:r>
            <a:r>
              <a:rPr lang="en-US" sz="1100" dirty="0" err="1"/>
              <a:t>hizmetleri</a:t>
            </a:r>
            <a:r>
              <a:rPr lang="en-US" sz="1100" dirty="0"/>
              <a:t> </a:t>
            </a:r>
            <a:r>
              <a:rPr lang="en-US" sz="1100" dirty="0" err="1"/>
              <a:t>sağlar</a:t>
            </a:r>
            <a:r>
              <a:rPr lang="en-US" sz="1100" dirty="0"/>
              <a:t>.</a:t>
            </a:r>
          </a:p>
          <a:p>
            <a:pPr algn="just"/>
            <a:endParaRPr lang="en-US" sz="1100" dirty="0"/>
          </a:p>
          <a:p>
            <a:pPr algn="just"/>
            <a:endParaRPr lang="en-US" sz="1100" dirty="0"/>
          </a:p>
          <a:p>
            <a:pPr algn="just"/>
            <a:endParaRPr lang="en-US" sz="1100" dirty="0"/>
          </a:p>
        </p:txBody>
      </p:sp>
      <p:sp>
        <p:nvSpPr>
          <p:cNvPr id="3" name="Text 6">
            <a:extLst>
              <a:ext uri="{FF2B5EF4-FFF2-40B4-BE49-F238E27FC236}">
                <a16:creationId xmlns:a16="http://schemas.microsoft.com/office/drawing/2014/main" id="{206ED55E-D709-6D46-6DAF-21482AF3FDA7}"/>
              </a:ext>
            </a:extLst>
          </p:cNvPr>
          <p:cNvSpPr/>
          <p:nvPr/>
        </p:nvSpPr>
        <p:spPr>
          <a:xfrm>
            <a:off x="6962613" y="4748376"/>
            <a:ext cx="5966614" cy="1056888"/>
          </a:xfrm>
          <a:prstGeom prst="rect">
            <a:avLst/>
          </a:prstGeom>
          <a:noFill/>
          <a:ln/>
        </p:spPr>
        <p:txBody>
          <a:bodyPr wrap="none" rtlCol="0" anchor="t"/>
          <a:lstStyle/>
          <a:p>
            <a:pPr algn="just">
              <a:lnSpc>
                <a:spcPct val="150000"/>
              </a:lnSpc>
            </a:pPr>
            <a:r>
              <a:rPr lang="en-US" sz="1000" dirty="0"/>
              <a:t>Kubernetes </a:t>
            </a:r>
            <a:r>
              <a:rPr lang="en-US" sz="1000" dirty="0" err="1"/>
              <a:t>ortamında</a:t>
            </a:r>
            <a:r>
              <a:rPr lang="en-US" sz="1000" dirty="0"/>
              <a:t>, </a:t>
            </a:r>
            <a:r>
              <a:rPr lang="en-US" sz="1000" dirty="0" err="1"/>
              <a:t>ConfigMaps</a:t>
            </a:r>
            <a:r>
              <a:rPr lang="en-US" sz="1000" dirty="0"/>
              <a:t> </a:t>
            </a:r>
            <a:r>
              <a:rPr lang="en-US" sz="1000" dirty="0" err="1"/>
              <a:t>adlı</a:t>
            </a:r>
            <a:r>
              <a:rPr lang="en-US" sz="1000" dirty="0"/>
              <a:t> </a:t>
            </a:r>
            <a:r>
              <a:rPr lang="en-US" sz="1000" dirty="0" err="1"/>
              <a:t>özellik</a:t>
            </a:r>
            <a:r>
              <a:rPr lang="en-US" sz="1000" dirty="0"/>
              <a:t>, </a:t>
            </a:r>
            <a:r>
              <a:rPr lang="en-US" sz="1000" dirty="0" err="1"/>
              <a:t>uygulamaların</a:t>
            </a:r>
            <a:r>
              <a:rPr lang="en-US" sz="1000" dirty="0"/>
              <a:t> </a:t>
            </a:r>
            <a:r>
              <a:rPr lang="en-US" sz="1000" dirty="0" err="1"/>
              <a:t>yapılandırma</a:t>
            </a:r>
            <a:r>
              <a:rPr lang="en-US" sz="1000" dirty="0"/>
              <a:t> </a:t>
            </a:r>
            <a:r>
              <a:rPr lang="en-US" sz="1000" dirty="0" err="1"/>
              <a:t>değerlerini</a:t>
            </a:r>
            <a:endParaRPr lang="tr-TR" sz="1000" dirty="0"/>
          </a:p>
          <a:p>
            <a:pPr algn="just">
              <a:lnSpc>
                <a:spcPct val="150000"/>
              </a:lnSpc>
            </a:pPr>
            <a:r>
              <a:rPr lang="en-US" sz="1000" dirty="0"/>
              <a:t> </a:t>
            </a:r>
            <a:r>
              <a:rPr lang="en-US" sz="1000" dirty="0" err="1"/>
              <a:t>saklamak</a:t>
            </a:r>
            <a:r>
              <a:rPr lang="en-US" sz="1000" dirty="0"/>
              <a:t> </a:t>
            </a:r>
            <a:r>
              <a:rPr lang="en-US" sz="1000" dirty="0" err="1"/>
              <a:t>için</a:t>
            </a:r>
            <a:r>
              <a:rPr lang="en-US" sz="1000" dirty="0"/>
              <a:t> </a:t>
            </a:r>
            <a:r>
              <a:rPr lang="en-US" sz="1000" dirty="0" err="1"/>
              <a:t>kullanılabilir</a:t>
            </a:r>
            <a:r>
              <a:rPr lang="tr-TR" sz="1000" dirty="0"/>
              <a:t>.</a:t>
            </a:r>
            <a:r>
              <a:rPr lang="en-US" sz="1000" dirty="0"/>
              <a:t> Bu </a:t>
            </a:r>
            <a:r>
              <a:rPr lang="en-US" sz="1000" dirty="0" err="1"/>
              <a:t>değerler</a:t>
            </a:r>
            <a:r>
              <a:rPr lang="en-US" sz="1000" dirty="0"/>
              <a:t> </a:t>
            </a:r>
            <a:r>
              <a:rPr lang="en-US" sz="1000" dirty="0" err="1"/>
              <a:t>bir</a:t>
            </a:r>
            <a:r>
              <a:rPr lang="en-US" sz="1000" dirty="0"/>
              <a:t> </a:t>
            </a:r>
            <a:r>
              <a:rPr lang="en-US" sz="1000" dirty="0" err="1"/>
              <a:t>anahtar-değer</a:t>
            </a:r>
            <a:r>
              <a:rPr lang="en-US" sz="1000" dirty="0"/>
              <a:t> </a:t>
            </a:r>
            <a:r>
              <a:rPr lang="en-US" sz="1000" dirty="0" err="1"/>
              <a:t>çifti</a:t>
            </a:r>
            <a:r>
              <a:rPr lang="en-US" sz="1000" dirty="0"/>
              <a:t> </a:t>
            </a:r>
            <a:r>
              <a:rPr lang="en-US" sz="1000" dirty="0" err="1"/>
              <a:t>olarak</a:t>
            </a:r>
            <a:r>
              <a:rPr lang="en-US" sz="1000" dirty="0"/>
              <a:t> </a:t>
            </a:r>
            <a:r>
              <a:rPr lang="en-US" sz="1000" dirty="0" err="1"/>
              <a:t>depolanır</a:t>
            </a:r>
            <a:r>
              <a:rPr lang="en-US" sz="1000" dirty="0"/>
              <a:t> </a:t>
            </a:r>
            <a:r>
              <a:rPr lang="en-US" sz="1000" dirty="0" err="1"/>
              <a:t>ve</a:t>
            </a:r>
            <a:r>
              <a:rPr lang="en-US" sz="1000" dirty="0"/>
              <a:t> </a:t>
            </a:r>
            <a:endParaRPr lang="tr-TR" sz="1000" dirty="0"/>
          </a:p>
          <a:p>
            <a:pPr algn="just">
              <a:lnSpc>
                <a:spcPct val="150000"/>
              </a:lnSpc>
            </a:pPr>
            <a:r>
              <a:rPr lang="en-US" sz="1000" dirty="0" err="1"/>
              <a:t>Pod'lar</a:t>
            </a:r>
            <a:r>
              <a:rPr lang="en-US" sz="1000" dirty="0"/>
              <a:t> </a:t>
            </a:r>
            <a:r>
              <a:rPr lang="en-US" sz="1000" dirty="0" err="1"/>
              <a:t>bu</a:t>
            </a:r>
            <a:r>
              <a:rPr lang="en-US" sz="1000" dirty="0"/>
              <a:t> </a:t>
            </a:r>
            <a:r>
              <a:rPr lang="en-US" sz="1000" dirty="0" err="1"/>
              <a:t>değerlere</a:t>
            </a:r>
            <a:r>
              <a:rPr lang="en-US" sz="1000" dirty="0"/>
              <a:t> </a:t>
            </a:r>
            <a:r>
              <a:rPr lang="en-US" sz="1000" dirty="0" err="1"/>
              <a:t>erişebilir</a:t>
            </a:r>
            <a:r>
              <a:rPr lang="en-US" sz="1000" dirty="0"/>
              <a:t>.</a:t>
            </a:r>
            <a:endParaRPr lang="en-US" sz="2000" dirty="0"/>
          </a:p>
          <a:p>
            <a:pPr algn="just">
              <a:lnSpc>
                <a:spcPts val="2648"/>
              </a:lnSpc>
            </a:pPr>
            <a:endParaRPr lang="en-US" sz="1000" dirty="0"/>
          </a:p>
          <a:p>
            <a:pPr algn="just">
              <a:lnSpc>
                <a:spcPts val="2648"/>
              </a:lnSpc>
            </a:pPr>
            <a:endParaRPr lang="tr-TR" sz="1000" dirty="0"/>
          </a:p>
          <a:p>
            <a:pPr algn="just">
              <a:lnSpc>
                <a:spcPts val="2648"/>
              </a:lnSpc>
            </a:pPr>
            <a:endParaRPr lang="en-US" sz="2000" dirty="0"/>
          </a:p>
          <a:p>
            <a:pPr algn="just">
              <a:lnSpc>
                <a:spcPts val="2648"/>
              </a:lnSpc>
            </a:pPr>
            <a:r>
              <a:rPr lang="tr-TR" sz="1000" dirty="0"/>
              <a:t>                                                   </a:t>
            </a:r>
            <a:endParaRPr lang="en-US" sz="1000" dirty="0"/>
          </a:p>
          <a:p>
            <a:pPr algn="just">
              <a:lnSpc>
                <a:spcPts val="2648"/>
              </a:lnSpc>
            </a:pPr>
            <a:endParaRPr lang="en-US" sz="2000" dirty="0"/>
          </a:p>
        </p:txBody>
      </p:sp>
    </p:spTree>
    <p:extLst>
      <p:ext uri="{BB962C8B-B14F-4D97-AF65-F5344CB8AC3E}">
        <p14:creationId xmlns:p14="http://schemas.microsoft.com/office/powerpoint/2010/main" val="3179526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a:extLst>
              <a:ext uri="{FF2B5EF4-FFF2-40B4-BE49-F238E27FC236}">
                <a16:creationId xmlns:a16="http://schemas.microsoft.com/office/drawing/2014/main" id="{BB478BD6-B232-431E-8535-52C1A9369F31}"/>
              </a:ext>
            </a:extLst>
          </p:cNvPr>
          <p:cNvSpPr>
            <a:spLocks noGrp="1"/>
          </p:cNvSpPr>
          <p:nvPr>
            <p:ph type="title"/>
          </p:nvPr>
        </p:nvSpPr>
        <p:spPr>
          <a:xfrm>
            <a:off x="431385" y="236556"/>
            <a:ext cx="11209231" cy="779686"/>
          </a:xfrm>
        </p:spPr>
        <p:txBody>
          <a:bodyPr/>
          <a:lstStyle/>
          <a:p>
            <a:pPr algn="ctr"/>
            <a:r>
              <a:rPr lang="en-US" dirty="0"/>
              <a:t> </a:t>
            </a:r>
            <a:r>
              <a:rPr lang="en-US" dirty="0" err="1">
                <a:solidFill>
                  <a:srgbClr val="FF0000"/>
                </a:solidFill>
              </a:rPr>
              <a:t>Harici</a:t>
            </a:r>
            <a:r>
              <a:rPr lang="en-US" dirty="0"/>
              <a:t> </a:t>
            </a:r>
            <a:r>
              <a:rPr lang="en-US" dirty="0" err="1">
                <a:solidFill>
                  <a:srgbClr val="FF0000"/>
                </a:solidFill>
              </a:rPr>
              <a:t>Yapılandırma</a:t>
            </a:r>
            <a:r>
              <a:rPr lang="en-US" dirty="0"/>
              <a:t> </a:t>
            </a:r>
            <a:r>
              <a:rPr lang="en-US" dirty="0" err="1">
                <a:solidFill>
                  <a:srgbClr val="FF0000"/>
                </a:solidFill>
              </a:rPr>
              <a:t>Dosyaları</a:t>
            </a:r>
            <a:r>
              <a:rPr lang="en-US" dirty="0"/>
              <a:t> </a:t>
            </a:r>
            <a:endParaRPr lang="tr-TR" dirty="0"/>
          </a:p>
        </p:txBody>
      </p:sp>
      <p:pic>
        <p:nvPicPr>
          <p:cNvPr id="14" name="Resim 13">
            <a:extLst>
              <a:ext uri="{FF2B5EF4-FFF2-40B4-BE49-F238E27FC236}">
                <a16:creationId xmlns:a16="http://schemas.microsoft.com/office/drawing/2014/main" id="{4C448052-27FB-43FD-B5D2-3E3077501B28}"/>
              </a:ext>
            </a:extLst>
          </p:cNvPr>
          <p:cNvPicPr>
            <a:picLocks noChangeAspect="1"/>
          </p:cNvPicPr>
          <p:nvPr/>
        </p:nvPicPr>
        <p:blipFill>
          <a:blip r:embed="rId2"/>
          <a:stretch>
            <a:fillRect/>
          </a:stretch>
        </p:blipFill>
        <p:spPr>
          <a:xfrm>
            <a:off x="2349683" y="1770744"/>
            <a:ext cx="7492633" cy="3316511"/>
          </a:xfrm>
          <a:prstGeom prst="rect">
            <a:avLst/>
          </a:prstGeom>
        </p:spPr>
      </p:pic>
      <p:sp>
        <p:nvSpPr>
          <p:cNvPr id="7" name="Metin Yer Tutucusu 6">
            <a:extLst>
              <a:ext uri="{FF2B5EF4-FFF2-40B4-BE49-F238E27FC236}">
                <a16:creationId xmlns:a16="http://schemas.microsoft.com/office/drawing/2014/main" id="{443791CC-8B2A-4198-A619-17EC4F3E01A6}"/>
              </a:ext>
            </a:extLst>
          </p:cNvPr>
          <p:cNvSpPr>
            <a:spLocks noGrp="1"/>
          </p:cNvSpPr>
          <p:nvPr>
            <p:ph type="body" sz="half" idx="2"/>
          </p:nvPr>
        </p:nvSpPr>
        <p:spPr>
          <a:xfrm>
            <a:off x="431385" y="1435104"/>
            <a:ext cx="11209231" cy="4730203"/>
          </a:xfrm>
        </p:spPr>
        <p:txBody>
          <a:bodyPr/>
          <a:lstStyle/>
          <a:p>
            <a:endParaRPr lang="tr-TR" dirty="0"/>
          </a:p>
        </p:txBody>
      </p:sp>
      <p:sp>
        <p:nvSpPr>
          <p:cNvPr id="4" name="Alt Bilgi Yer Tutucusu 3">
            <a:extLst>
              <a:ext uri="{FF2B5EF4-FFF2-40B4-BE49-F238E27FC236}">
                <a16:creationId xmlns:a16="http://schemas.microsoft.com/office/drawing/2014/main" id="{978B47C2-2DDF-46ED-B2D3-CE6F6247D60A}"/>
              </a:ext>
            </a:extLst>
          </p:cNvPr>
          <p:cNvSpPr>
            <a:spLocks noGrp="1"/>
          </p:cNvSpPr>
          <p:nvPr>
            <p:ph type="ftr" sz="quarter" idx="11"/>
          </p:nvPr>
        </p:nvSpPr>
        <p:spPr>
          <a:xfrm>
            <a:off x="4761928" y="6376725"/>
            <a:ext cx="6912768" cy="268139"/>
          </a:xfrm>
        </p:spPr>
        <p:txBody>
          <a:bodyPr/>
          <a:lstStyle/>
          <a:p>
            <a:r>
              <a:rPr lang="tr-TR" dirty="0"/>
              <a:t>Kurumsal Mimari ve </a:t>
            </a:r>
            <a:r>
              <a:rPr lang="tr-TR" dirty="0" err="1"/>
              <a:t>Arge</a:t>
            </a:r>
            <a:r>
              <a:rPr lang="tr-TR" dirty="0"/>
              <a:t>-Damla Erhan</a:t>
            </a:r>
          </a:p>
        </p:txBody>
      </p:sp>
    </p:spTree>
    <p:extLst>
      <p:ext uri="{BB962C8B-B14F-4D97-AF65-F5344CB8AC3E}">
        <p14:creationId xmlns:p14="http://schemas.microsoft.com/office/powerpoint/2010/main" val="3051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E257C928-5FC3-E51C-9EE0-4A7F3DEC1043}"/>
              </a:ext>
            </a:extLst>
          </p:cNvPr>
          <p:cNvSpPr>
            <a:spLocks noGrp="1"/>
          </p:cNvSpPr>
          <p:nvPr>
            <p:ph type="ftr" sz="quarter" idx="11"/>
          </p:nvPr>
        </p:nvSpPr>
        <p:spPr/>
        <p:txBody>
          <a:bodyPr/>
          <a:lstStyle/>
          <a:p>
            <a:r>
              <a:rPr lang="tr-TR"/>
              <a:t>Kurumsal Mimari ve Arge-Damla Erhan</a:t>
            </a:r>
          </a:p>
        </p:txBody>
      </p:sp>
      <p:sp>
        <p:nvSpPr>
          <p:cNvPr id="6" name="Text 1">
            <a:extLst>
              <a:ext uri="{FF2B5EF4-FFF2-40B4-BE49-F238E27FC236}">
                <a16:creationId xmlns:a16="http://schemas.microsoft.com/office/drawing/2014/main" id="{10EFE9F5-B675-F313-216C-653B4A9BA5CB}"/>
              </a:ext>
            </a:extLst>
          </p:cNvPr>
          <p:cNvSpPr/>
          <p:nvPr/>
        </p:nvSpPr>
        <p:spPr>
          <a:xfrm>
            <a:off x="1127818" y="-171399"/>
            <a:ext cx="9576693" cy="1388744"/>
          </a:xfrm>
          <a:prstGeom prst="rect">
            <a:avLst/>
          </a:prstGeom>
          <a:noFill/>
          <a:ln/>
        </p:spPr>
        <p:txBody>
          <a:bodyPr wrap="square" rtlCol="0" anchor="t"/>
          <a:lstStyle/>
          <a:p>
            <a:pPr marL="0" indent="0">
              <a:lnSpc>
                <a:spcPts val="5468"/>
              </a:lnSpc>
              <a:buNone/>
            </a:pPr>
            <a:endParaRPr lang="tr-TR" sz="2800" b="1" kern="0" spc="-87" dirty="0">
              <a:solidFill>
                <a:srgbClr val="000000"/>
              </a:solidFill>
              <a:ea typeface="adonis-web" pitchFamily="34" charset="-122"/>
              <a:cs typeface="adonis-web" pitchFamily="34" charset="-120"/>
            </a:endParaRPr>
          </a:p>
          <a:p>
            <a:pPr marL="0" indent="0">
              <a:lnSpc>
                <a:spcPts val="5468"/>
              </a:lnSpc>
              <a:buNone/>
            </a:pPr>
            <a:r>
              <a:rPr lang="tr-TR" sz="2800" b="1" kern="0" spc="-87" dirty="0">
                <a:solidFill>
                  <a:srgbClr val="000000"/>
                </a:solidFill>
                <a:ea typeface="adonis-web" pitchFamily="34" charset="-122"/>
                <a:cs typeface="adonis-web" pitchFamily="34" charset="-120"/>
              </a:rPr>
              <a:t>                    </a:t>
            </a:r>
            <a:r>
              <a:rPr lang="en-US" sz="2800" b="1" kern="0" spc="-87" dirty="0">
                <a:solidFill>
                  <a:srgbClr val="000000"/>
                </a:solidFill>
                <a:ea typeface="adonis-web" pitchFamily="34" charset="-122"/>
                <a:cs typeface="adonis-web" pitchFamily="34" charset="-120"/>
              </a:rPr>
              <a:t>Spring Cloud Config ile Bulut Dışı Yapılandırma</a:t>
            </a:r>
            <a:endParaRPr lang="en-US" sz="2800" dirty="0"/>
          </a:p>
        </p:txBody>
      </p:sp>
      <p:sp>
        <p:nvSpPr>
          <p:cNvPr id="7" name="Text 2">
            <a:extLst>
              <a:ext uri="{FF2B5EF4-FFF2-40B4-BE49-F238E27FC236}">
                <a16:creationId xmlns:a16="http://schemas.microsoft.com/office/drawing/2014/main" id="{B9A42F0E-8B06-7A89-8992-E8629BA920D0}"/>
              </a:ext>
            </a:extLst>
          </p:cNvPr>
          <p:cNvSpPr/>
          <p:nvPr/>
        </p:nvSpPr>
        <p:spPr>
          <a:xfrm>
            <a:off x="1034221" y="1467257"/>
            <a:ext cx="9933503" cy="710803"/>
          </a:xfrm>
          <a:prstGeom prst="rect">
            <a:avLst/>
          </a:prstGeom>
          <a:noFill/>
          <a:ln/>
        </p:spPr>
        <p:txBody>
          <a:bodyPr wrap="square" rtlCol="0" anchor="t"/>
          <a:lstStyle/>
          <a:p>
            <a:pPr marL="0" indent="0">
              <a:lnSpc>
                <a:spcPts val="2799"/>
              </a:lnSpc>
              <a:buNone/>
            </a:pPr>
            <a:r>
              <a:rPr lang="en-US" sz="1750" kern="0" spc="-35" dirty="0">
                <a:solidFill>
                  <a:srgbClr val="272525"/>
                </a:solidFill>
                <a:ea typeface="Source Sans Pro" pitchFamily="34" charset="-122"/>
                <a:cs typeface="Source Sans Pro" pitchFamily="34" charset="-120"/>
              </a:rPr>
              <a:t>Spring Cloud Config, </a:t>
            </a:r>
            <a:r>
              <a:rPr lang="en-US" sz="1750" kern="0" spc="-35" dirty="0" err="1">
                <a:solidFill>
                  <a:srgbClr val="272525"/>
                </a:solidFill>
                <a:ea typeface="Source Sans Pro" pitchFamily="34" charset="-122"/>
                <a:cs typeface="Source Sans Pro" pitchFamily="34" charset="-120"/>
              </a:rPr>
              <a:t>mikro</a:t>
            </a:r>
            <a:r>
              <a:rPr lang="en-US" sz="1750" kern="0" spc="-35" dirty="0">
                <a:solidFill>
                  <a:srgbClr val="272525"/>
                </a:solidFill>
                <a:ea typeface="Source Sans Pro" pitchFamily="34" charset="-122"/>
                <a:cs typeface="Source Sans Pro" pitchFamily="34" charset="-120"/>
              </a:rPr>
              <a:t> </a:t>
            </a:r>
            <a:r>
              <a:rPr lang="en-US" sz="1750" kern="0" spc="-35" dirty="0" err="1">
                <a:solidFill>
                  <a:srgbClr val="272525"/>
                </a:solidFill>
                <a:ea typeface="Source Sans Pro" pitchFamily="34" charset="-122"/>
                <a:cs typeface="Source Sans Pro" pitchFamily="34" charset="-120"/>
              </a:rPr>
              <a:t>hizmet</a:t>
            </a:r>
            <a:r>
              <a:rPr lang="en-US" sz="1750" kern="0" spc="-35" dirty="0">
                <a:solidFill>
                  <a:srgbClr val="272525"/>
                </a:solidFill>
                <a:ea typeface="Source Sans Pro" pitchFamily="34" charset="-122"/>
                <a:cs typeface="Source Sans Pro" pitchFamily="34" charset="-120"/>
              </a:rPr>
              <a:t> uygulamaları için bulut dışı yapılandırma desteği sağlar. Bu, uygulama yapılandırmasının güvenli bir merkezi havuzdan yönetilmesine olanak sağlar.</a:t>
            </a:r>
            <a:endParaRPr lang="en-US" sz="1750" dirty="0"/>
          </a:p>
        </p:txBody>
      </p:sp>
      <p:pic>
        <p:nvPicPr>
          <p:cNvPr id="8" name="Image 1" descr="preencoded.png">
            <a:extLst>
              <a:ext uri="{FF2B5EF4-FFF2-40B4-BE49-F238E27FC236}">
                <a16:creationId xmlns:a16="http://schemas.microsoft.com/office/drawing/2014/main" id="{861170E9-4D18-279B-1D8D-1841375D7921}"/>
              </a:ext>
            </a:extLst>
          </p:cNvPr>
          <p:cNvPicPr>
            <a:picLocks noChangeAspect="1"/>
          </p:cNvPicPr>
          <p:nvPr/>
        </p:nvPicPr>
        <p:blipFill>
          <a:blip r:embed="rId2"/>
          <a:stretch>
            <a:fillRect/>
          </a:stretch>
        </p:blipFill>
        <p:spPr>
          <a:xfrm>
            <a:off x="1034221" y="2427972"/>
            <a:ext cx="4800124" cy="2966680"/>
          </a:xfrm>
          <a:prstGeom prst="rect">
            <a:avLst/>
          </a:prstGeom>
        </p:spPr>
      </p:pic>
      <p:pic>
        <p:nvPicPr>
          <p:cNvPr id="10" name="Image 2" descr="preencoded.png">
            <a:extLst>
              <a:ext uri="{FF2B5EF4-FFF2-40B4-BE49-F238E27FC236}">
                <a16:creationId xmlns:a16="http://schemas.microsoft.com/office/drawing/2014/main" id="{C3F18F5A-1745-9D96-B5FF-BF960A6BDFBE}"/>
              </a:ext>
            </a:extLst>
          </p:cNvPr>
          <p:cNvPicPr>
            <a:picLocks noChangeAspect="1"/>
          </p:cNvPicPr>
          <p:nvPr/>
        </p:nvPicPr>
        <p:blipFill>
          <a:blip r:embed="rId3"/>
          <a:stretch>
            <a:fillRect/>
          </a:stretch>
        </p:blipFill>
        <p:spPr>
          <a:xfrm>
            <a:off x="6167600" y="2427972"/>
            <a:ext cx="4800124" cy="2966680"/>
          </a:xfrm>
          <a:prstGeom prst="rect">
            <a:avLst/>
          </a:prstGeom>
        </p:spPr>
      </p:pic>
    </p:spTree>
    <p:extLst>
      <p:ext uri="{BB962C8B-B14F-4D97-AF65-F5344CB8AC3E}">
        <p14:creationId xmlns:p14="http://schemas.microsoft.com/office/powerpoint/2010/main" val="313957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DF79B94D-0197-9BC6-122B-FF086D8DABF1}"/>
              </a:ext>
            </a:extLst>
          </p:cNvPr>
          <p:cNvSpPr>
            <a:spLocks noGrp="1"/>
          </p:cNvSpPr>
          <p:nvPr>
            <p:ph type="ftr" sz="quarter" idx="11"/>
          </p:nvPr>
        </p:nvSpPr>
        <p:spPr/>
        <p:txBody>
          <a:bodyPr/>
          <a:lstStyle/>
          <a:p>
            <a:r>
              <a:rPr lang="tr-TR"/>
              <a:t>Kurumsal Mimari ve Arge-Damla Erhan</a:t>
            </a:r>
          </a:p>
        </p:txBody>
      </p:sp>
      <p:pic>
        <p:nvPicPr>
          <p:cNvPr id="7" name="Resim 6">
            <a:extLst>
              <a:ext uri="{FF2B5EF4-FFF2-40B4-BE49-F238E27FC236}">
                <a16:creationId xmlns:a16="http://schemas.microsoft.com/office/drawing/2014/main" id="{3AA1DD8A-5536-A0EC-A55A-0D71081EF1C7}"/>
              </a:ext>
            </a:extLst>
          </p:cNvPr>
          <p:cNvPicPr>
            <a:picLocks noChangeAspect="1"/>
          </p:cNvPicPr>
          <p:nvPr/>
        </p:nvPicPr>
        <p:blipFill>
          <a:blip r:embed="rId2"/>
          <a:stretch>
            <a:fillRect/>
          </a:stretch>
        </p:blipFill>
        <p:spPr>
          <a:xfrm>
            <a:off x="0" y="0"/>
            <a:ext cx="12144671" cy="6858000"/>
          </a:xfrm>
          <a:prstGeom prst="rect">
            <a:avLst/>
          </a:prstGeom>
        </p:spPr>
      </p:pic>
    </p:spTree>
    <p:extLst>
      <p:ext uri="{BB962C8B-B14F-4D97-AF65-F5344CB8AC3E}">
        <p14:creationId xmlns:p14="http://schemas.microsoft.com/office/powerpoint/2010/main" val="42038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9F61FD13-6702-E259-F6AD-9233483EBF30}"/>
              </a:ext>
            </a:extLst>
          </p:cNvPr>
          <p:cNvSpPr>
            <a:spLocks noGrp="1"/>
          </p:cNvSpPr>
          <p:nvPr>
            <p:ph type="ftr" sz="quarter" idx="11"/>
          </p:nvPr>
        </p:nvSpPr>
        <p:spPr/>
        <p:txBody>
          <a:bodyPr/>
          <a:lstStyle/>
          <a:p>
            <a:r>
              <a:rPr lang="tr-TR"/>
              <a:t>Kurumsal Mimari ve Arge-Damla Erhan</a:t>
            </a:r>
          </a:p>
        </p:txBody>
      </p:sp>
      <p:pic>
        <p:nvPicPr>
          <p:cNvPr id="1028" name="Picture 4" descr="Demonun Türkçe karşılığı nedir 1">
            <a:extLst>
              <a:ext uri="{FF2B5EF4-FFF2-40B4-BE49-F238E27FC236}">
                <a16:creationId xmlns:a16="http://schemas.microsoft.com/office/drawing/2014/main" id="{AB1964C9-9113-8682-E240-95E689084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92" y="1316228"/>
            <a:ext cx="5544616" cy="367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Başlık 2"/>
          <p:cNvSpPr txBox="1">
            <a:spLocks/>
          </p:cNvSpPr>
          <p:nvPr/>
        </p:nvSpPr>
        <p:spPr>
          <a:xfrm>
            <a:off x="-11444" y="-27104"/>
            <a:ext cx="12192000" cy="862519"/>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endParaRPr lang="tr-TR" dirty="0">
              <a:solidFill>
                <a:schemeClr val="bg1"/>
              </a:solidFill>
            </a:endParaRPr>
          </a:p>
        </p:txBody>
      </p:sp>
      <p:sp>
        <p:nvSpPr>
          <p:cNvPr id="5" name="Başlık 4">
            <a:extLst>
              <a:ext uri="{FF2B5EF4-FFF2-40B4-BE49-F238E27FC236}">
                <a16:creationId xmlns:a16="http://schemas.microsoft.com/office/drawing/2014/main" id="{09559168-F538-2243-CE5E-9F1D01C48826}"/>
              </a:ext>
            </a:extLst>
          </p:cNvPr>
          <p:cNvSpPr>
            <a:spLocks noGrp="1"/>
          </p:cNvSpPr>
          <p:nvPr>
            <p:ph type="title"/>
          </p:nvPr>
        </p:nvSpPr>
        <p:spPr>
          <a:xfrm>
            <a:off x="1343472" y="1314924"/>
            <a:ext cx="8361445" cy="601908"/>
          </a:xfrm>
        </p:spPr>
        <p:txBody>
          <a:bodyPr>
            <a:normAutofit/>
          </a:bodyPr>
          <a:lstStyle/>
          <a:p>
            <a:r>
              <a:rPr lang="tr-TR" sz="2400" i="1" dirty="0"/>
              <a:t>                                                     TEŞEKKÜRLER…</a:t>
            </a:r>
          </a:p>
        </p:txBody>
      </p:sp>
      <p:sp>
        <p:nvSpPr>
          <p:cNvPr id="6" name="İçerik Yer Tutucusu 5">
            <a:extLst>
              <a:ext uri="{FF2B5EF4-FFF2-40B4-BE49-F238E27FC236}">
                <a16:creationId xmlns:a16="http://schemas.microsoft.com/office/drawing/2014/main" id="{0F2A8330-D70C-76EB-4E8A-2708F873A672}"/>
              </a:ext>
            </a:extLst>
          </p:cNvPr>
          <p:cNvSpPr>
            <a:spLocks noGrp="1"/>
          </p:cNvSpPr>
          <p:nvPr>
            <p:ph type="body" sz="half" idx="2"/>
          </p:nvPr>
        </p:nvSpPr>
        <p:spPr/>
        <p:txBody>
          <a:bodyPr>
            <a:normAutofit fontScale="55000" lnSpcReduction="20000"/>
          </a:bodyPr>
          <a:lstStyle/>
          <a:p>
            <a:pPr marL="0" indent="0" algn="just">
              <a:buNone/>
            </a:pPr>
            <a:r>
              <a:rPr lang="tr-TR" dirty="0"/>
              <a:t>                                                      </a:t>
            </a:r>
          </a:p>
          <a:p>
            <a:pPr marL="0" indent="0" algn="just">
              <a:buNone/>
            </a:pPr>
            <a:endParaRPr lang="tr-TR" dirty="0"/>
          </a:p>
          <a:p>
            <a:pPr marL="0" indent="0" algn="just">
              <a:buNone/>
            </a:pPr>
            <a:endParaRPr lang="tr-TR" dirty="0"/>
          </a:p>
          <a:p>
            <a:pPr marL="0" indent="0" algn="just">
              <a:buNone/>
            </a:pPr>
            <a:r>
              <a:rPr lang="tr-TR" dirty="0"/>
              <a:t>                                                                    TEŞEKKÜRLER…</a:t>
            </a:r>
          </a:p>
        </p:txBody>
      </p:sp>
      <p:sp>
        <p:nvSpPr>
          <p:cNvPr id="10" name="Footer Placeholder 9"/>
          <p:cNvSpPr>
            <a:spLocks noGrp="1"/>
          </p:cNvSpPr>
          <p:nvPr>
            <p:ph type="ftr" sz="quarter" idx="11"/>
          </p:nvPr>
        </p:nvSpPr>
        <p:spPr/>
        <p:txBody>
          <a:bodyPr/>
          <a:lstStyle/>
          <a:p>
            <a:r>
              <a:rPr lang="tr-TR"/>
              <a:t>Kurumsal Mimari ve Arge-Damla Erhan</a:t>
            </a:r>
            <a:endParaRPr lang="tr-TR" dirty="0"/>
          </a:p>
        </p:txBody>
      </p:sp>
      <p:sp>
        <p:nvSpPr>
          <p:cNvPr id="7" name="Dikdörtgen 6"/>
          <p:cNvSpPr/>
          <p:nvPr/>
        </p:nvSpPr>
        <p:spPr>
          <a:xfrm>
            <a:off x="8324712" y="2550296"/>
            <a:ext cx="3545721" cy="369332"/>
          </a:xfrm>
          <a:prstGeom prst="rect">
            <a:avLst/>
          </a:prstGeom>
        </p:spPr>
        <p:txBody>
          <a:bodyPr wrap="square">
            <a:spAutoFit/>
          </a:bodyPr>
          <a:lstStyle/>
          <a:p>
            <a:endParaRPr lang="tr-TR" dirty="0"/>
          </a:p>
        </p:txBody>
      </p:sp>
      <p:pic>
        <p:nvPicPr>
          <p:cNvPr id="8" name="Picture 2" descr="http://ztportal/SiteAssets/default/kurumKimlik/kirmizi_siyah.png">
            <a:extLst>
              <a:ext uri="{FF2B5EF4-FFF2-40B4-BE49-F238E27FC236}">
                <a16:creationId xmlns:a16="http://schemas.microsoft.com/office/drawing/2014/main" id="{343F0931-5B0A-4BD1-90E7-314C404139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1824" y="187867"/>
            <a:ext cx="2792449" cy="565084"/>
          </a:xfrm>
          <a:prstGeom prst="rect">
            <a:avLst/>
          </a:prstGeom>
          <a:noFill/>
          <a:extLst>
            <a:ext uri="{909E8E84-426E-40DD-AFC4-6F175D3DCCD1}">
              <a14:hiddenFill xmlns:a14="http://schemas.microsoft.com/office/drawing/2010/main">
                <a:solidFill>
                  <a:srgbClr val="FFFFFF"/>
                </a:solidFill>
              </a14:hiddenFill>
            </a:ext>
          </a:extLst>
        </p:spPr>
      </p:pic>
      <p:pic>
        <p:nvPicPr>
          <p:cNvPr id="14" name="Resim 13">
            <a:extLst>
              <a:ext uri="{FF2B5EF4-FFF2-40B4-BE49-F238E27FC236}">
                <a16:creationId xmlns:a16="http://schemas.microsoft.com/office/drawing/2014/main" id="{DEAB0BD0-7C63-4BA6-0784-723719E6EA02}"/>
              </a:ext>
            </a:extLst>
          </p:cNvPr>
          <p:cNvPicPr>
            <a:picLocks noChangeAspect="1"/>
          </p:cNvPicPr>
          <p:nvPr/>
        </p:nvPicPr>
        <p:blipFill>
          <a:blip r:embed="rId4"/>
          <a:stretch>
            <a:fillRect/>
          </a:stretch>
        </p:blipFill>
        <p:spPr>
          <a:xfrm>
            <a:off x="3410859" y="2145614"/>
            <a:ext cx="5499340" cy="3995738"/>
          </a:xfrm>
          <a:prstGeom prst="rect">
            <a:avLst/>
          </a:prstGeom>
        </p:spPr>
      </p:pic>
    </p:spTree>
    <p:extLst>
      <p:ext uri="{BB962C8B-B14F-4D97-AF65-F5344CB8AC3E}">
        <p14:creationId xmlns:p14="http://schemas.microsoft.com/office/powerpoint/2010/main" val="861993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2"/>
          <p:cNvSpPr txBox="1">
            <a:spLocks noGrp="1"/>
          </p:cNvSpPr>
          <p:nvPr>
            <p:ph type="title"/>
          </p:nvPr>
        </p:nvSpPr>
        <p:spPr>
          <a:xfrm>
            <a:off x="1" y="0"/>
            <a:ext cx="12158790" cy="1435100"/>
          </a:xfrm>
          <a:prstGeom prst="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a:bodyPr>
          <a:lstStyle>
            <a:lvl1pPr algn="l" defTabSz="914400" rtl="0" eaLnBrk="1" latinLnBrk="0" hangingPunct="1">
              <a:spcBef>
                <a:spcPct val="0"/>
              </a:spcBef>
              <a:buNone/>
              <a:defRPr sz="28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solidFill>
                  <a:schemeClr val="bg1"/>
                </a:solidFill>
              </a:rPr>
              <a:t>                                       </a:t>
            </a:r>
            <a:r>
              <a:rPr lang="tr-TR" dirty="0">
                <a:solidFill>
                  <a:schemeClr val="bg1"/>
                </a:solidFill>
              </a:rPr>
              <a:t>                      </a:t>
            </a:r>
            <a:r>
              <a:rPr lang="en-US" dirty="0" err="1">
                <a:solidFill>
                  <a:schemeClr val="bg1"/>
                </a:solidFill>
              </a:rPr>
              <a:t>İçindekiler</a:t>
            </a:r>
            <a:endParaRPr lang="tr-TR" dirty="0">
              <a:solidFill>
                <a:schemeClr val="bg1"/>
              </a:solidFill>
            </a:endParaRPr>
          </a:p>
        </p:txBody>
      </p:sp>
      <p:pic>
        <p:nvPicPr>
          <p:cNvPr id="8" name="İçerik Yer Tutucusu 7">
            <a:extLst>
              <a:ext uri="{FF2B5EF4-FFF2-40B4-BE49-F238E27FC236}">
                <a16:creationId xmlns:a16="http://schemas.microsoft.com/office/drawing/2014/main" id="{DC590273-86E1-0597-6FAA-F16465385FD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19936" y="1470212"/>
            <a:ext cx="6638855" cy="4837170"/>
          </a:xfrm>
        </p:spPr>
      </p:pic>
      <p:sp>
        <p:nvSpPr>
          <p:cNvPr id="3" name="Metin Yer Tutucusu 2">
            <a:extLst>
              <a:ext uri="{FF2B5EF4-FFF2-40B4-BE49-F238E27FC236}">
                <a16:creationId xmlns:a16="http://schemas.microsoft.com/office/drawing/2014/main" id="{02130760-4B69-4220-88F2-AC30CD1634EC}"/>
              </a:ext>
            </a:extLst>
          </p:cNvPr>
          <p:cNvSpPr>
            <a:spLocks noGrp="1"/>
          </p:cNvSpPr>
          <p:nvPr>
            <p:ph type="body" sz="half" idx="2"/>
          </p:nvPr>
        </p:nvSpPr>
        <p:spPr/>
        <p:txBody>
          <a:bodyPr>
            <a:normAutofit lnSpcReduction="10000"/>
          </a:bodyPr>
          <a:lstStyle/>
          <a:p>
            <a:pPr>
              <a:lnSpc>
                <a:spcPct val="200000"/>
              </a:lnSpc>
            </a:pPr>
            <a:endParaRPr lang="en-US" dirty="0"/>
          </a:p>
          <a:p>
            <a:pPr>
              <a:lnSpc>
                <a:spcPct val="200000"/>
              </a:lnSpc>
            </a:pPr>
            <a:r>
              <a:rPr lang="tr-TR" sz="1400" b="0" i="0" u="none" strike="noStrike" baseline="0" dirty="0">
                <a:latin typeface="NotoSansSymbols"/>
              </a:rPr>
              <a:t>  ➔ </a:t>
            </a:r>
            <a:r>
              <a:rPr lang="en-US" dirty="0" err="1"/>
              <a:t>Monolitic</a:t>
            </a:r>
            <a:r>
              <a:rPr lang="en-US" dirty="0"/>
              <a:t> Mimari vs </a:t>
            </a:r>
            <a:r>
              <a:rPr lang="en-US" dirty="0" err="1"/>
              <a:t>Mikroservis</a:t>
            </a:r>
            <a:r>
              <a:rPr lang="en-US" dirty="0"/>
              <a:t> Mimarisi</a:t>
            </a:r>
          </a:p>
          <a:p>
            <a:pPr>
              <a:lnSpc>
                <a:spcPct val="200000"/>
              </a:lnSpc>
            </a:pPr>
            <a:r>
              <a:rPr lang="tr-TR" sz="1400" b="0" i="0" u="none" strike="noStrike" baseline="0" dirty="0">
                <a:latin typeface="NotoSansSymbols"/>
              </a:rPr>
              <a:t> ➔</a:t>
            </a:r>
            <a:r>
              <a:rPr lang="en-US" dirty="0"/>
              <a:t>Externalized Configuration </a:t>
            </a:r>
            <a:r>
              <a:rPr lang="en-US" dirty="0" err="1"/>
              <a:t>Nedir</a:t>
            </a:r>
            <a:r>
              <a:rPr lang="en-US" dirty="0"/>
              <a:t>?</a:t>
            </a:r>
          </a:p>
          <a:p>
            <a:pPr>
              <a:lnSpc>
                <a:spcPct val="200000"/>
              </a:lnSpc>
            </a:pPr>
            <a:r>
              <a:rPr lang="tr-TR" sz="1400" b="0" i="0" u="none" strike="noStrike" baseline="0" dirty="0">
                <a:latin typeface="NotoSansSymbols"/>
              </a:rPr>
              <a:t> ➔</a:t>
            </a:r>
            <a:r>
              <a:rPr lang="en-US" dirty="0"/>
              <a:t>External Configuration </a:t>
            </a:r>
            <a:r>
              <a:rPr lang="en-US" dirty="0" err="1"/>
              <a:t>Dosyaları</a:t>
            </a:r>
            <a:r>
              <a:rPr lang="en-US" dirty="0"/>
              <a:t> </a:t>
            </a:r>
            <a:r>
              <a:rPr lang="en-US" dirty="0" err="1"/>
              <a:t>Nedir</a:t>
            </a:r>
            <a:r>
              <a:rPr lang="en-US" dirty="0"/>
              <a:t>?</a:t>
            </a:r>
            <a:endParaRPr lang="tr-TR" dirty="0"/>
          </a:p>
          <a:p>
            <a:pPr>
              <a:lnSpc>
                <a:spcPct val="200000"/>
              </a:lnSpc>
            </a:pPr>
            <a:r>
              <a:rPr lang="tr-TR" sz="1400" b="0" i="0" u="none" strike="noStrike" baseline="0" dirty="0">
                <a:latin typeface="NotoSansSymbols"/>
              </a:rPr>
              <a:t> ➔</a:t>
            </a:r>
            <a:r>
              <a:rPr lang="en-US" dirty="0"/>
              <a:t>External Configuration </a:t>
            </a:r>
            <a:r>
              <a:rPr lang="en-US" dirty="0" err="1"/>
              <a:t>İçin</a:t>
            </a:r>
            <a:r>
              <a:rPr lang="en-US" dirty="0"/>
              <a:t> </a:t>
            </a:r>
            <a:r>
              <a:rPr lang="en-US" dirty="0" err="1"/>
              <a:t>Kullanılacak</a:t>
            </a:r>
            <a:r>
              <a:rPr lang="en-US" dirty="0"/>
              <a:t> </a:t>
            </a:r>
            <a:r>
              <a:rPr lang="en-US" dirty="0" err="1"/>
              <a:t>Araç</a:t>
            </a:r>
            <a:r>
              <a:rPr lang="en-US" dirty="0"/>
              <a:t> ve </a:t>
            </a:r>
            <a:r>
              <a:rPr lang="en-US" dirty="0" err="1"/>
              <a:t>Hizmetler</a:t>
            </a:r>
            <a:r>
              <a:rPr lang="en-US" dirty="0"/>
              <a:t> </a:t>
            </a:r>
            <a:r>
              <a:rPr lang="en-US" dirty="0" err="1"/>
              <a:t>Nelerdir</a:t>
            </a:r>
            <a:r>
              <a:rPr lang="en-US" dirty="0"/>
              <a:t>?</a:t>
            </a:r>
          </a:p>
          <a:p>
            <a:pPr>
              <a:lnSpc>
                <a:spcPct val="200000"/>
              </a:lnSpc>
            </a:pPr>
            <a:r>
              <a:rPr lang="tr-TR" sz="1400" b="0" i="0" u="none" strike="noStrike" baseline="0" dirty="0">
                <a:latin typeface="NotoSansSymbols"/>
              </a:rPr>
              <a:t>➔</a:t>
            </a:r>
            <a:r>
              <a:rPr lang="en-US" dirty="0" err="1"/>
              <a:t>Kullanım</a:t>
            </a:r>
            <a:r>
              <a:rPr lang="en-US" dirty="0"/>
              <a:t> </a:t>
            </a:r>
            <a:r>
              <a:rPr lang="en-US" dirty="0" err="1"/>
              <a:t>Sebebi</a:t>
            </a:r>
            <a:r>
              <a:rPr lang="en-US" dirty="0"/>
              <a:t> </a:t>
            </a:r>
            <a:r>
              <a:rPr lang="en-US" dirty="0" err="1"/>
              <a:t>Nedir</a:t>
            </a:r>
            <a:r>
              <a:rPr lang="en-US" dirty="0"/>
              <a:t>?</a:t>
            </a:r>
            <a:endParaRPr lang="tr-TR" dirty="0"/>
          </a:p>
          <a:p>
            <a:pPr>
              <a:lnSpc>
                <a:spcPct val="200000"/>
              </a:lnSpc>
            </a:pPr>
            <a:r>
              <a:rPr lang="tr-TR" sz="1400" b="0" i="0" u="none" strike="noStrike" baseline="0" dirty="0">
                <a:latin typeface="NotoSansSymbols"/>
              </a:rPr>
              <a:t>➔</a:t>
            </a:r>
            <a:r>
              <a:rPr lang="en-US" dirty="0" err="1"/>
              <a:t>Faydaları</a:t>
            </a:r>
            <a:r>
              <a:rPr lang="en-US" dirty="0"/>
              <a:t> </a:t>
            </a:r>
            <a:r>
              <a:rPr lang="en-US" dirty="0" err="1"/>
              <a:t>Nelerdir</a:t>
            </a:r>
            <a:r>
              <a:rPr lang="en-US" dirty="0"/>
              <a:t>?</a:t>
            </a:r>
            <a:endParaRPr lang="tr-TR" dirty="0"/>
          </a:p>
          <a:p>
            <a:pPr>
              <a:lnSpc>
                <a:spcPct val="200000"/>
              </a:lnSpc>
            </a:pPr>
            <a:r>
              <a:rPr lang="tr-TR" sz="1400" b="0" i="0" u="none" strike="noStrike" baseline="0" dirty="0">
                <a:latin typeface="NotoSansSymbols"/>
              </a:rPr>
              <a:t>➔Demo</a:t>
            </a:r>
            <a:endParaRPr lang="tr-TR" dirty="0"/>
          </a:p>
          <a:p>
            <a:pPr>
              <a:lnSpc>
                <a:spcPct val="200000"/>
              </a:lnSpc>
            </a:pPr>
            <a:endParaRPr lang="tr-TR" dirty="0"/>
          </a:p>
          <a:p>
            <a:pPr>
              <a:lnSpc>
                <a:spcPct val="200000"/>
              </a:lnSpc>
            </a:pPr>
            <a:endParaRPr lang="tr-TR" dirty="0"/>
          </a:p>
        </p:txBody>
      </p:sp>
      <p:sp>
        <p:nvSpPr>
          <p:cNvPr id="5" name="Footer Placeholder 4"/>
          <p:cNvSpPr>
            <a:spLocks noGrp="1"/>
          </p:cNvSpPr>
          <p:nvPr>
            <p:ph type="ftr" sz="quarter" idx="11"/>
          </p:nvPr>
        </p:nvSpPr>
        <p:spPr/>
        <p:txBody>
          <a:bodyPr/>
          <a:lstStyle/>
          <a:p>
            <a:r>
              <a:rPr lang="tr-TR"/>
              <a:t>Kurumsal Mimari ve Arge-Damla Erhan</a:t>
            </a:r>
            <a:endParaRPr lang="tr-TR" dirty="0"/>
          </a:p>
        </p:txBody>
      </p:sp>
    </p:spTree>
    <p:extLst>
      <p:ext uri="{BB962C8B-B14F-4D97-AF65-F5344CB8AC3E}">
        <p14:creationId xmlns:p14="http://schemas.microsoft.com/office/powerpoint/2010/main" val="390479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ilgi Yer Tutucusu 4">
            <a:extLst>
              <a:ext uri="{FF2B5EF4-FFF2-40B4-BE49-F238E27FC236}">
                <a16:creationId xmlns:a16="http://schemas.microsoft.com/office/drawing/2014/main" id="{17DE3987-6983-0432-C00B-E5D5FBCD76B8}"/>
              </a:ext>
            </a:extLst>
          </p:cNvPr>
          <p:cNvSpPr>
            <a:spLocks noGrp="1"/>
          </p:cNvSpPr>
          <p:nvPr>
            <p:ph type="ftr" sz="quarter" idx="11"/>
          </p:nvPr>
        </p:nvSpPr>
        <p:spPr/>
        <p:txBody>
          <a:bodyPr/>
          <a:lstStyle/>
          <a:p>
            <a:r>
              <a:rPr lang="tr-TR"/>
              <a:t>Kurumsal Mimari ve Arge-Damla Erhan</a:t>
            </a:r>
            <a:endParaRPr lang="tr-TR" dirty="0"/>
          </a:p>
        </p:txBody>
      </p:sp>
      <p:sp>
        <p:nvSpPr>
          <p:cNvPr id="8" name="Text 1">
            <a:extLst>
              <a:ext uri="{FF2B5EF4-FFF2-40B4-BE49-F238E27FC236}">
                <a16:creationId xmlns:a16="http://schemas.microsoft.com/office/drawing/2014/main" id="{1CDA3473-2BA3-8470-FC1E-B702D9893C8D}"/>
              </a:ext>
            </a:extLst>
          </p:cNvPr>
          <p:cNvSpPr/>
          <p:nvPr/>
        </p:nvSpPr>
        <p:spPr>
          <a:xfrm>
            <a:off x="839416" y="166133"/>
            <a:ext cx="9937104" cy="694373"/>
          </a:xfrm>
          <a:prstGeom prst="rect">
            <a:avLst/>
          </a:prstGeom>
          <a:noFill/>
          <a:ln/>
        </p:spPr>
        <p:txBody>
          <a:bodyPr wrap="none" rtlCol="0" anchor="t"/>
          <a:lstStyle/>
          <a:p>
            <a:pPr marL="0" indent="0">
              <a:lnSpc>
                <a:spcPts val="5468"/>
              </a:lnSpc>
              <a:buNone/>
            </a:pPr>
            <a:r>
              <a:rPr lang="tr-TR" sz="3200" dirty="0">
                <a:solidFill>
                  <a:srgbClr val="312F2B"/>
                </a:solidFill>
                <a:ea typeface="Georgia" pitchFamily="34" charset="-122"/>
                <a:cs typeface="Georgia" pitchFamily="34" charset="-120"/>
              </a:rPr>
              <a:t>                 </a:t>
            </a:r>
            <a:r>
              <a:rPr lang="tr-TR" sz="3200" dirty="0" err="1">
                <a:solidFill>
                  <a:srgbClr val="312F2B"/>
                </a:solidFill>
                <a:ea typeface="Georgia" pitchFamily="34" charset="-122"/>
                <a:cs typeface="Georgia" pitchFamily="34" charset="-120"/>
              </a:rPr>
              <a:t>MonolitikMimari</a:t>
            </a:r>
            <a:r>
              <a:rPr lang="tr-TR" sz="3200" dirty="0">
                <a:solidFill>
                  <a:srgbClr val="312F2B"/>
                </a:solidFill>
                <a:ea typeface="Georgia" pitchFamily="34" charset="-122"/>
                <a:cs typeface="Georgia" pitchFamily="34" charset="-120"/>
              </a:rPr>
              <a:t>-</a:t>
            </a:r>
            <a:r>
              <a:rPr lang="en-US" sz="3200" dirty="0" err="1">
                <a:solidFill>
                  <a:srgbClr val="312F2B"/>
                </a:solidFill>
                <a:ea typeface="Georgia" pitchFamily="34" charset="-122"/>
                <a:cs typeface="Georgia" pitchFamily="34" charset="-120"/>
              </a:rPr>
              <a:t>Mikroservis</a:t>
            </a:r>
            <a:r>
              <a:rPr lang="en-US" sz="3200" dirty="0">
                <a:solidFill>
                  <a:srgbClr val="312F2B"/>
                </a:solidFill>
                <a:ea typeface="Georgia" pitchFamily="34" charset="-122"/>
                <a:cs typeface="Georgia" pitchFamily="34" charset="-120"/>
              </a:rPr>
              <a:t> </a:t>
            </a:r>
            <a:r>
              <a:rPr lang="en-US" sz="3200" dirty="0" err="1">
                <a:solidFill>
                  <a:srgbClr val="312F2B"/>
                </a:solidFill>
                <a:ea typeface="Georgia" pitchFamily="34" charset="-122"/>
                <a:cs typeface="Georgia" pitchFamily="34" charset="-120"/>
              </a:rPr>
              <a:t>Mimaris</a:t>
            </a:r>
            <a:r>
              <a:rPr lang="tr-TR" sz="3200" dirty="0">
                <a:solidFill>
                  <a:srgbClr val="312F2B"/>
                </a:solidFill>
                <a:ea typeface="Georgia" pitchFamily="34" charset="-122"/>
                <a:cs typeface="Georgia" pitchFamily="34" charset="-120"/>
              </a:rPr>
              <a:t>i</a:t>
            </a:r>
            <a:endParaRPr lang="en-US" sz="3200" dirty="0"/>
          </a:p>
        </p:txBody>
      </p:sp>
      <p:pic>
        <p:nvPicPr>
          <p:cNvPr id="9" name="Image 1" descr="preencoded.png">
            <a:extLst>
              <a:ext uri="{FF2B5EF4-FFF2-40B4-BE49-F238E27FC236}">
                <a16:creationId xmlns:a16="http://schemas.microsoft.com/office/drawing/2014/main" id="{78785E52-CE66-2B55-93D3-86627CC582EA}"/>
              </a:ext>
            </a:extLst>
          </p:cNvPr>
          <p:cNvPicPr>
            <a:picLocks noChangeAspect="1"/>
          </p:cNvPicPr>
          <p:nvPr/>
        </p:nvPicPr>
        <p:blipFill>
          <a:blip r:embed="rId2"/>
          <a:stretch>
            <a:fillRect/>
          </a:stretch>
        </p:blipFill>
        <p:spPr>
          <a:xfrm>
            <a:off x="479376" y="1196752"/>
            <a:ext cx="5110520" cy="3158490"/>
          </a:xfrm>
          <a:prstGeom prst="rect">
            <a:avLst/>
          </a:prstGeom>
        </p:spPr>
      </p:pic>
      <p:sp>
        <p:nvSpPr>
          <p:cNvPr id="10" name="Text 2">
            <a:extLst>
              <a:ext uri="{FF2B5EF4-FFF2-40B4-BE49-F238E27FC236}">
                <a16:creationId xmlns:a16="http://schemas.microsoft.com/office/drawing/2014/main" id="{76166568-687D-4D9B-E9CD-28E12AA6BF37}"/>
              </a:ext>
            </a:extLst>
          </p:cNvPr>
          <p:cNvSpPr/>
          <p:nvPr/>
        </p:nvSpPr>
        <p:spPr>
          <a:xfrm>
            <a:off x="2006595" y="4501642"/>
            <a:ext cx="2221944" cy="347186"/>
          </a:xfrm>
          <a:prstGeom prst="rect">
            <a:avLst/>
          </a:prstGeom>
          <a:noFill/>
          <a:ln/>
        </p:spPr>
        <p:txBody>
          <a:bodyPr wrap="none" rtlCol="0" anchor="t"/>
          <a:lstStyle/>
          <a:p>
            <a:pPr marL="0" indent="0" algn="l">
              <a:lnSpc>
                <a:spcPts val="2734"/>
              </a:lnSpc>
              <a:buNone/>
            </a:pPr>
            <a:r>
              <a:rPr lang="en-US" sz="2187" dirty="0">
                <a:solidFill>
                  <a:srgbClr val="312F2B"/>
                </a:solidFill>
                <a:ea typeface="Georgia" pitchFamily="34" charset="-122"/>
                <a:cs typeface="Georgia" pitchFamily="34" charset="-120"/>
              </a:rPr>
              <a:t>Monolitik mimari</a:t>
            </a:r>
            <a:endParaRPr lang="en-US" sz="2187" dirty="0"/>
          </a:p>
        </p:txBody>
      </p:sp>
      <p:sp>
        <p:nvSpPr>
          <p:cNvPr id="11" name="Text 3">
            <a:extLst>
              <a:ext uri="{FF2B5EF4-FFF2-40B4-BE49-F238E27FC236}">
                <a16:creationId xmlns:a16="http://schemas.microsoft.com/office/drawing/2014/main" id="{49BEE330-8094-E86A-64E8-7D9747E17F55}"/>
              </a:ext>
            </a:extLst>
          </p:cNvPr>
          <p:cNvSpPr/>
          <p:nvPr/>
        </p:nvSpPr>
        <p:spPr>
          <a:xfrm>
            <a:off x="462863" y="5004574"/>
            <a:ext cx="5110520" cy="710803"/>
          </a:xfrm>
          <a:prstGeom prst="rect">
            <a:avLst/>
          </a:prstGeom>
          <a:noFill/>
          <a:ln/>
        </p:spPr>
        <p:txBody>
          <a:bodyPr wrap="square" rtlCol="0" anchor="t"/>
          <a:lstStyle/>
          <a:p>
            <a:pPr marL="0" indent="0" algn="l">
              <a:lnSpc>
                <a:spcPts val="2799"/>
              </a:lnSpc>
              <a:buNone/>
            </a:pPr>
            <a:r>
              <a:rPr lang="en-US" sz="1750" dirty="0">
                <a:solidFill>
                  <a:srgbClr val="272525"/>
                </a:solidFill>
                <a:ea typeface="Lato" pitchFamily="34" charset="-122"/>
                <a:cs typeface="Lato" pitchFamily="34" charset="-120"/>
              </a:rPr>
              <a:t>Tüm uygulama tek bir yapıda yer alır ve birbirine sıkıca bağlıdır.</a:t>
            </a:r>
            <a:endParaRPr lang="en-US" sz="1750" dirty="0"/>
          </a:p>
        </p:txBody>
      </p:sp>
      <p:pic>
        <p:nvPicPr>
          <p:cNvPr id="12" name="Image 2" descr="preencoded.png">
            <a:extLst>
              <a:ext uri="{FF2B5EF4-FFF2-40B4-BE49-F238E27FC236}">
                <a16:creationId xmlns:a16="http://schemas.microsoft.com/office/drawing/2014/main" id="{6967EB22-BDD2-5C6B-CB1C-110FC31680C3}"/>
              </a:ext>
            </a:extLst>
          </p:cNvPr>
          <p:cNvPicPr>
            <a:picLocks noChangeAspect="1"/>
          </p:cNvPicPr>
          <p:nvPr/>
        </p:nvPicPr>
        <p:blipFill>
          <a:blip r:embed="rId3"/>
          <a:stretch>
            <a:fillRect/>
          </a:stretch>
        </p:blipFill>
        <p:spPr>
          <a:xfrm>
            <a:off x="5951984" y="1230710"/>
            <a:ext cx="5110639" cy="3158609"/>
          </a:xfrm>
          <a:prstGeom prst="rect">
            <a:avLst/>
          </a:prstGeom>
        </p:spPr>
      </p:pic>
      <p:sp>
        <p:nvSpPr>
          <p:cNvPr id="13" name="Text 4">
            <a:extLst>
              <a:ext uri="{FF2B5EF4-FFF2-40B4-BE49-F238E27FC236}">
                <a16:creationId xmlns:a16="http://schemas.microsoft.com/office/drawing/2014/main" id="{5B0D9C41-522F-13C1-B5CE-6EC9799DB445}"/>
              </a:ext>
            </a:extLst>
          </p:cNvPr>
          <p:cNvSpPr/>
          <p:nvPr/>
        </p:nvSpPr>
        <p:spPr>
          <a:xfrm>
            <a:off x="7269053" y="4436961"/>
            <a:ext cx="2476500" cy="347186"/>
          </a:xfrm>
          <a:prstGeom prst="rect">
            <a:avLst/>
          </a:prstGeom>
          <a:noFill/>
          <a:ln/>
        </p:spPr>
        <p:txBody>
          <a:bodyPr wrap="none" rtlCol="0" anchor="t"/>
          <a:lstStyle/>
          <a:p>
            <a:pPr marL="0" indent="0" algn="l">
              <a:lnSpc>
                <a:spcPts val="2734"/>
              </a:lnSpc>
              <a:buNone/>
            </a:pPr>
            <a:r>
              <a:rPr lang="en-US" sz="2187" dirty="0">
                <a:solidFill>
                  <a:srgbClr val="312F2B"/>
                </a:solidFill>
                <a:ea typeface="Georgia" pitchFamily="34" charset="-122"/>
                <a:cs typeface="Georgia" pitchFamily="34" charset="-120"/>
              </a:rPr>
              <a:t>Mikroservis mimari</a:t>
            </a:r>
            <a:endParaRPr lang="en-US" sz="2187" dirty="0"/>
          </a:p>
        </p:txBody>
      </p:sp>
      <p:sp>
        <p:nvSpPr>
          <p:cNvPr id="14" name="Text 5">
            <a:extLst>
              <a:ext uri="{FF2B5EF4-FFF2-40B4-BE49-F238E27FC236}">
                <a16:creationId xmlns:a16="http://schemas.microsoft.com/office/drawing/2014/main" id="{D93C4FB4-403C-1700-0C98-91D4AF543CC8}"/>
              </a:ext>
            </a:extLst>
          </p:cNvPr>
          <p:cNvSpPr/>
          <p:nvPr/>
        </p:nvSpPr>
        <p:spPr>
          <a:xfrm>
            <a:off x="5951983" y="4914066"/>
            <a:ext cx="5110639" cy="1066205"/>
          </a:xfrm>
          <a:prstGeom prst="rect">
            <a:avLst/>
          </a:prstGeom>
          <a:noFill/>
          <a:ln/>
        </p:spPr>
        <p:txBody>
          <a:bodyPr wrap="square" rtlCol="0" anchor="t"/>
          <a:lstStyle/>
          <a:p>
            <a:pPr marL="0" indent="0" algn="l">
              <a:lnSpc>
                <a:spcPts val="2799"/>
              </a:lnSpc>
              <a:buNone/>
            </a:pPr>
            <a:r>
              <a:rPr lang="en-US" sz="1750" dirty="0">
                <a:solidFill>
                  <a:srgbClr val="272525"/>
                </a:solidFill>
                <a:ea typeface="Lato" pitchFamily="34" charset="-122"/>
                <a:cs typeface="Lato" pitchFamily="34" charset="-120"/>
              </a:rPr>
              <a:t>Uygulama, küçük, bağımsız parçalara bölünür ve her biri kendi işlevselliğine sahip olan farklı servislere ayrılır.</a:t>
            </a:r>
            <a:endParaRPr lang="en-US" sz="1750" dirty="0"/>
          </a:p>
        </p:txBody>
      </p:sp>
    </p:spTree>
    <p:extLst>
      <p:ext uri="{BB962C8B-B14F-4D97-AF65-F5344CB8AC3E}">
        <p14:creationId xmlns:p14="http://schemas.microsoft.com/office/powerpoint/2010/main" val="309541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B871836-FC58-99E9-D80B-9AB5468CE010}"/>
              </a:ext>
            </a:extLst>
          </p:cNvPr>
          <p:cNvSpPr/>
          <p:nvPr/>
        </p:nvSpPr>
        <p:spPr>
          <a:xfrm>
            <a:off x="4080099" y="4725144"/>
            <a:ext cx="1871822" cy="14407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Başlık 2">
            <a:extLst>
              <a:ext uri="{FF2B5EF4-FFF2-40B4-BE49-F238E27FC236}">
                <a16:creationId xmlns:a16="http://schemas.microsoft.com/office/drawing/2014/main" id="{99A501D6-944A-DC3D-23AC-794E7D8E5E5D}"/>
              </a:ext>
            </a:extLst>
          </p:cNvPr>
          <p:cNvSpPr>
            <a:spLocks noGrp="1"/>
          </p:cNvSpPr>
          <p:nvPr>
            <p:ph type="title"/>
          </p:nvPr>
        </p:nvSpPr>
        <p:spPr/>
        <p:txBody>
          <a:bodyPr/>
          <a:lstStyle/>
          <a:p>
            <a:r>
              <a:rPr lang="tr-TR" dirty="0"/>
              <a:t>           </a:t>
            </a:r>
            <a:r>
              <a:rPr lang="tr-TR" dirty="0">
                <a:solidFill>
                  <a:srgbClr val="FF0000"/>
                </a:solidFill>
              </a:rPr>
              <a:t>Monolitik Mimari                                               </a:t>
            </a:r>
            <a:r>
              <a:rPr lang="tr-TR" dirty="0" err="1">
                <a:solidFill>
                  <a:srgbClr val="FF0000"/>
                </a:solidFill>
              </a:rPr>
              <a:t>Mikroservis</a:t>
            </a:r>
            <a:r>
              <a:rPr lang="tr-TR" dirty="0">
                <a:solidFill>
                  <a:srgbClr val="FF0000"/>
                </a:solidFill>
              </a:rPr>
              <a:t> Mimari</a:t>
            </a:r>
          </a:p>
        </p:txBody>
      </p:sp>
      <p:sp>
        <p:nvSpPr>
          <p:cNvPr id="2" name="Alt Bilgi Yer Tutucusu 1">
            <a:extLst>
              <a:ext uri="{FF2B5EF4-FFF2-40B4-BE49-F238E27FC236}">
                <a16:creationId xmlns:a16="http://schemas.microsoft.com/office/drawing/2014/main" id="{F7E55C84-FDDF-1E30-C672-78A5C893BBA8}"/>
              </a:ext>
            </a:extLst>
          </p:cNvPr>
          <p:cNvSpPr>
            <a:spLocks noGrp="1"/>
          </p:cNvSpPr>
          <p:nvPr>
            <p:ph type="ftr" sz="quarter" idx="11"/>
          </p:nvPr>
        </p:nvSpPr>
        <p:spPr/>
        <p:txBody>
          <a:bodyPr/>
          <a:lstStyle/>
          <a:p>
            <a:r>
              <a:rPr lang="tr-TR"/>
              <a:t>Kurumsal Mimari ve Arge-Damla Erhan</a:t>
            </a:r>
          </a:p>
        </p:txBody>
      </p:sp>
      <p:cxnSp>
        <p:nvCxnSpPr>
          <p:cNvPr id="7" name="Düz Bağlayıcı 6">
            <a:extLst>
              <a:ext uri="{FF2B5EF4-FFF2-40B4-BE49-F238E27FC236}">
                <a16:creationId xmlns:a16="http://schemas.microsoft.com/office/drawing/2014/main" id="{561583D8-7FA3-0FBF-272F-B26A3541F3B6}"/>
              </a:ext>
            </a:extLst>
          </p:cNvPr>
          <p:cNvCxnSpPr>
            <a:stCxn id="3" idx="0"/>
          </p:cNvCxnSpPr>
          <p:nvPr/>
        </p:nvCxnSpPr>
        <p:spPr>
          <a:xfrm flipH="1">
            <a:off x="6096000" y="7634"/>
            <a:ext cx="48009" cy="6733734"/>
          </a:xfrm>
          <a:prstGeom prst="line">
            <a:avLst/>
          </a:prstGeom>
        </p:spPr>
        <p:style>
          <a:lnRef idx="1">
            <a:schemeClr val="accent1"/>
          </a:lnRef>
          <a:fillRef idx="0">
            <a:schemeClr val="accent1"/>
          </a:fillRef>
          <a:effectRef idx="0">
            <a:schemeClr val="accent1"/>
          </a:effectRef>
          <a:fontRef idx="minor">
            <a:schemeClr val="tx1"/>
          </a:fontRef>
        </p:style>
      </p:cxnSp>
      <p:sp>
        <p:nvSpPr>
          <p:cNvPr id="9" name="Shape 2">
            <a:extLst>
              <a:ext uri="{FF2B5EF4-FFF2-40B4-BE49-F238E27FC236}">
                <a16:creationId xmlns:a16="http://schemas.microsoft.com/office/drawing/2014/main" id="{4C6343CF-470E-4D77-8A97-A2EC5776739D}"/>
              </a:ext>
            </a:extLst>
          </p:cNvPr>
          <p:cNvSpPr>
            <a:spLocks noGrp="1"/>
          </p:cNvSpPr>
          <p:nvPr>
            <p:ph sz="half" idx="1"/>
          </p:nvPr>
        </p:nvSpPr>
        <p:spPr>
          <a:xfrm>
            <a:off x="0" y="872443"/>
            <a:ext cx="6096000" cy="5293407"/>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endParaRPr lang="tr-TR" dirty="0">
              <a:solidFill>
                <a:srgbClr val="242424"/>
              </a:solidFill>
            </a:endParaRPr>
          </a:p>
          <a:p>
            <a:pPr marL="0" indent="0">
              <a:buNone/>
            </a:pPr>
            <a:r>
              <a:rPr lang="tr-TR" dirty="0">
                <a:solidFill>
                  <a:srgbClr val="242424"/>
                </a:solidFill>
              </a:rPr>
              <a:t>• Yapının anlaşılması nispeten kolay</a:t>
            </a:r>
            <a:r>
              <a:rPr lang="en-US" dirty="0" err="1">
                <a:solidFill>
                  <a:srgbClr val="242424"/>
                </a:solidFill>
              </a:rPr>
              <a:t>dır</a:t>
            </a:r>
            <a:r>
              <a:rPr lang="tr-TR" dirty="0">
                <a:solidFill>
                  <a:srgbClr val="242424"/>
                </a:solidFill>
              </a:rPr>
              <a:t>.</a:t>
            </a:r>
          </a:p>
          <a:p>
            <a:pPr marL="0" indent="0">
              <a:buNone/>
            </a:pPr>
            <a:br>
              <a:rPr lang="tr-TR" dirty="0"/>
            </a:br>
            <a:r>
              <a:rPr lang="tr-TR" dirty="0">
                <a:solidFill>
                  <a:srgbClr val="242424"/>
                </a:solidFill>
              </a:rPr>
              <a:t>• Tek bir programlama dili ile geliştiril</a:t>
            </a:r>
            <a:r>
              <a:rPr lang="en-US" dirty="0" err="1">
                <a:solidFill>
                  <a:srgbClr val="242424"/>
                </a:solidFill>
              </a:rPr>
              <a:t>ir.</a:t>
            </a:r>
            <a:r>
              <a:rPr lang="tr-TR" dirty="0">
                <a:solidFill>
                  <a:srgbClr val="242424"/>
                </a:solidFill>
              </a:rPr>
              <a:t> </a:t>
            </a:r>
            <a:endParaRPr lang="en-US" dirty="0">
              <a:solidFill>
                <a:srgbClr val="242424"/>
              </a:solidFill>
            </a:endParaRPr>
          </a:p>
          <a:p>
            <a:pPr marL="0" indent="0">
              <a:buNone/>
            </a:pPr>
            <a:br>
              <a:rPr lang="tr-TR" dirty="0"/>
            </a:br>
            <a:r>
              <a:rPr lang="tr-TR" dirty="0">
                <a:solidFill>
                  <a:srgbClr val="242424"/>
                </a:solidFill>
              </a:rPr>
              <a:t>• Uygulamanın </a:t>
            </a:r>
            <a:r>
              <a:rPr lang="tr-TR" dirty="0" err="1">
                <a:solidFill>
                  <a:srgbClr val="242424"/>
                </a:solidFill>
              </a:rPr>
              <a:t>modülaritesi</a:t>
            </a:r>
            <a:r>
              <a:rPr lang="en-US" dirty="0">
                <a:solidFill>
                  <a:srgbClr val="242424"/>
                </a:solidFill>
              </a:rPr>
              <a:t> </a:t>
            </a:r>
            <a:r>
              <a:rPr lang="tr-TR" dirty="0">
                <a:solidFill>
                  <a:srgbClr val="242424"/>
                </a:solidFill>
              </a:rPr>
              <a:t>geliştirilen programlama diline bağlı</a:t>
            </a:r>
            <a:r>
              <a:rPr lang="en-US" dirty="0" err="1">
                <a:solidFill>
                  <a:srgbClr val="242424"/>
                </a:solidFill>
              </a:rPr>
              <a:t>dır</a:t>
            </a:r>
            <a:r>
              <a:rPr lang="tr-TR" dirty="0">
                <a:solidFill>
                  <a:srgbClr val="242424"/>
                </a:solidFill>
              </a:rPr>
              <a:t> .</a:t>
            </a:r>
          </a:p>
          <a:p>
            <a:pPr marL="0" indent="0">
              <a:buNone/>
            </a:pPr>
            <a:br>
              <a:rPr lang="tr-TR" dirty="0"/>
            </a:br>
            <a:r>
              <a:rPr lang="tr-TR" dirty="0">
                <a:solidFill>
                  <a:srgbClr val="242424"/>
                </a:solidFill>
              </a:rPr>
              <a:t>• Uygulama büyüdükçe </a:t>
            </a:r>
            <a:r>
              <a:rPr lang="tr-TR" dirty="0" err="1">
                <a:solidFill>
                  <a:srgbClr val="242424"/>
                </a:solidFill>
              </a:rPr>
              <a:t>codebasein</a:t>
            </a:r>
            <a:r>
              <a:rPr lang="tr-TR" dirty="0">
                <a:solidFill>
                  <a:srgbClr val="242424"/>
                </a:solidFill>
              </a:rPr>
              <a:t> yönetilmesi, bakımı ve </a:t>
            </a:r>
            <a:r>
              <a:rPr lang="tr-TR" dirty="0" err="1">
                <a:solidFill>
                  <a:srgbClr val="242424"/>
                </a:solidFill>
              </a:rPr>
              <a:t>deploy</a:t>
            </a:r>
            <a:r>
              <a:rPr lang="tr-TR" dirty="0">
                <a:solidFill>
                  <a:srgbClr val="242424"/>
                </a:solidFill>
              </a:rPr>
              <a:t> edilmesi zorlaş</a:t>
            </a:r>
            <a:r>
              <a:rPr lang="en-US" dirty="0" err="1">
                <a:solidFill>
                  <a:srgbClr val="242424"/>
                </a:solidFill>
              </a:rPr>
              <a:t>ır</a:t>
            </a:r>
            <a:r>
              <a:rPr lang="tr-TR" dirty="0">
                <a:solidFill>
                  <a:srgbClr val="242424"/>
                </a:solidFill>
              </a:rPr>
              <a:t>.</a:t>
            </a:r>
          </a:p>
          <a:p>
            <a:pPr marL="0" indent="0">
              <a:buNone/>
            </a:pPr>
            <a:br>
              <a:rPr lang="tr-TR" dirty="0"/>
            </a:br>
            <a:r>
              <a:rPr lang="tr-TR" dirty="0">
                <a:solidFill>
                  <a:srgbClr val="242424"/>
                </a:solidFill>
              </a:rPr>
              <a:t>• Ekibe yeni bir </a:t>
            </a:r>
            <a:r>
              <a:rPr lang="tr-TR" dirty="0" err="1">
                <a:solidFill>
                  <a:srgbClr val="242424"/>
                </a:solidFill>
              </a:rPr>
              <a:t>developer</a:t>
            </a:r>
            <a:r>
              <a:rPr lang="tr-TR" dirty="0">
                <a:solidFill>
                  <a:srgbClr val="242424"/>
                </a:solidFill>
              </a:rPr>
              <a:t> katıldığı zaman uygulamanın bütün yapısını öğrenmek zorunda kalır ve projeye katkı vermeye başlama süresi art</a:t>
            </a:r>
            <a:r>
              <a:rPr lang="en-US" dirty="0" err="1">
                <a:solidFill>
                  <a:srgbClr val="242424"/>
                </a:solidFill>
              </a:rPr>
              <a:t>ar</a:t>
            </a:r>
            <a:r>
              <a:rPr lang="tr-TR" dirty="0">
                <a:solidFill>
                  <a:srgbClr val="242424"/>
                </a:solidFill>
              </a:rPr>
              <a:t>.</a:t>
            </a:r>
            <a:endParaRPr lang="en-US" dirty="0">
              <a:solidFill>
                <a:srgbClr val="242424"/>
              </a:solidFill>
            </a:endParaRPr>
          </a:p>
          <a:p>
            <a:endParaRPr lang="tr-TR" dirty="0"/>
          </a:p>
        </p:txBody>
      </p:sp>
      <p:sp>
        <p:nvSpPr>
          <p:cNvPr id="11" name="Shape 2">
            <a:extLst>
              <a:ext uri="{FF2B5EF4-FFF2-40B4-BE49-F238E27FC236}">
                <a16:creationId xmlns:a16="http://schemas.microsoft.com/office/drawing/2014/main" id="{4B31CAC6-0719-4FFE-B2E6-98517F8D7BCA}"/>
              </a:ext>
            </a:extLst>
          </p:cNvPr>
          <p:cNvSpPr>
            <a:spLocks noGrp="1"/>
          </p:cNvSpPr>
          <p:nvPr>
            <p:ph sz="half" idx="2"/>
          </p:nvPr>
        </p:nvSpPr>
        <p:spPr>
          <a:xfrm>
            <a:off x="6288088" y="872443"/>
            <a:ext cx="5903912" cy="5273062"/>
          </a:xfrm>
          <a:prstGeom prst="roundRect">
            <a:avLst>
              <a:gd name="adj" fmla="val 18730"/>
            </a:avLst>
          </a:prstGeom>
          <a:solidFill>
            <a:srgbClr val="F3F3FF"/>
          </a:solidFill>
          <a:ln w="27742">
            <a:solidFill>
              <a:srgbClr val="2D4DF2"/>
            </a:solidFill>
            <a:prstDash val="solid"/>
          </a:ln>
        </p:spPr>
        <p:txBody>
          <a:bodyPr>
            <a:normAutofit fontScale="70000" lnSpcReduction="20000"/>
          </a:bodyPr>
          <a:lstStyle/>
          <a:p>
            <a:pPr marL="0" indent="0">
              <a:buNone/>
            </a:pPr>
            <a:endParaRPr lang="en-US" dirty="0">
              <a:solidFill>
                <a:srgbClr val="242424"/>
              </a:solidFill>
              <a:latin typeface="source-serif-pro"/>
            </a:endParaRPr>
          </a:p>
          <a:p>
            <a:pPr marL="0" indent="0">
              <a:buNone/>
            </a:pPr>
            <a:r>
              <a:rPr lang="tr-TR" dirty="0">
                <a:solidFill>
                  <a:srgbClr val="242424"/>
                </a:solidFill>
                <a:latin typeface="source-serif-pro"/>
              </a:rPr>
              <a:t> • </a:t>
            </a:r>
            <a:r>
              <a:rPr lang="tr-TR" dirty="0" err="1">
                <a:solidFill>
                  <a:srgbClr val="242424"/>
                </a:solidFill>
                <a:latin typeface="source-serif-pro"/>
              </a:rPr>
              <a:t>Mikroservisler</a:t>
            </a:r>
            <a:r>
              <a:rPr lang="tr-TR" dirty="0">
                <a:solidFill>
                  <a:srgbClr val="242424"/>
                </a:solidFill>
                <a:latin typeface="source-serif-pro"/>
              </a:rPr>
              <a:t> birbirinden bağımsız ve tek bir işe odaklanmış uygulamalar olduklarından, her bir servisi farklı bir programlama dili ile geliştirmek mümkün. Bu da uygulamanın bir programlama diline olan bağımlılığını ortadan kaldır</a:t>
            </a:r>
            <a:r>
              <a:rPr lang="en-US" dirty="0" err="1">
                <a:solidFill>
                  <a:srgbClr val="242424"/>
                </a:solidFill>
                <a:latin typeface="source-serif-pro"/>
              </a:rPr>
              <a:t>ır</a:t>
            </a:r>
            <a:r>
              <a:rPr lang="en-US" dirty="0">
                <a:solidFill>
                  <a:srgbClr val="242424"/>
                </a:solidFill>
                <a:latin typeface="source-serif-pro"/>
              </a:rPr>
              <a:t>.</a:t>
            </a:r>
            <a:endParaRPr lang="tr-TR" dirty="0">
              <a:solidFill>
                <a:srgbClr val="242424"/>
              </a:solidFill>
              <a:latin typeface="source-serif-pro"/>
            </a:endParaRPr>
          </a:p>
          <a:p>
            <a:pPr marL="0" indent="0">
              <a:buNone/>
            </a:pPr>
            <a:br>
              <a:rPr lang="tr-TR" dirty="0">
                <a:latin typeface="source-serif-pro"/>
              </a:rPr>
            </a:br>
            <a:r>
              <a:rPr lang="tr-TR" dirty="0">
                <a:solidFill>
                  <a:srgbClr val="242424"/>
                </a:solidFill>
                <a:latin typeface="source-serif-pro"/>
              </a:rPr>
              <a:t>• Büyük bir </a:t>
            </a:r>
            <a:r>
              <a:rPr lang="tr-TR" dirty="0" err="1">
                <a:solidFill>
                  <a:srgbClr val="242424"/>
                </a:solidFill>
                <a:latin typeface="source-serif-pro"/>
              </a:rPr>
              <a:t>codebasein</a:t>
            </a:r>
            <a:r>
              <a:rPr lang="tr-TR" dirty="0">
                <a:solidFill>
                  <a:srgbClr val="242424"/>
                </a:solidFill>
                <a:latin typeface="source-serif-pro"/>
              </a:rPr>
              <a:t> </a:t>
            </a:r>
            <a:r>
              <a:rPr lang="tr-TR" dirty="0" err="1">
                <a:solidFill>
                  <a:srgbClr val="242424"/>
                </a:solidFill>
                <a:latin typeface="source-serif-pro"/>
              </a:rPr>
              <a:t>deploy</a:t>
            </a:r>
            <a:r>
              <a:rPr lang="tr-TR" dirty="0">
                <a:solidFill>
                  <a:srgbClr val="242424"/>
                </a:solidFill>
                <a:latin typeface="source-serif-pro"/>
              </a:rPr>
              <a:t> süresine oranla servislerin </a:t>
            </a:r>
            <a:r>
              <a:rPr lang="tr-TR" dirty="0" err="1">
                <a:solidFill>
                  <a:srgbClr val="242424"/>
                </a:solidFill>
                <a:latin typeface="source-serif-pro"/>
              </a:rPr>
              <a:t>build</a:t>
            </a:r>
            <a:r>
              <a:rPr lang="tr-TR" dirty="0">
                <a:solidFill>
                  <a:srgbClr val="242424"/>
                </a:solidFill>
                <a:latin typeface="source-serif-pro"/>
              </a:rPr>
              <a:t> ve </a:t>
            </a:r>
            <a:r>
              <a:rPr lang="tr-TR" dirty="0" err="1">
                <a:solidFill>
                  <a:srgbClr val="242424"/>
                </a:solidFill>
                <a:latin typeface="source-serif-pro"/>
              </a:rPr>
              <a:t>deploy</a:t>
            </a:r>
            <a:r>
              <a:rPr lang="tr-TR" dirty="0">
                <a:solidFill>
                  <a:srgbClr val="242424"/>
                </a:solidFill>
                <a:latin typeface="source-serif-pro"/>
              </a:rPr>
              <a:t> süreleri birbirinden bağımsız olacağından, </a:t>
            </a:r>
            <a:r>
              <a:rPr lang="tr-TR" dirty="0" err="1">
                <a:solidFill>
                  <a:srgbClr val="242424"/>
                </a:solidFill>
                <a:latin typeface="source-serif-pro"/>
              </a:rPr>
              <a:t>developerlar</a:t>
            </a:r>
            <a:r>
              <a:rPr lang="tr-TR" dirty="0">
                <a:solidFill>
                  <a:srgbClr val="242424"/>
                </a:solidFill>
                <a:latin typeface="source-serif-pro"/>
              </a:rPr>
              <a:t> açısından ciddi bir zaman kazancı sağla</a:t>
            </a:r>
            <a:r>
              <a:rPr lang="en-US" dirty="0">
                <a:solidFill>
                  <a:srgbClr val="242424"/>
                </a:solidFill>
                <a:latin typeface="source-serif-pro"/>
              </a:rPr>
              <a:t>r.</a:t>
            </a:r>
            <a:endParaRPr lang="tr-TR" dirty="0">
              <a:solidFill>
                <a:srgbClr val="242424"/>
              </a:solidFill>
              <a:latin typeface="source-serif-pro"/>
            </a:endParaRPr>
          </a:p>
          <a:p>
            <a:pPr marL="0" indent="0">
              <a:buNone/>
            </a:pPr>
            <a:br>
              <a:rPr lang="tr-TR" dirty="0">
                <a:latin typeface="source-serif-pro"/>
              </a:rPr>
            </a:br>
            <a:endParaRPr lang="tr-TR" dirty="0">
              <a:latin typeface="source-serif-pro"/>
            </a:endParaRPr>
          </a:p>
          <a:p>
            <a:pPr marL="0" indent="0">
              <a:buNone/>
            </a:pPr>
            <a:r>
              <a:rPr lang="tr-TR" dirty="0">
                <a:solidFill>
                  <a:srgbClr val="242424"/>
                </a:solidFill>
                <a:latin typeface="source-serif-pro"/>
              </a:rPr>
              <a:t>• </a:t>
            </a:r>
            <a:r>
              <a:rPr lang="tr-TR" dirty="0">
                <a:latin typeface="source-serif-pro"/>
              </a:rPr>
              <a:t>Ekibe yeni bir </a:t>
            </a:r>
            <a:r>
              <a:rPr lang="tr-TR" dirty="0" err="1">
                <a:latin typeface="source-serif-pro"/>
              </a:rPr>
              <a:t>developer</a:t>
            </a:r>
            <a:r>
              <a:rPr lang="tr-TR" dirty="0">
                <a:latin typeface="source-serif-pro"/>
              </a:rPr>
              <a:t> kat</a:t>
            </a:r>
            <a:r>
              <a:rPr lang="en-US" dirty="0">
                <a:latin typeface="source-serif-pro"/>
              </a:rPr>
              <a:t>ı</a:t>
            </a:r>
            <a:r>
              <a:rPr lang="tr-TR" dirty="0" err="1">
                <a:latin typeface="source-serif-pro"/>
              </a:rPr>
              <a:t>ldığı</a:t>
            </a:r>
            <a:r>
              <a:rPr lang="tr-TR" dirty="0">
                <a:latin typeface="source-serif-pro"/>
              </a:rPr>
              <a:t> zaman uygulamanın bütün yapısını öğrenmek yerine katkı vermesi beklenen servisin yapısını öğrenip katkı vermeye başlama süresi oldukça kısalır.</a:t>
            </a:r>
          </a:p>
          <a:p>
            <a:pPr marL="0" indent="0">
              <a:buNone/>
            </a:pPr>
            <a:br>
              <a:rPr lang="tr-TR" dirty="0">
                <a:latin typeface="source-serif-pro"/>
              </a:rPr>
            </a:br>
            <a:endParaRPr lang="tr-TR" dirty="0">
              <a:latin typeface="source-serif-pro"/>
            </a:endParaRPr>
          </a:p>
        </p:txBody>
      </p:sp>
    </p:spTree>
    <p:extLst>
      <p:ext uri="{BB962C8B-B14F-4D97-AF65-F5344CB8AC3E}">
        <p14:creationId xmlns:p14="http://schemas.microsoft.com/office/powerpoint/2010/main" val="39166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27ACE317-3BA1-7D27-BBDC-54BD4C4B9646}"/>
              </a:ext>
            </a:extLst>
          </p:cNvPr>
          <p:cNvSpPr>
            <a:spLocks noGrp="1"/>
          </p:cNvSpPr>
          <p:nvPr>
            <p:ph type="title"/>
          </p:nvPr>
        </p:nvSpPr>
        <p:spPr/>
        <p:txBody>
          <a:bodyPr/>
          <a:lstStyle/>
          <a:p>
            <a:r>
              <a:rPr lang="tr-TR" dirty="0"/>
              <a:t>            </a:t>
            </a:r>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a:t>
            </a:r>
            <a:r>
              <a:rPr lang="tr-TR" dirty="0" err="1">
                <a:solidFill>
                  <a:srgbClr val="FF0000"/>
                </a:solidFill>
              </a:rPr>
              <a:t>Pattern</a:t>
            </a:r>
            <a:r>
              <a:rPr lang="tr-TR" dirty="0">
                <a:solidFill>
                  <a:srgbClr val="FF0000"/>
                </a:solidFill>
              </a:rPr>
              <a:t>(Harici Yapılandırma)</a:t>
            </a:r>
          </a:p>
        </p:txBody>
      </p:sp>
      <p:sp>
        <p:nvSpPr>
          <p:cNvPr id="2" name="Alt Bilgi Yer Tutucusu 1">
            <a:extLst>
              <a:ext uri="{FF2B5EF4-FFF2-40B4-BE49-F238E27FC236}">
                <a16:creationId xmlns:a16="http://schemas.microsoft.com/office/drawing/2014/main" id="{EE6DB6DF-08EC-6987-89DF-FAD71799D535}"/>
              </a:ext>
            </a:extLst>
          </p:cNvPr>
          <p:cNvSpPr>
            <a:spLocks noGrp="1"/>
          </p:cNvSpPr>
          <p:nvPr>
            <p:ph type="ftr" sz="quarter" idx="11"/>
          </p:nvPr>
        </p:nvSpPr>
        <p:spPr/>
        <p:txBody>
          <a:bodyPr/>
          <a:lstStyle/>
          <a:p>
            <a:r>
              <a:rPr lang="tr-TR"/>
              <a:t>Kurumsal Mimari ve Arge-Damla Erhan</a:t>
            </a:r>
          </a:p>
        </p:txBody>
      </p:sp>
      <p:sp>
        <p:nvSpPr>
          <p:cNvPr id="5" name="İçerik Yer Tutucusu 4">
            <a:extLst>
              <a:ext uri="{FF2B5EF4-FFF2-40B4-BE49-F238E27FC236}">
                <a16:creationId xmlns:a16="http://schemas.microsoft.com/office/drawing/2014/main" id="{A77C0116-AB6C-C08C-466F-74BFD8F0477A}"/>
              </a:ext>
            </a:extLst>
          </p:cNvPr>
          <p:cNvSpPr>
            <a:spLocks noGrp="1"/>
          </p:cNvSpPr>
          <p:nvPr>
            <p:ph idx="1"/>
          </p:nvPr>
        </p:nvSpPr>
        <p:spPr>
          <a:xfrm>
            <a:off x="431375" y="1268760"/>
            <a:ext cx="11065225" cy="4896544"/>
          </a:xfrm>
        </p:spPr>
        <p:txBody>
          <a:bodyPr/>
          <a:lstStyle/>
          <a:p>
            <a:pPr marL="0" indent="0">
              <a:buNone/>
            </a:pPr>
            <a:r>
              <a:rPr lang="tr-TR" dirty="0"/>
              <a:t> </a:t>
            </a:r>
            <a:r>
              <a:rPr lang="tr-TR" sz="1400" dirty="0"/>
              <a:t>Bir uygulamanın kendisinde herhangi bir değişiklik olmaksızın birden fazla ortamda (</a:t>
            </a:r>
            <a:r>
              <a:rPr lang="tr-TR" sz="1400" dirty="0" err="1"/>
              <a:t>örn</a:t>
            </a:r>
            <a:r>
              <a:rPr lang="tr-TR" sz="1400" dirty="0"/>
              <a:t>. geliştirme, test, üretim) çalışmasına izin veren tasarım desenidir.</a:t>
            </a:r>
          </a:p>
          <a:p>
            <a:pPr marL="0" indent="0">
              <a:buNone/>
            </a:pPr>
            <a:r>
              <a:rPr lang="en-US" sz="1400" dirty="0"/>
              <a:t>Bu </a:t>
            </a:r>
            <a:r>
              <a:rPr lang="en-US" sz="1400" dirty="0" err="1"/>
              <a:t>desen</a:t>
            </a:r>
            <a:r>
              <a:rPr lang="en-US" sz="1400" dirty="0"/>
              <a:t>, </a:t>
            </a:r>
            <a:r>
              <a:rPr lang="en-US" sz="1400" dirty="0" err="1"/>
              <a:t>mikroservislerin</a:t>
            </a:r>
            <a:r>
              <a:rPr lang="en-US" sz="1400" dirty="0"/>
              <a:t> </a:t>
            </a:r>
            <a:r>
              <a:rPr lang="en-US" sz="1400" dirty="0" err="1"/>
              <a:t>ayarlarını</a:t>
            </a:r>
            <a:r>
              <a:rPr lang="en-US" sz="1400" dirty="0"/>
              <a:t> </a:t>
            </a:r>
            <a:r>
              <a:rPr lang="en-US" sz="1400" dirty="0" err="1"/>
              <a:t>merkezi</a:t>
            </a:r>
            <a:r>
              <a:rPr lang="en-US" sz="1400" dirty="0"/>
              <a:t> </a:t>
            </a:r>
            <a:r>
              <a:rPr lang="en-US" sz="1400" dirty="0" err="1"/>
              <a:t>bir</a:t>
            </a:r>
            <a:r>
              <a:rPr lang="en-US" sz="1400" dirty="0"/>
              <a:t> </a:t>
            </a:r>
            <a:r>
              <a:rPr lang="en-US" sz="1400" dirty="0" err="1"/>
              <a:t>yerde</a:t>
            </a:r>
            <a:r>
              <a:rPr lang="en-US" sz="1400" dirty="0"/>
              <a:t> </a:t>
            </a:r>
            <a:r>
              <a:rPr lang="en-US" sz="1400" dirty="0" err="1"/>
              <a:t>yönetmeye</a:t>
            </a:r>
            <a:r>
              <a:rPr lang="en-US" sz="1400" dirty="0"/>
              <a:t> </a:t>
            </a:r>
            <a:r>
              <a:rPr lang="en-US" sz="1400" dirty="0" err="1"/>
              <a:t>yönelik</a:t>
            </a:r>
            <a:r>
              <a:rPr lang="en-US" sz="1400" dirty="0"/>
              <a:t> </a:t>
            </a:r>
            <a:r>
              <a:rPr lang="en-US" sz="1400" dirty="0" err="1"/>
              <a:t>bir</a:t>
            </a:r>
            <a:r>
              <a:rPr lang="en-US" sz="1400" dirty="0"/>
              <a:t> </a:t>
            </a:r>
            <a:r>
              <a:rPr lang="en-US" sz="1400" dirty="0" err="1"/>
              <a:t>yaklaşımı</a:t>
            </a:r>
            <a:r>
              <a:rPr lang="en-US" sz="1400" dirty="0"/>
              <a:t> </a:t>
            </a:r>
            <a:r>
              <a:rPr lang="en-US" sz="1400" dirty="0" err="1"/>
              <a:t>ifade</a:t>
            </a:r>
            <a:r>
              <a:rPr lang="en-US" sz="1400" dirty="0"/>
              <a:t> </a:t>
            </a:r>
            <a:r>
              <a:rPr lang="en-US" sz="1400" dirty="0" err="1"/>
              <a:t>eder</a:t>
            </a:r>
            <a:r>
              <a:rPr lang="en-US" sz="1400" dirty="0"/>
              <a:t>. </a:t>
            </a:r>
            <a:r>
              <a:rPr lang="en-US" sz="1400" dirty="0" err="1"/>
              <a:t>Böylece</a:t>
            </a:r>
            <a:r>
              <a:rPr lang="en-US" sz="1400" dirty="0"/>
              <a:t>, </a:t>
            </a:r>
            <a:r>
              <a:rPr lang="en-US" sz="1400" dirty="0" err="1"/>
              <a:t>farklı</a:t>
            </a:r>
            <a:r>
              <a:rPr lang="en-US" sz="1400" dirty="0"/>
              <a:t> </a:t>
            </a:r>
            <a:r>
              <a:rPr lang="en-US" sz="1400" dirty="0" err="1"/>
              <a:t>mikroservislerin</a:t>
            </a:r>
            <a:r>
              <a:rPr lang="en-US" sz="1400" dirty="0"/>
              <a:t> </a:t>
            </a:r>
            <a:r>
              <a:rPr lang="en-US" sz="1400" dirty="0" err="1"/>
              <a:t>davranışını</a:t>
            </a:r>
            <a:r>
              <a:rPr lang="en-US" sz="1400" dirty="0"/>
              <a:t> </a:t>
            </a:r>
            <a:r>
              <a:rPr lang="en-US" sz="1400" dirty="0" err="1"/>
              <a:t>veya</a:t>
            </a:r>
            <a:r>
              <a:rPr lang="en-US" sz="1400" dirty="0"/>
              <a:t> </a:t>
            </a:r>
            <a:r>
              <a:rPr lang="en-US" sz="1400" dirty="0" err="1"/>
              <a:t>özelliklerini</a:t>
            </a:r>
            <a:r>
              <a:rPr lang="en-US" sz="1400" dirty="0"/>
              <a:t> </a:t>
            </a:r>
            <a:r>
              <a:rPr lang="en-US" sz="1400" dirty="0" err="1"/>
              <a:t>değiştirmek</a:t>
            </a:r>
            <a:r>
              <a:rPr lang="en-US" sz="1400" dirty="0"/>
              <a:t> </a:t>
            </a:r>
            <a:r>
              <a:rPr lang="en-US" sz="1400" dirty="0" err="1"/>
              <a:t>veya</a:t>
            </a:r>
            <a:r>
              <a:rPr lang="en-US" sz="1400" dirty="0"/>
              <a:t> </a:t>
            </a:r>
            <a:r>
              <a:rPr lang="en-US" sz="1400" dirty="0" err="1"/>
              <a:t>ayarlamak</a:t>
            </a:r>
            <a:r>
              <a:rPr lang="en-US" sz="1400" dirty="0"/>
              <a:t> </a:t>
            </a:r>
            <a:r>
              <a:rPr lang="en-US" sz="1400" dirty="0" err="1"/>
              <a:t>için</a:t>
            </a:r>
            <a:r>
              <a:rPr lang="en-US" sz="1400" dirty="0"/>
              <a:t> her </a:t>
            </a:r>
            <a:r>
              <a:rPr lang="en-US" sz="1400" dirty="0" err="1"/>
              <a:t>bir</a:t>
            </a:r>
            <a:r>
              <a:rPr lang="en-US" sz="1400" dirty="0"/>
              <a:t> </a:t>
            </a:r>
            <a:r>
              <a:rPr lang="en-US" sz="1400" dirty="0" err="1"/>
              <a:t>servisin</a:t>
            </a:r>
            <a:r>
              <a:rPr lang="en-US" sz="1400" dirty="0"/>
              <a:t> </a:t>
            </a:r>
            <a:r>
              <a:rPr lang="en-US" sz="1400" dirty="0" err="1"/>
              <a:t>kodunu</a:t>
            </a:r>
            <a:r>
              <a:rPr lang="en-US" sz="1400" dirty="0"/>
              <a:t> </a:t>
            </a:r>
            <a:r>
              <a:rPr lang="en-US" sz="1400" dirty="0" err="1"/>
              <a:t>değiştirmek</a:t>
            </a:r>
            <a:r>
              <a:rPr lang="en-US" sz="1400" dirty="0"/>
              <a:t> </a:t>
            </a:r>
            <a:r>
              <a:rPr lang="en-US" sz="1400" dirty="0" err="1"/>
              <a:t>yerine</a:t>
            </a:r>
            <a:r>
              <a:rPr lang="en-US" sz="1400" dirty="0"/>
              <a:t>, </a:t>
            </a:r>
            <a:r>
              <a:rPr lang="en-US" sz="1400" dirty="0" err="1"/>
              <a:t>merkezi</a:t>
            </a:r>
            <a:r>
              <a:rPr lang="en-US" sz="1400" dirty="0"/>
              <a:t> </a:t>
            </a:r>
            <a:r>
              <a:rPr lang="en-US" sz="1400" dirty="0" err="1"/>
              <a:t>bir</a:t>
            </a:r>
            <a:r>
              <a:rPr lang="en-US" sz="1400" dirty="0"/>
              <a:t> </a:t>
            </a:r>
            <a:r>
              <a:rPr lang="en-US" sz="1400" dirty="0" err="1"/>
              <a:t>konfigürasyon</a:t>
            </a:r>
            <a:r>
              <a:rPr lang="en-US" sz="1400" dirty="0"/>
              <a:t> </a:t>
            </a:r>
            <a:r>
              <a:rPr lang="en-US" sz="1400" dirty="0" err="1"/>
              <a:t>mekanizması</a:t>
            </a:r>
            <a:r>
              <a:rPr lang="en-US" sz="1400" dirty="0"/>
              <a:t> </a:t>
            </a:r>
            <a:r>
              <a:rPr lang="en-US" sz="1400" dirty="0" err="1"/>
              <a:t>kullanılır</a:t>
            </a:r>
            <a:r>
              <a:rPr lang="en-US" sz="1400" dirty="0"/>
              <a:t>. </a:t>
            </a:r>
          </a:p>
          <a:p>
            <a:pPr marL="0" indent="0">
              <a:buNone/>
            </a:pPr>
            <a:endParaRPr lang="en-US" sz="1400" dirty="0"/>
          </a:p>
          <a:p>
            <a:pPr marL="0" indent="0">
              <a:buNone/>
            </a:pPr>
            <a:endParaRPr lang="en-US" sz="1400" dirty="0"/>
          </a:p>
          <a:p>
            <a:pPr marL="0" indent="0">
              <a:buNone/>
            </a:pPr>
            <a:endParaRPr lang="tr-TR" sz="1400" dirty="0"/>
          </a:p>
          <a:p>
            <a:pPr marL="0" indent="0">
              <a:buNone/>
            </a:pPr>
            <a:endParaRPr lang="tr-TR" dirty="0"/>
          </a:p>
          <a:p>
            <a:pPr marL="0" indent="0">
              <a:buNone/>
            </a:pPr>
            <a:endParaRPr lang="tr-TR" dirty="0"/>
          </a:p>
        </p:txBody>
      </p:sp>
      <p:pic>
        <p:nvPicPr>
          <p:cNvPr id="4" name="Picture 2">
            <a:extLst>
              <a:ext uri="{FF2B5EF4-FFF2-40B4-BE49-F238E27FC236}">
                <a16:creationId xmlns:a16="http://schemas.microsoft.com/office/drawing/2014/main" id="{B5896AE9-41F6-2D87-7773-7B5071135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576" y="2656284"/>
            <a:ext cx="6054824"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4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59AA0C35-1339-0466-CF85-4E5937D623A6}"/>
              </a:ext>
            </a:extLst>
          </p:cNvPr>
          <p:cNvSpPr>
            <a:spLocks noGrp="1"/>
          </p:cNvSpPr>
          <p:nvPr>
            <p:ph idx="1"/>
          </p:nvPr>
        </p:nvSpPr>
        <p:spPr>
          <a:xfrm>
            <a:off x="431374" y="636003"/>
            <a:ext cx="11425268" cy="4922519"/>
          </a:xfrm>
        </p:spPr>
        <p:txBody>
          <a:bodyPr/>
          <a:lstStyle/>
          <a:p>
            <a:pPr marL="0" indent="0">
              <a:buNone/>
            </a:pPr>
            <a:r>
              <a:rPr lang="tr-TR" b="0" i="0" dirty="0">
                <a:solidFill>
                  <a:srgbClr val="242424"/>
                </a:solidFill>
                <a:effectLst/>
                <a:latin typeface="source-serif-pro"/>
              </a:rPr>
              <a:t>   </a:t>
            </a:r>
            <a:endParaRPr lang="tr-TR" sz="1400" dirty="0"/>
          </a:p>
        </p:txBody>
      </p:sp>
      <p:sp>
        <p:nvSpPr>
          <p:cNvPr id="3" name="Başlık 2">
            <a:extLst>
              <a:ext uri="{FF2B5EF4-FFF2-40B4-BE49-F238E27FC236}">
                <a16:creationId xmlns:a16="http://schemas.microsoft.com/office/drawing/2014/main" id="{F04A422D-294A-0F41-7796-B6CD6F74BEBA}"/>
              </a:ext>
            </a:extLst>
          </p:cNvPr>
          <p:cNvSpPr>
            <a:spLocks noGrp="1"/>
          </p:cNvSpPr>
          <p:nvPr>
            <p:ph type="title"/>
          </p:nvPr>
        </p:nvSpPr>
        <p:spPr/>
        <p:txBody>
          <a:bodyPr>
            <a:normAutofit fontScale="90000"/>
          </a:bodyPr>
          <a:lstStyle/>
          <a:p>
            <a:br>
              <a:rPr lang="tr-TR" dirty="0"/>
            </a:br>
            <a:br>
              <a:rPr lang="tr-TR" dirty="0"/>
            </a:br>
            <a:endParaRPr lang="tr-TR" dirty="0"/>
          </a:p>
        </p:txBody>
      </p:sp>
      <p:sp>
        <p:nvSpPr>
          <p:cNvPr id="4" name="Alt Bilgi Yer Tutucusu 3">
            <a:extLst>
              <a:ext uri="{FF2B5EF4-FFF2-40B4-BE49-F238E27FC236}">
                <a16:creationId xmlns:a16="http://schemas.microsoft.com/office/drawing/2014/main" id="{7637A0ED-B1EA-1163-503B-A8A4699CEF90}"/>
              </a:ext>
            </a:extLst>
          </p:cNvPr>
          <p:cNvSpPr>
            <a:spLocks noGrp="1"/>
          </p:cNvSpPr>
          <p:nvPr>
            <p:ph type="ftr" sz="quarter" idx="11"/>
          </p:nvPr>
        </p:nvSpPr>
        <p:spPr/>
        <p:txBody>
          <a:bodyPr/>
          <a:lstStyle/>
          <a:p>
            <a:r>
              <a:rPr lang="tr-TR" dirty="0"/>
              <a:t>Kurumsal Mimari ve </a:t>
            </a:r>
            <a:r>
              <a:rPr lang="tr-TR" dirty="0" err="1"/>
              <a:t>Arge</a:t>
            </a:r>
            <a:r>
              <a:rPr lang="tr-TR" dirty="0"/>
              <a:t>-Damla Erhan</a:t>
            </a:r>
          </a:p>
        </p:txBody>
      </p:sp>
      <p:pic>
        <p:nvPicPr>
          <p:cNvPr id="48130" name="Picture 2">
            <a:extLst>
              <a:ext uri="{FF2B5EF4-FFF2-40B4-BE49-F238E27FC236}">
                <a16:creationId xmlns:a16="http://schemas.microsoft.com/office/drawing/2014/main" id="{854434A1-E325-4892-9F5E-608A4F88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018" y="636002"/>
            <a:ext cx="4176464" cy="4922519"/>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A15C9396-C5AB-C50B-F0EB-B60D88908213}"/>
              </a:ext>
            </a:extLst>
          </p:cNvPr>
          <p:cNvSpPr txBox="1"/>
          <p:nvPr/>
        </p:nvSpPr>
        <p:spPr>
          <a:xfrm>
            <a:off x="767408" y="1628800"/>
            <a:ext cx="4680520" cy="1997919"/>
          </a:xfrm>
          <a:prstGeom prst="rect">
            <a:avLst/>
          </a:prstGeom>
          <a:noFill/>
        </p:spPr>
        <p:txBody>
          <a:bodyPr wrap="square">
            <a:spAutoFit/>
          </a:bodyPr>
          <a:lstStyle/>
          <a:p>
            <a:pPr algn="just">
              <a:lnSpc>
                <a:spcPct val="150000"/>
              </a:lnSpc>
            </a:pPr>
            <a:r>
              <a:rPr lang="tr-TR" sz="1400" b="0" i="0" dirty="0">
                <a:solidFill>
                  <a:srgbClr val="242424"/>
                </a:solidFill>
                <a:effectLst/>
              </a:rPr>
              <a:t>Monolitik mimaride genellikle bir uygulama sunucumuz içerisinde bir tane uygulamamız ve sunucu üzerinde </a:t>
            </a:r>
            <a:r>
              <a:rPr lang="tr-TR" sz="1400" b="0" i="0" dirty="0" err="1">
                <a:solidFill>
                  <a:srgbClr val="242424"/>
                </a:solidFill>
                <a:effectLst/>
              </a:rPr>
              <a:t>konfigurasyonlar</a:t>
            </a:r>
            <a:r>
              <a:rPr lang="tr-TR" sz="1400" b="0" i="0" dirty="0">
                <a:solidFill>
                  <a:srgbClr val="242424"/>
                </a:solidFill>
                <a:effectLst/>
              </a:rPr>
              <a:t> </a:t>
            </a:r>
            <a:r>
              <a:rPr lang="tr-TR" sz="1400" b="0" i="0" dirty="0" err="1">
                <a:solidFill>
                  <a:srgbClr val="242424"/>
                </a:solidFill>
                <a:effectLst/>
              </a:rPr>
              <a:t>bulunur.Buradaki</a:t>
            </a:r>
            <a:r>
              <a:rPr lang="tr-TR" sz="1400" b="0" i="0" dirty="0">
                <a:solidFill>
                  <a:srgbClr val="242424"/>
                </a:solidFill>
                <a:effectLst/>
              </a:rPr>
              <a:t> dosyaları okuyarak ve </a:t>
            </a:r>
            <a:r>
              <a:rPr lang="tr-TR" sz="1400" b="0" i="0" dirty="0" err="1">
                <a:solidFill>
                  <a:srgbClr val="242424"/>
                </a:solidFill>
                <a:effectLst/>
              </a:rPr>
              <a:t>konfigurasyonlarımızı</a:t>
            </a:r>
            <a:r>
              <a:rPr lang="tr-TR" sz="1400" b="0" i="0" dirty="0">
                <a:solidFill>
                  <a:srgbClr val="242424"/>
                </a:solidFill>
                <a:effectLst/>
              </a:rPr>
              <a:t> </a:t>
            </a:r>
            <a:r>
              <a:rPr lang="tr-TR" sz="1400" b="0" i="0" dirty="0" err="1">
                <a:solidFill>
                  <a:srgbClr val="242424"/>
                </a:solidFill>
                <a:effectLst/>
              </a:rPr>
              <a:t>setleyerek</a:t>
            </a:r>
            <a:r>
              <a:rPr lang="tr-TR" sz="1400" b="0" i="0" dirty="0">
                <a:solidFill>
                  <a:srgbClr val="242424"/>
                </a:solidFill>
                <a:effectLst/>
              </a:rPr>
              <a:t> uygulama </a:t>
            </a:r>
            <a:r>
              <a:rPr lang="tr-TR" sz="1400" b="0" i="0" dirty="0" err="1">
                <a:solidFill>
                  <a:srgbClr val="242424"/>
                </a:solidFill>
                <a:effectLst/>
              </a:rPr>
              <a:t>kullanılır.Ancak</a:t>
            </a:r>
            <a:r>
              <a:rPr lang="tr-TR" sz="1400" b="0" i="0" dirty="0">
                <a:solidFill>
                  <a:srgbClr val="242424"/>
                </a:solidFill>
                <a:effectLst/>
              </a:rPr>
              <a:t> bu yapıda </a:t>
            </a:r>
            <a:r>
              <a:rPr lang="tr-TR" sz="1400" b="0" i="0" dirty="0" err="1">
                <a:solidFill>
                  <a:srgbClr val="242424"/>
                </a:solidFill>
                <a:effectLst/>
              </a:rPr>
              <a:t>konfigurasyon</a:t>
            </a:r>
            <a:r>
              <a:rPr lang="tr-TR" sz="1400" b="0" i="0" dirty="0">
                <a:solidFill>
                  <a:srgbClr val="242424"/>
                </a:solidFill>
                <a:effectLst/>
              </a:rPr>
              <a:t> yönetimi ve </a:t>
            </a:r>
            <a:r>
              <a:rPr lang="tr-TR" sz="1400" b="0" i="0" dirty="0" err="1">
                <a:solidFill>
                  <a:srgbClr val="242424"/>
                </a:solidFill>
                <a:effectLst/>
              </a:rPr>
              <a:t>development</a:t>
            </a:r>
            <a:r>
              <a:rPr lang="tr-TR" sz="1400" b="0" i="0" dirty="0">
                <a:solidFill>
                  <a:srgbClr val="242424"/>
                </a:solidFill>
                <a:effectLst/>
              </a:rPr>
              <a:t> ortamı için karışıklıklar ortaya çıkmaktadır.</a:t>
            </a:r>
            <a:endParaRPr lang="tr-TR" sz="1400" dirty="0"/>
          </a:p>
        </p:txBody>
      </p:sp>
    </p:spTree>
    <p:extLst>
      <p:ext uri="{BB962C8B-B14F-4D97-AF65-F5344CB8AC3E}">
        <p14:creationId xmlns:p14="http://schemas.microsoft.com/office/powerpoint/2010/main" val="293019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4DF36D2E-6FDC-F6CE-CE3A-A386F9E20522}"/>
              </a:ext>
            </a:extLst>
          </p:cNvPr>
          <p:cNvSpPr>
            <a:spLocks noGrp="1"/>
          </p:cNvSpPr>
          <p:nvPr>
            <p:ph type="ftr" sz="quarter" idx="11"/>
          </p:nvPr>
        </p:nvSpPr>
        <p:spPr/>
        <p:txBody>
          <a:bodyPr/>
          <a:lstStyle/>
          <a:p>
            <a:r>
              <a:rPr lang="tr-TR"/>
              <a:t>Kurumsal Mimari ve Arge-Damla Erhan</a:t>
            </a:r>
            <a:endParaRPr lang="tr-TR" dirty="0"/>
          </a:p>
        </p:txBody>
      </p:sp>
      <p:sp>
        <p:nvSpPr>
          <p:cNvPr id="6" name="İçerik Yer Tutucusu 5">
            <a:extLst>
              <a:ext uri="{FF2B5EF4-FFF2-40B4-BE49-F238E27FC236}">
                <a16:creationId xmlns:a16="http://schemas.microsoft.com/office/drawing/2014/main" id="{60D52460-6ADC-1F0C-27FA-B349C4AC7354}"/>
              </a:ext>
            </a:extLst>
          </p:cNvPr>
          <p:cNvSpPr>
            <a:spLocks noGrp="1"/>
          </p:cNvSpPr>
          <p:nvPr>
            <p:ph idx="1"/>
          </p:nvPr>
        </p:nvSpPr>
        <p:spPr>
          <a:xfrm>
            <a:off x="431376" y="2132856"/>
            <a:ext cx="5275780" cy="3960440"/>
          </a:xfrm>
        </p:spPr>
        <p:txBody>
          <a:bodyPr>
            <a:normAutofit/>
          </a:bodyPr>
          <a:lstStyle/>
          <a:p>
            <a:pPr marL="0" indent="0" algn="just">
              <a:lnSpc>
                <a:spcPct val="150000"/>
              </a:lnSpc>
              <a:buNone/>
            </a:pPr>
            <a:r>
              <a:rPr lang="tr-TR" sz="1400" b="0" i="0" dirty="0">
                <a:solidFill>
                  <a:srgbClr val="242424"/>
                </a:solidFill>
                <a:effectLst/>
                <a:latin typeface="source-serif-pro"/>
              </a:rPr>
              <a:t>Yandaki yapı ise aynı uygulama sunucusu üzerine </a:t>
            </a:r>
            <a:r>
              <a:rPr lang="tr-TR" sz="1400" b="0" i="0" dirty="0" err="1">
                <a:solidFill>
                  <a:srgbClr val="242424"/>
                </a:solidFill>
                <a:effectLst/>
                <a:latin typeface="source-serif-pro"/>
              </a:rPr>
              <a:t>deploy</a:t>
            </a:r>
            <a:r>
              <a:rPr lang="tr-TR" sz="1400" b="0" i="0" dirty="0">
                <a:solidFill>
                  <a:srgbClr val="242424"/>
                </a:solidFill>
                <a:effectLst/>
                <a:latin typeface="source-serif-pro"/>
              </a:rPr>
              <a:t> edilmiş birden çok </a:t>
            </a:r>
            <a:r>
              <a:rPr lang="tr-TR" sz="1400" b="0" i="0" dirty="0" err="1">
                <a:solidFill>
                  <a:srgbClr val="242424"/>
                </a:solidFill>
                <a:effectLst/>
                <a:latin typeface="source-serif-pro"/>
              </a:rPr>
              <a:t>mikroservislerimiz,konfigurasyonların</a:t>
            </a:r>
            <a:r>
              <a:rPr lang="tr-TR" sz="1400" b="0" i="0" dirty="0">
                <a:solidFill>
                  <a:srgbClr val="242424"/>
                </a:solidFill>
                <a:effectLst/>
                <a:latin typeface="source-serif-pro"/>
              </a:rPr>
              <a:t> yönetildiği bir </a:t>
            </a:r>
            <a:r>
              <a:rPr lang="tr-TR" sz="1400" b="0" i="0" dirty="0" err="1">
                <a:solidFill>
                  <a:srgbClr val="242424"/>
                </a:solidFill>
                <a:effectLst/>
                <a:latin typeface="source-serif-pro"/>
              </a:rPr>
              <a:t>config-server’ımız,konfigurasyon</a:t>
            </a:r>
            <a:r>
              <a:rPr lang="tr-TR" sz="1400" b="0" i="0" dirty="0">
                <a:solidFill>
                  <a:srgbClr val="242424"/>
                </a:solidFill>
                <a:effectLst/>
                <a:latin typeface="source-serif-pro"/>
              </a:rPr>
              <a:t> dosyalarının saklandığı bir git reposu ile oluşturulmuş bir mimari </a:t>
            </a:r>
            <a:r>
              <a:rPr lang="tr-TR" sz="1400" b="0" i="0" dirty="0" err="1">
                <a:solidFill>
                  <a:srgbClr val="242424"/>
                </a:solidFill>
                <a:effectLst/>
                <a:latin typeface="source-serif-pro"/>
              </a:rPr>
              <a:t>getiriyor.Yani</a:t>
            </a:r>
            <a:r>
              <a:rPr lang="tr-TR" sz="1400" b="0" i="0" dirty="0">
                <a:solidFill>
                  <a:srgbClr val="242424"/>
                </a:solidFill>
                <a:effectLst/>
                <a:latin typeface="source-serif-pro"/>
              </a:rPr>
              <a:t> ilk yapıdaki gibi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dosyaları uygulamadan ve uygulama sunucusundan izole edilmiş ve tek bir </a:t>
            </a:r>
            <a:r>
              <a:rPr lang="tr-TR" sz="1400" b="0" i="0" dirty="0" err="1">
                <a:solidFill>
                  <a:srgbClr val="242424"/>
                </a:solidFill>
                <a:effectLst/>
                <a:latin typeface="source-serif-pro"/>
              </a:rPr>
              <a:t>konfigurasyon</a:t>
            </a:r>
            <a:r>
              <a:rPr lang="tr-TR" sz="1400" b="0" i="0" dirty="0">
                <a:solidFill>
                  <a:srgbClr val="242424"/>
                </a:solidFill>
                <a:effectLst/>
                <a:latin typeface="source-serif-pro"/>
              </a:rPr>
              <a:t> yönetim katmanı </a:t>
            </a:r>
            <a:r>
              <a:rPr lang="tr-TR" sz="1400" b="0" i="0" dirty="0" err="1">
                <a:solidFill>
                  <a:srgbClr val="242424"/>
                </a:solidFill>
                <a:effectLst/>
                <a:latin typeface="source-serif-pro"/>
              </a:rPr>
              <a:t>environment</a:t>
            </a:r>
            <a:r>
              <a:rPr lang="tr-TR" sz="1400" b="0" i="0" dirty="0">
                <a:solidFill>
                  <a:srgbClr val="242424"/>
                </a:solidFill>
                <a:effectLst/>
                <a:latin typeface="source-serif-pro"/>
              </a:rPr>
              <a:t> bazlı bir yönetimi bize sağlıyor.</a:t>
            </a:r>
            <a:endParaRPr lang="tr-TR" sz="1400" dirty="0"/>
          </a:p>
        </p:txBody>
      </p:sp>
      <p:sp>
        <p:nvSpPr>
          <p:cNvPr id="7" name="İçerik Yer Tutucusu 5">
            <a:extLst>
              <a:ext uri="{FF2B5EF4-FFF2-40B4-BE49-F238E27FC236}">
                <a16:creationId xmlns:a16="http://schemas.microsoft.com/office/drawing/2014/main" id="{CFD39E05-79C4-4B25-BC94-F7E50132D97E}"/>
              </a:ext>
            </a:extLst>
          </p:cNvPr>
          <p:cNvSpPr txBox="1">
            <a:spLocks/>
          </p:cNvSpPr>
          <p:nvPr/>
        </p:nvSpPr>
        <p:spPr>
          <a:xfrm flipH="1">
            <a:off x="10620897" y="1484784"/>
            <a:ext cx="2128647" cy="47609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spcAft>
                <a:spcPts val="600"/>
              </a:spcAft>
              <a:buFont typeface="Arial" pitchFamily="34" charset="0"/>
              <a:buChar char="•"/>
              <a:defRPr sz="24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tr-TR" sz="1800" dirty="0"/>
          </a:p>
        </p:txBody>
      </p:sp>
      <p:pic>
        <p:nvPicPr>
          <p:cNvPr id="49156" name="Picture 4">
            <a:extLst>
              <a:ext uri="{FF2B5EF4-FFF2-40B4-BE49-F238E27FC236}">
                <a16:creationId xmlns:a16="http://schemas.microsoft.com/office/drawing/2014/main" id="{B032D67C-354B-7B9F-5280-D04114AB1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6040" y="923925"/>
            <a:ext cx="5400595"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86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C000E000-A62B-BE0C-759E-7D5A22288416}"/>
              </a:ext>
            </a:extLst>
          </p:cNvPr>
          <p:cNvSpPr>
            <a:spLocks noGrp="1"/>
          </p:cNvSpPr>
          <p:nvPr>
            <p:ph idx="1"/>
          </p:nvPr>
        </p:nvSpPr>
        <p:spPr>
          <a:xfrm>
            <a:off x="431375" y="1268760"/>
            <a:ext cx="4872537" cy="4896544"/>
          </a:xfrm>
        </p:spPr>
        <p:txBody>
          <a:bodyPr>
            <a:normAutofit/>
          </a:bodyPr>
          <a:lstStyle/>
          <a:p>
            <a:pPr marL="0" indent="0">
              <a:buNone/>
            </a:pPr>
            <a:endParaRPr lang="tr-TR" sz="1400" dirty="0"/>
          </a:p>
          <a:p>
            <a:pPr marL="0" indent="0">
              <a:buNone/>
            </a:pPr>
            <a:r>
              <a:rPr lang="tr-TR" sz="1400" dirty="0"/>
              <a:t>Uygulama çalışma zamanı ortamlarının çoğu, uygulama klasörlerinde yer alan ve uygulama ile dağıtılan dosyalarda tutulan yapılandırma bilgilerini içerir. </a:t>
            </a:r>
          </a:p>
          <a:p>
            <a:pPr marL="0" indent="0">
              <a:buNone/>
            </a:pPr>
            <a:r>
              <a:rPr lang="tr-TR" sz="1400" dirty="0"/>
              <a:t>Bazı durumlarda, dağıtıldıktan sonra uygulamanın davranışını değiştirmek için bu dosyaları düzenlemek mümkündür. Bununla birlikte, çoğu durumda, yapılandırmada yapılan değişiklikler, uygulamanın yeniden dağıtılmasını gerektirerek, kabul edilemez kesinti süresine ve ek yönetim yüküne neden olur.</a:t>
            </a:r>
          </a:p>
          <a:p>
            <a:pPr marL="0" indent="0">
              <a:buNone/>
            </a:pPr>
            <a:r>
              <a:rPr lang="tr-TR" sz="1400" dirty="0"/>
              <a:t>Yerel yapılandırma dosyaları da yapılandırmayı tek bir uygulamayla sınırlar, oysa bazı senaryolarda yapılandırma ayarlarının birden fazla uygulama arasında paylaşılması yararlı olabilir.</a:t>
            </a:r>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pPr marL="0" indent="0">
              <a:buNone/>
            </a:pPr>
            <a:endParaRPr lang="tr-TR" sz="1400" dirty="0"/>
          </a:p>
          <a:p>
            <a:endParaRPr lang="tr-TR" dirty="0"/>
          </a:p>
        </p:txBody>
      </p:sp>
      <p:sp>
        <p:nvSpPr>
          <p:cNvPr id="3" name="Başlık 2">
            <a:extLst>
              <a:ext uri="{FF2B5EF4-FFF2-40B4-BE49-F238E27FC236}">
                <a16:creationId xmlns:a16="http://schemas.microsoft.com/office/drawing/2014/main" id="{41B6F901-2557-3950-9515-A37C6B498A78}"/>
              </a:ext>
            </a:extLst>
          </p:cNvPr>
          <p:cNvSpPr>
            <a:spLocks noGrp="1"/>
          </p:cNvSpPr>
          <p:nvPr>
            <p:ph type="title"/>
          </p:nvPr>
        </p:nvSpPr>
        <p:spPr/>
        <p:txBody>
          <a:bodyPr/>
          <a:lstStyle/>
          <a:p>
            <a:r>
              <a:rPr lang="tr-TR" dirty="0" err="1">
                <a:solidFill>
                  <a:srgbClr val="FF0000"/>
                </a:solidFill>
              </a:rPr>
              <a:t>Externalized</a:t>
            </a:r>
            <a:r>
              <a:rPr lang="tr-TR" dirty="0">
                <a:solidFill>
                  <a:srgbClr val="FF0000"/>
                </a:solidFill>
              </a:rPr>
              <a:t> </a:t>
            </a:r>
            <a:r>
              <a:rPr lang="tr-TR" dirty="0" err="1">
                <a:solidFill>
                  <a:srgbClr val="FF0000"/>
                </a:solidFill>
              </a:rPr>
              <a:t>Configuration</a:t>
            </a:r>
            <a:r>
              <a:rPr lang="tr-TR" dirty="0">
                <a:solidFill>
                  <a:srgbClr val="FF0000"/>
                </a:solidFill>
              </a:rPr>
              <a:t> Neden Kullanırız?</a:t>
            </a:r>
          </a:p>
        </p:txBody>
      </p:sp>
      <p:sp>
        <p:nvSpPr>
          <p:cNvPr id="4" name="Alt Bilgi Yer Tutucusu 3">
            <a:extLst>
              <a:ext uri="{FF2B5EF4-FFF2-40B4-BE49-F238E27FC236}">
                <a16:creationId xmlns:a16="http://schemas.microsoft.com/office/drawing/2014/main" id="{2A162E34-2A91-6776-7FBF-81201A992101}"/>
              </a:ext>
            </a:extLst>
          </p:cNvPr>
          <p:cNvSpPr>
            <a:spLocks noGrp="1"/>
          </p:cNvSpPr>
          <p:nvPr>
            <p:ph type="ftr" sz="quarter" idx="11"/>
          </p:nvPr>
        </p:nvSpPr>
        <p:spPr>
          <a:xfrm>
            <a:off x="5087888" y="6381328"/>
            <a:ext cx="6912768" cy="268139"/>
          </a:xfrm>
        </p:spPr>
        <p:txBody>
          <a:bodyPr/>
          <a:lstStyle/>
          <a:p>
            <a:r>
              <a:rPr lang="tr-TR" dirty="0"/>
              <a:t>Kurumsal Mimari ve </a:t>
            </a:r>
            <a:r>
              <a:rPr lang="tr-TR" dirty="0" err="1"/>
              <a:t>Arge</a:t>
            </a:r>
            <a:r>
              <a:rPr lang="tr-TR" dirty="0"/>
              <a:t>-Damla Erhan</a:t>
            </a:r>
          </a:p>
        </p:txBody>
      </p:sp>
      <p:pic>
        <p:nvPicPr>
          <p:cNvPr id="5" name="İçerik Yer Tutucusu 4">
            <a:extLst>
              <a:ext uri="{FF2B5EF4-FFF2-40B4-BE49-F238E27FC236}">
                <a16:creationId xmlns:a16="http://schemas.microsoft.com/office/drawing/2014/main" id="{456F588F-AC61-14C0-3E44-C571C19DC8BE}"/>
              </a:ext>
            </a:extLst>
          </p:cNvPr>
          <p:cNvPicPr>
            <a:picLocks noChangeAspect="1"/>
          </p:cNvPicPr>
          <p:nvPr/>
        </p:nvPicPr>
        <p:blipFill>
          <a:blip r:embed="rId2">
            <a:extLst>
              <a:ext uri="{28A0092B-C50C-407E-A947-70E740481C1C}">
                <a14:useLocalDpi xmlns:a14="http://schemas.microsoft.com/office/drawing/2010/main" val="0"/>
              </a:ext>
            </a:extLst>
          </a:blip>
          <a:srcRect t="17" b="17"/>
          <a:stretch/>
        </p:blipFill>
        <p:spPr bwMode="auto">
          <a:xfrm>
            <a:off x="5720661" y="1268760"/>
            <a:ext cx="6039964" cy="3846661"/>
          </a:xfrm>
          <a:prstGeom prst="rect">
            <a:avLst/>
          </a:prstGeom>
          <a:noFill/>
          <a:ln>
            <a:noFill/>
          </a:ln>
        </p:spPr>
      </p:pic>
    </p:spTree>
    <p:extLst>
      <p:ext uri="{BB962C8B-B14F-4D97-AF65-F5344CB8AC3E}">
        <p14:creationId xmlns:p14="http://schemas.microsoft.com/office/powerpoint/2010/main" val="1939546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 Bilgi Yer Tutucusu 3">
            <a:extLst>
              <a:ext uri="{FF2B5EF4-FFF2-40B4-BE49-F238E27FC236}">
                <a16:creationId xmlns:a16="http://schemas.microsoft.com/office/drawing/2014/main" id="{80508858-3C1D-A9C5-64C0-4E3C9D2BB31A}"/>
              </a:ext>
            </a:extLst>
          </p:cNvPr>
          <p:cNvSpPr>
            <a:spLocks noGrp="1"/>
          </p:cNvSpPr>
          <p:nvPr>
            <p:ph type="ftr" sz="quarter" idx="11"/>
          </p:nvPr>
        </p:nvSpPr>
        <p:spPr>
          <a:xfrm>
            <a:off x="4943875" y="6401994"/>
            <a:ext cx="6912768" cy="268139"/>
          </a:xfrm>
        </p:spPr>
        <p:txBody>
          <a:bodyPr/>
          <a:lstStyle/>
          <a:p>
            <a:r>
              <a:rPr lang="tr-TR" sz="1400" dirty="0"/>
              <a:t>Kurumsal Mimari ve </a:t>
            </a:r>
            <a:r>
              <a:rPr lang="tr-TR" sz="1400" dirty="0" err="1"/>
              <a:t>Arge</a:t>
            </a:r>
            <a:r>
              <a:rPr lang="tr-TR" sz="1400" dirty="0"/>
              <a:t>-Damla Erhan</a:t>
            </a:r>
          </a:p>
        </p:txBody>
      </p:sp>
      <p:sp>
        <p:nvSpPr>
          <p:cNvPr id="8" name="İçerik Yer Tutucusu 7">
            <a:extLst>
              <a:ext uri="{FF2B5EF4-FFF2-40B4-BE49-F238E27FC236}">
                <a16:creationId xmlns:a16="http://schemas.microsoft.com/office/drawing/2014/main" id="{FD10A091-5DBE-24EA-D8FC-CED26336BFC0}"/>
              </a:ext>
            </a:extLst>
          </p:cNvPr>
          <p:cNvSpPr>
            <a:spLocks noGrp="1"/>
          </p:cNvSpPr>
          <p:nvPr>
            <p:ph idx="1"/>
          </p:nvPr>
        </p:nvSpPr>
        <p:spPr>
          <a:xfrm>
            <a:off x="431375" y="187867"/>
            <a:ext cx="11425268" cy="5977437"/>
          </a:xfrm>
        </p:spPr>
        <p:txBody>
          <a:bodyPr>
            <a:normAutofit/>
          </a:bodyPr>
          <a:lstStyle/>
          <a:p>
            <a:endParaRPr lang="tr-TR" sz="1400" dirty="0"/>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endParaRPr lang="tr-TR" sz="1400" dirty="0">
              <a:solidFill>
                <a:srgbClr val="444444"/>
              </a:solidFill>
              <a:latin typeface="Roboto" panose="02000000000000000000" pitchFamily="2" charset="0"/>
            </a:endParaRPr>
          </a:p>
          <a:p>
            <a:endParaRPr lang="tr-TR" sz="1400" b="0" i="0" dirty="0">
              <a:solidFill>
                <a:srgbClr val="444444"/>
              </a:solidFill>
              <a:effectLst/>
              <a:latin typeface="Roboto" panose="02000000000000000000" pitchFamily="2" charset="0"/>
            </a:endParaRPr>
          </a:p>
          <a:p>
            <a:pPr marL="0" indent="0">
              <a:buNone/>
            </a:pPr>
            <a:r>
              <a:rPr lang="tr-TR" sz="1400" b="0" i="0" dirty="0">
                <a:solidFill>
                  <a:srgbClr val="444444"/>
                </a:solidFill>
                <a:effectLst/>
                <a:latin typeface="Roboto" panose="02000000000000000000" pitchFamily="2" charset="0"/>
              </a:rPr>
              <a:t>            </a:t>
            </a: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latin typeface="Roboto" panose="02000000000000000000" pitchFamily="2" charset="0"/>
            </a:endParaRPr>
          </a:p>
          <a:p>
            <a:pPr marL="0" indent="0">
              <a:buNone/>
            </a:pPr>
            <a:endParaRPr lang="en-US" sz="1400" b="0" i="0" dirty="0">
              <a:solidFill>
                <a:srgbClr val="444444"/>
              </a:solidFill>
              <a:effectLst/>
              <a:latin typeface="Roboto" panose="02000000000000000000" pitchFamily="2" charset="0"/>
            </a:endParaRPr>
          </a:p>
          <a:p>
            <a:pPr marL="0" indent="0">
              <a:buNone/>
            </a:pPr>
            <a:endParaRPr lang="en-US" sz="1400" dirty="0">
              <a:solidFill>
                <a:srgbClr val="444444"/>
              </a:solidFill>
            </a:endParaRPr>
          </a:p>
          <a:p>
            <a:pPr marL="0" indent="0">
              <a:buNone/>
            </a:pPr>
            <a:endParaRPr lang="en-US" sz="1400" b="0" i="0" dirty="0">
              <a:solidFill>
                <a:srgbClr val="444444"/>
              </a:solidFill>
              <a:effectLst/>
            </a:endParaRPr>
          </a:p>
          <a:p>
            <a:pPr marL="0" indent="0">
              <a:buNone/>
            </a:pPr>
            <a:r>
              <a:rPr lang="tr-TR" sz="1400" b="0" i="0">
                <a:solidFill>
                  <a:srgbClr val="444444"/>
                </a:solidFill>
                <a:effectLst/>
              </a:rPr>
              <a:t>                                          </a:t>
            </a:r>
            <a:r>
              <a:rPr lang="tr-TR" sz="1400" b="0" i="0" dirty="0">
                <a:solidFill>
                  <a:srgbClr val="444444"/>
                </a:solidFill>
                <a:effectLst/>
              </a:rPr>
              <a:t>Harici yapılandırma deposu modeli, yapılandırma ayrıntılarını uygulamadan ayıran bir operasyonel modeldir</a:t>
            </a:r>
            <a:r>
              <a:rPr lang="tr-TR" sz="1400" b="0" i="0">
                <a:solidFill>
                  <a:srgbClr val="444444"/>
                </a:solidFill>
                <a:effectLst/>
              </a:rPr>
              <a:t>. </a:t>
            </a:r>
            <a:endParaRPr lang="tr-TR" sz="1400" dirty="0"/>
          </a:p>
        </p:txBody>
      </p:sp>
      <p:pic>
        <p:nvPicPr>
          <p:cNvPr id="47106" name="Picture 2" descr="Boş Şema (1)">
            <a:extLst>
              <a:ext uri="{FF2B5EF4-FFF2-40B4-BE49-F238E27FC236}">
                <a16:creationId xmlns:a16="http://schemas.microsoft.com/office/drawing/2014/main" id="{CB2E0DFF-CF18-B9ED-2B7B-487AD8488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87867"/>
            <a:ext cx="7488832" cy="475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4505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7.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8.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9.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1.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3.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4.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NAME" val="Moon"/>
</p:tagLst>
</file>

<file path=ppt/tags/tag39.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NAME" val="Moon"/>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4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NAME" val="Moon"/>
</p:tagLst>
</file>

<file path=ppt/tags/tag57.xml><?xml version="1.0" encoding="utf-8"?>
<p:tagLst xmlns:a="http://schemas.openxmlformats.org/drawingml/2006/main" xmlns:r="http://schemas.openxmlformats.org/officeDocument/2006/relationships" xmlns:p="http://schemas.openxmlformats.org/presentationml/2006/main">
  <p:tag name="NAME" val="Moon"/>
</p:tagLst>
</file>

<file path=ppt/tags/tag58.xml><?xml version="1.0" encoding="utf-8"?>
<p:tagLst xmlns:a="http://schemas.openxmlformats.org/drawingml/2006/main" xmlns:r="http://schemas.openxmlformats.org/officeDocument/2006/relationships" xmlns:p="http://schemas.openxmlformats.org/presentationml/2006/main">
  <p:tag name="NAME" val="Moon"/>
</p:tagLst>
</file>

<file path=ppt/tags/tag59.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3.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4.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65.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66.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7.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68.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69.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70.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r">
          <a:defRPr sz="1000" dirty="0" smtClean="0">
            <a:solidFill>
              <a:schemeClr val="bg1">
                <a:lumMod val="50000"/>
              </a:schemeClr>
            </a:solidFill>
          </a:defRPr>
        </a:defPPr>
      </a:lstStyle>
    </a:txDef>
  </a:objectDefaults>
  <a:extraClrSchemeLst/>
</a:theme>
</file>

<file path=ppt/theme/theme2.xml><?xml version="1.0" encoding="utf-8"?>
<a:theme xmlns:a="http://schemas.openxmlformats.org/drawingml/2006/main" name="1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5_Turkiye Bankasi_CF_TIB007">
  <a:themeElements>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fontScheme name="Curren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DCDCDC"/>
        </a:lt2>
        <a:accent1>
          <a:srgbClr val="5EC6E3"/>
        </a:accent1>
        <a:accent2>
          <a:srgbClr val="256CA7"/>
        </a:accent2>
        <a:accent3>
          <a:srgbClr val="113C8B"/>
        </a:accent3>
        <a:accent4>
          <a:srgbClr val="00224A"/>
        </a:accent4>
        <a:accent5>
          <a:srgbClr val="FF6600"/>
        </a:accent5>
        <a:accent6>
          <a:srgbClr val="808080"/>
        </a:accent6>
        <a:hlink>
          <a:srgbClr val="113C8B"/>
        </a:hlink>
        <a:folHlink>
          <a:srgbClr val="00224A"/>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elge" ma:contentTypeID="0x0101007FDE9DE898099B47AD53ECDD9E193140" ma:contentTypeVersion="0" ma:contentTypeDescription="Yeni belge oluşturun." ma:contentTypeScope="" ma:versionID="046f1185e5d3b56ebe1fee0fa6de169f">
  <xsd:schema xmlns:xsd="http://www.w3.org/2001/XMLSchema" xmlns:xs="http://www.w3.org/2001/XMLSchema" xmlns:p="http://schemas.microsoft.com/office/2006/metadata/properties" targetNamespace="http://schemas.microsoft.com/office/2006/metadata/properties" ma:root="true" ma:fieldsID="58095ecd7aea3e31838633d5a04a19c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9131F2-A2E8-471C-9F53-67121CC6A6ED}">
  <ds:schemaRefs>
    <ds:schemaRef ds:uri="http://schemas.microsoft.com/sharepoint/v3/contenttype/forms"/>
  </ds:schemaRefs>
</ds:datastoreItem>
</file>

<file path=customXml/itemProps2.xml><?xml version="1.0" encoding="utf-8"?>
<ds:datastoreItem xmlns:ds="http://schemas.openxmlformats.org/officeDocument/2006/customXml" ds:itemID="{E83F4B4C-FE89-4D02-B333-DED887390A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35C0FED-8483-4B4F-BDED-C9DEE752F1BC}">
  <ds:schemaRefs>
    <ds:schemaRef ds:uri="http://schemas.microsoft.com/office/2006/documentManagement/typ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268664</TotalTime>
  <Words>928</Words>
  <Application>Microsoft Office PowerPoint</Application>
  <PresentationFormat>Geniş ekran</PresentationFormat>
  <Paragraphs>145</Paragraphs>
  <Slides>17</Slides>
  <Notes>3</Notes>
  <HiddenSlides>0</HiddenSlides>
  <MMClips>0</MMClips>
  <ScaleCrop>false</ScaleCrop>
  <HeadingPairs>
    <vt:vector size="8" baseType="variant">
      <vt:variant>
        <vt:lpstr>Kullanılan Yazı Tipleri</vt:lpstr>
      </vt:variant>
      <vt:variant>
        <vt:i4>9</vt:i4>
      </vt:variant>
      <vt:variant>
        <vt:lpstr>Tema</vt:lpstr>
      </vt:variant>
      <vt:variant>
        <vt:i4>5</vt:i4>
      </vt:variant>
      <vt:variant>
        <vt:lpstr>Eklenmiş OLE Hizmet Programları</vt:lpstr>
      </vt:variant>
      <vt:variant>
        <vt:i4>1</vt:i4>
      </vt:variant>
      <vt:variant>
        <vt:lpstr>Slayt Başlıkları</vt:lpstr>
      </vt:variant>
      <vt:variant>
        <vt:i4>17</vt:i4>
      </vt:variant>
    </vt:vector>
  </HeadingPairs>
  <TitlesOfParts>
    <vt:vector size="32" baseType="lpstr">
      <vt:lpstr>Arial</vt:lpstr>
      <vt:lpstr>Calibri</vt:lpstr>
      <vt:lpstr>Corben</vt:lpstr>
      <vt:lpstr>Gelasio</vt:lpstr>
      <vt:lpstr>Lato</vt:lpstr>
      <vt:lpstr>Nobile</vt:lpstr>
      <vt:lpstr>NotoSansSymbols</vt:lpstr>
      <vt:lpstr>Roboto</vt:lpstr>
      <vt:lpstr>source-serif-pro</vt:lpstr>
      <vt:lpstr>Office Theme</vt:lpstr>
      <vt:lpstr>12_Turkiye Bankasi_CF_TIB007</vt:lpstr>
      <vt:lpstr>3_Turkiye Bankasi_CF_TIB007</vt:lpstr>
      <vt:lpstr>2_Turkiye Bankasi_CF_TIB007</vt:lpstr>
      <vt:lpstr>15_Turkiye Bankasi_CF_TIB007</vt:lpstr>
      <vt:lpstr>think-cell Slide</vt:lpstr>
      <vt:lpstr>                            -MİKROSERVİS- EXTERNALİZED CONFİGURATİON PATTERN </vt:lpstr>
      <vt:lpstr>                                                             İçindekiler</vt:lpstr>
      <vt:lpstr>PowerPoint Sunusu</vt:lpstr>
      <vt:lpstr>           Monolitik Mimari                                               Mikroservis Mimari</vt:lpstr>
      <vt:lpstr>            Externalized Configuration Pattern(Harici Yapılandırma)</vt:lpstr>
      <vt:lpstr>  </vt:lpstr>
      <vt:lpstr>PowerPoint Sunusu</vt:lpstr>
      <vt:lpstr>Externalized Configuration Neden Kullanırız?</vt:lpstr>
      <vt:lpstr>PowerPoint Sunusu</vt:lpstr>
      <vt:lpstr>PowerPoint Sunusu</vt:lpstr>
      <vt:lpstr>PowerPoint Sunusu</vt:lpstr>
      <vt:lpstr>                                               Dış Yapılandırma için Kullanılabilecek Araçlar ve Hizmetler </vt:lpstr>
      <vt:lpstr> Harici Yapılandırma Dosyaları </vt:lpstr>
      <vt:lpstr>PowerPoint Sunusu</vt:lpstr>
      <vt:lpstr>PowerPoint Sunusu</vt:lpstr>
      <vt:lpstr>PowerPoint Sunusu</vt:lpstr>
      <vt:lpstr>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Erhan EROĞLU</dc:creator>
  <cp:lastModifiedBy>Mert Çağrıberk Erhan</cp:lastModifiedBy>
  <cp:revision>3112</cp:revision>
  <cp:lastPrinted>2019-01-10T11:20:37Z</cp:lastPrinted>
  <dcterms:created xsi:type="dcterms:W3CDTF">2012-11-23T07:24:52Z</dcterms:created>
  <dcterms:modified xsi:type="dcterms:W3CDTF">2023-09-07T16:30:58Z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0x0101007FDE9DE898099B47AD53ECDD9E193140</vt:lpwstr>
  </property>
</Properties>
</file>