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  <p:sldId id="287" r:id="rId33"/>
    <p:sldId id="289" r:id="rId34"/>
    <p:sldId id="288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6" r:id="rId47"/>
    <p:sldId id="301" r:id="rId48"/>
    <p:sldId id="302" r:id="rId49"/>
    <p:sldId id="303" r:id="rId50"/>
    <p:sldId id="304" r:id="rId51"/>
    <p:sldId id="305" r:id="rId52"/>
    <p:sldId id="307" r:id="rId53"/>
    <p:sldId id="308" r:id="rId54"/>
    <p:sldId id="309" r:id="rId55"/>
    <p:sldId id="310" r:id="rId5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ikdörtgen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Dikdörtgen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Dikdörtgen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Dikdörtgen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Dikdörtgen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Yuvarlatılmış Dikdörtgen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Yuvarlatılmış Dikdörtgen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ikdörtgen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ikdörtgen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Dikdörtgen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23720DD-5B6D-40BF-8493-A6B52D484E6B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6" name="Veri Yer Tutucusu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23720DD-5B6D-40BF-8493-A6B52D484E6B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27" name="Slayt Numarası Yer Tutucusu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28" name="Altbilgi Yer Tutucusu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23720DD-5B6D-40BF-8493-A6B52D484E6B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ikdörtgen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Dikdörtgen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Dikdörtgen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Dikdörtgen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Dikdörtgen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Yuvarlatılmış Dikdörtgen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Yuvarlatılmış Dikdörtgen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Dikdörtgen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Dikdörtgen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Dikdörtgen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Dikdörtgen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Dikdörtgen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Dikdörtgen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15.12.2022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Retina </a:t>
            </a:r>
            <a:r>
              <a:rPr lang="en-US" b="1" dirty="0" err="1" smtClean="0"/>
              <a:t>Kan</a:t>
            </a:r>
            <a:r>
              <a:rPr lang="en-US" b="1" dirty="0" smtClean="0"/>
              <a:t> </a:t>
            </a:r>
            <a:r>
              <a:rPr lang="en-US" b="1" dirty="0" err="1"/>
              <a:t>D</a:t>
            </a:r>
            <a:r>
              <a:rPr lang="en-US" b="1" dirty="0" err="1" smtClean="0"/>
              <a:t>amarlarını</a:t>
            </a:r>
            <a:r>
              <a:rPr lang="en-US" b="1" dirty="0" smtClean="0"/>
              <a:t> </a:t>
            </a:r>
            <a:r>
              <a:rPr lang="en-US" b="1" dirty="0" err="1" smtClean="0"/>
              <a:t>Çıkarmak</a:t>
            </a:r>
            <a:r>
              <a:rPr lang="en-US" b="1" dirty="0" smtClean="0"/>
              <a:t> </a:t>
            </a:r>
            <a:r>
              <a:rPr lang="en-US" b="1" dirty="0" err="1"/>
              <a:t>İ</a:t>
            </a:r>
            <a:r>
              <a:rPr lang="en-US" b="1" dirty="0" err="1" smtClean="0"/>
              <a:t>çin</a:t>
            </a:r>
            <a:r>
              <a:rPr lang="en-US" b="1" dirty="0" smtClean="0"/>
              <a:t> </a:t>
            </a:r>
            <a:r>
              <a:rPr lang="en-US" b="1" dirty="0" err="1"/>
              <a:t>E</a:t>
            </a:r>
            <a:r>
              <a:rPr lang="en-US" b="1" dirty="0" err="1" smtClean="0"/>
              <a:t>şikleme</a:t>
            </a:r>
            <a:r>
              <a:rPr lang="en-US" b="1" dirty="0" smtClean="0"/>
              <a:t> </a:t>
            </a:r>
            <a:r>
              <a:rPr lang="en-US" b="1" dirty="0" err="1"/>
              <a:t>T</a:t>
            </a:r>
            <a:r>
              <a:rPr lang="en-US" b="1" dirty="0" err="1" smtClean="0"/>
              <a:t>emelli</a:t>
            </a:r>
            <a:r>
              <a:rPr lang="en-US" b="1" dirty="0" smtClean="0"/>
              <a:t> </a:t>
            </a:r>
            <a:r>
              <a:rPr lang="en-US" b="1" dirty="0" err="1" smtClean="0"/>
              <a:t>Morfolojik</a:t>
            </a:r>
            <a:r>
              <a:rPr lang="en-US" b="1" dirty="0" smtClean="0"/>
              <a:t> </a:t>
            </a:r>
            <a:r>
              <a:rPr lang="en-US" b="1" dirty="0" err="1" smtClean="0"/>
              <a:t>Bir</a:t>
            </a:r>
            <a:r>
              <a:rPr lang="en-US" b="1" dirty="0" smtClean="0"/>
              <a:t> </a:t>
            </a:r>
            <a:r>
              <a:rPr lang="en-US" b="1" dirty="0" err="1"/>
              <a:t>Y</a:t>
            </a:r>
            <a:r>
              <a:rPr lang="en-US" b="1" dirty="0" err="1" smtClean="0"/>
              <a:t>öntem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02210201521 –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Erhan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ŞEN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11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33768"/>
          </a:xfrm>
        </p:spPr>
        <p:txBody>
          <a:bodyPr/>
          <a:lstStyle/>
          <a:p>
            <a:pPr marL="109728" indent="0">
              <a:buNone/>
            </a:pPr>
            <a:r>
              <a:rPr lang="en-US" sz="2100" b="1" dirty="0">
                <a:latin typeface="Calibri" pitchFamily="34" charset="0"/>
                <a:cs typeface="Calibri" pitchFamily="34" charset="0"/>
              </a:rPr>
              <a:t>2.2 </a:t>
            </a:r>
            <a:r>
              <a:rPr lang="en-US" sz="2100" b="1" dirty="0" err="1">
                <a:latin typeface="Calibri" pitchFamily="34" charset="0"/>
                <a:cs typeface="Calibri" pitchFamily="34" charset="0"/>
              </a:rPr>
              <a:t>Eşikleme</a:t>
            </a:r>
            <a:r>
              <a:rPr lang="en-US" sz="21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b="1" dirty="0" err="1">
                <a:latin typeface="Calibri" pitchFamily="34" charset="0"/>
                <a:cs typeface="Calibri" pitchFamily="34" charset="0"/>
              </a:rPr>
              <a:t>Yöntemleri</a:t>
            </a:r>
            <a:r>
              <a:rPr lang="en-US" sz="2100" b="1" dirty="0">
                <a:latin typeface="Calibri" pitchFamily="34" charset="0"/>
                <a:cs typeface="Calibri" pitchFamily="34" charset="0"/>
              </a:rPr>
              <a:t> :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Eşikleme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işlemi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ölçekli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görünün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yoğunluk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seviyesine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sınıflara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ayrıldığı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işlemdir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109728" indent="0">
              <a:buNone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109728" indent="0">
              <a:buNone/>
            </a:pPr>
            <a:r>
              <a:rPr lang="en-US" sz="2100" b="1" dirty="0">
                <a:latin typeface="Calibri" pitchFamily="34" charset="0"/>
                <a:cs typeface="Calibri" pitchFamily="34" charset="0"/>
              </a:rPr>
              <a:t>2.2.1 </a:t>
            </a:r>
            <a:r>
              <a:rPr lang="en-US" sz="2100" b="1" dirty="0" err="1">
                <a:latin typeface="Calibri" pitchFamily="34" charset="0"/>
                <a:cs typeface="Calibri" pitchFamily="34" charset="0"/>
              </a:rPr>
              <a:t>Çok</a:t>
            </a:r>
            <a:r>
              <a:rPr lang="en-US" sz="21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b="1" dirty="0" err="1">
                <a:latin typeface="Calibri" pitchFamily="34" charset="0"/>
                <a:cs typeface="Calibri" pitchFamily="34" charset="0"/>
              </a:rPr>
              <a:t>Seviyeli</a:t>
            </a:r>
            <a:r>
              <a:rPr lang="en-US" sz="21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b="1" dirty="0" err="1">
                <a:latin typeface="Calibri" pitchFamily="34" charset="0"/>
                <a:cs typeface="Calibri" pitchFamily="34" charset="0"/>
              </a:rPr>
              <a:t>Eşikleme</a:t>
            </a:r>
            <a:r>
              <a:rPr lang="en-US" sz="2100" b="1" dirty="0">
                <a:latin typeface="Calibri" pitchFamily="34" charset="0"/>
                <a:cs typeface="Calibri" pitchFamily="34" charset="0"/>
              </a:rPr>
              <a:t> :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ölçekli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görüntüyü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birkaç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farklı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bölgeye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ayırabilen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işlemdir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Bu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işleme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ait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uyulması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gereken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kural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;</a:t>
            </a:r>
          </a:p>
          <a:p>
            <a:pPr marL="109728" indent="0">
              <a:buNone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109728" indent="0">
              <a:buNone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sz="2100" dirty="0" err="1">
                <a:latin typeface="Calibri" pitchFamily="34" charset="0"/>
                <a:cs typeface="Calibri" pitchFamily="34" charset="0"/>
              </a:rPr>
              <a:t>Burada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p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parametresi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L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tonlama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seviyeleri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L = {0, 1, 2,…, L - 1}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ile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temsil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edilebilen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tonlama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görüntüsünün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piksellerinden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biridir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C1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C2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parametreleri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p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pikselinin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atanacağı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sınıflardır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th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parametresi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ise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eşik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değeridir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pic>
        <p:nvPicPr>
          <p:cNvPr id="5" name="Resim 4"/>
          <p:cNvPicPr/>
          <p:nvPr/>
        </p:nvPicPr>
        <p:blipFill>
          <a:blip r:embed="rId2"/>
          <a:stretch>
            <a:fillRect/>
          </a:stretch>
        </p:blipFill>
        <p:spPr>
          <a:xfrm>
            <a:off x="3347864" y="3248980"/>
            <a:ext cx="2189890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4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4979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100" b="1" dirty="0">
                <a:latin typeface="Calibri" pitchFamily="34" charset="0"/>
                <a:cs typeface="Calibri" pitchFamily="34" charset="0"/>
              </a:rPr>
              <a:t>2.2.2 </a:t>
            </a:r>
            <a:r>
              <a:rPr lang="en-US" sz="2100" b="1" dirty="0" err="1">
                <a:latin typeface="Calibri" pitchFamily="34" charset="0"/>
                <a:cs typeface="Calibri" pitchFamily="34" charset="0"/>
              </a:rPr>
              <a:t>Maksimum</a:t>
            </a:r>
            <a:r>
              <a:rPr lang="en-US" sz="21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b="1" dirty="0" err="1">
                <a:latin typeface="Calibri" pitchFamily="34" charset="0"/>
                <a:cs typeface="Calibri" pitchFamily="34" charset="0"/>
              </a:rPr>
              <a:t>entropi</a:t>
            </a:r>
            <a:r>
              <a:rPr lang="en-US" sz="21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b="1" dirty="0" err="1">
                <a:latin typeface="Calibri" pitchFamily="34" charset="0"/>
                <a:cs typeface="Calibri" pitchFamily="34" charset="0"/>
              </a:rPr>
              <a:t>tabanlı</a:t>
            </a:r>
            <a:r>
              <a:rPr lang="en-US" sz="21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b="1" dirty="0" err="1">
                <a:latin typeface="Calibri" pitchFamily="34" charset="0"/>
                <a:cs typeface="Calibri" pitchFamily="34" charset="0"/>
              </a:rPr>
              <a:t>eşikleme</a:t>
            </a:r>
            <a:r>
              <a:rPr lang="en-US" sz="2100" b="1" dirty="0">
                <a:latin typeface="Calibri" pitchFamily="34" charset="0"/>
                <a:cs typeface="Calibri" pitchFamily="34" charset="0"/>
              </a:rPr>
              <a:t> :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Otsu’nun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eşikleme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algoritmasından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farklı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olarak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sınıflar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arasındaki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varyansı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maksimize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etmek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da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sınıf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içi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varyansı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minimize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etmek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yerine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sınıflar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arası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entropi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maksimize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edilir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Bu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yönteme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görüntüdeki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yoğunluk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değerlerinin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olasılık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dağılımına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katkı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veren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ön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arka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plan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görüntüsüne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ait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entropi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değerleri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ayrı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ayrı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hesaplanır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toplamları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maksimize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edilir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Ardından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entropinin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toplamını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maksimize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eden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optimum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eşik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değeri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hesaplanır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109728" indent="0">
              <a:buNone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Resim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44835" y="3789040"/>
            <a:ext cx="3672840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01720"/>
          </a:xfrm>
        </p:spPr>
        <p:txBody>
          <a:bodyPr/>
          <a:lstStyle/>
          <a:p>
            <a:pPr marL="109728" indent="0">
              <a:buNone/>
            </a:pPr>
            <a:r>
              <a:rPr lang="en-US" sz="2100" b="1" dirty="0">
                <a:latin typeface="Calibri" pitchFamily="34" charset="0"/>
                <a:cs typeface="Calibri" pitchFamily="34" charset="0"/>
              </a:rPr>
              <a:t>2.2.3 </a:t>
            </a:r>
            <a:r>
              <a:rPr lang="en-US" sz="2100" b="1" dirty="0" err="1">
                <a:latin typeface="Calibri" pitchFamily="34" charset="0"/>
                <a:cs typeface="Calibri" pitchFamily="34" charset="0"/>
              </a:rPr>
              <a:t>Bulanık</a:t>
            </a:r>
            <a:r>
              <a:rPr lang="en-US" sz="21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b="1" dirty="0" err="1">
                <a:latin typeface="Calibri" pitchFamily="34" charset="0"/>
                <a:cs typeface="Calibri" pitchFamily="34" charset="0"/>
              </a:rPr>
              <a:t>mantık</a:t>
            </a:r>
            <a:r>
              <a:rPr lang="en-US" sz="21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b="1" dirty="0" err="1">
                <a:latin typeface="Calibri" pitchFamily="34" charset="0"/>
                <a:cs typeface="Calibri" pitchFamily="34" charset="0"/>
              </a:rPr>
              <a:t>tabanlı</a:t>
            </a:r>
            <a:r>
              <a:rPr lang="en-US" sz="21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b="1" dirty="0" err="1">
                <a:latin typeface="Calibri" pitchFamily="34" charset="0"/>
                <a:cs typeface="Calibri" pitchFamily="34" charset="0"/>
              </a:rPr>
              <a:t>eşikleme</a:t>
            </a:r>
            <a:r>
              <a:rPr lang="en-US" sz="2100" b="1" dirty="0">
                <a:latin typeface="Calibri" pitchFamily="34" charset="0"/>
                <a:cs typeface="Calibri" pitchFamily="34" charset="0"/>
              </a:rPr>
              <a:t> : 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Bulanık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kümeleme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yumuşak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kümeleme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tekniğidir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Bu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kümeleme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yöntemi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nesnelerin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kümelere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olan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aitliğini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ifade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etmek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için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derece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kavramı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kullanır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Her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nesne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için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toplam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derece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1’dir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109728" indent="0">
              <a:buNone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4" name="Resim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00350" y="3573016"/>
            <a:ext cx="3543300" cy="180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7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422565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100" dirty="0" err="1">
                <a:latin typeface="Calibri" pitchFamily="34" charset="0"/>
                <a:cs typeface="Calibri" pitchFamily="34" charset="0"/>
              </a:rPr>
              <a:t>Bölütleme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görüntülerini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ikili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görüntülere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dönüştürmek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için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kullanılacak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eşik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hesaplaması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aşağıdaki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gibidir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109728" indent="0">
              <a:buNone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109728" indent="0">
              <a:buNone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endParaRPr lang="en-US" sz="2100" dirty="0"/>
          </a:p>
        </p:txBody>
      </p:sp>
      <p:pic>
        <p:nvPicPr>
          <p:cNvPr id="5" name="Resim 4"/>
          <p:cNvPicPr/>
          <p:nvPr/>
        </p:nvPicPr>
        <p:blipFill>
          <a:blip r:embed="rId2"/>
          <a:stretch>
            <a:fillRect/>
          </a:stretch>
        </p:blipFill>
        <p:spPr>
          <a:xfrm>
            <a:off x="2765611" y="3501008"/>
            <a:ext cx="3505200" cy="130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9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577584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4500" b="1" dirty="0" smtClean="0">
                <a:latin typeface="Calibri" pitchFamily="34" charset="0"/>
                <a:cs typeface="Calibri" pitchFamily="34" charset="0"/>
              </a:rPr>
              <a:t>3 - </a:t>
            </a:r>
            <a:r>
              <a:rPr lang="en-US" sz="4500" b="1" dirty="0" err="1" smtClean="0">
                <a:latin typeface="Calibri" pitchFamily="34" charset="0"/>
                <a:cs typeface="Calibri" pitchFamily="34" charset="0"/>
              </a:rPr>
              <a:t>Kullanılan</a:t>
            </a:r>
            <a:r>
              <a:rPr lang="en-US" sz="45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500" b="1" dirty="0" err="1" smtClean="0">
                <a:latin typeface="Calibri" pitchFamily="34" charset="0"/>
                <a:cs typeface="Calibri" pitchFamily="34" charset="0"/>
              </a:rPr>
              <a:t>Yöntem</a:t>
            </a:r>
            <a:endParaRPr lang="en-US" sz="45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9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658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100" dirty="0" err="1">
                <a:latin typeface="Calibri" pitchFamily="34" charset="0"/>
                <a:cs typeface="Calibri" pitchFamily="34" charset="0"/>
              </a:rPr>
              <a:t>Önerilen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yöntemde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setinde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bulunan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fundus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görüntülerine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ait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damarların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bölütlenmesi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sağlanmıştır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Öncelikle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setinde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bulunan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görüntüler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RGB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renk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uzayından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ölçekli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görüntülere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dönüştürülür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ölçekli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görüntülerin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tersi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üzerinde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önerilen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sistem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uygulanır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Şekil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1’de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setine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ait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bu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görüntüye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ait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ölçekli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ile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ölçekli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görüntünün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tersi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verilmiştir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Önerilen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sistemin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genel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yapısı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ise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Şekil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2’de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verildiği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gibidir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109728" indent="0">
              <a:buNone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109728" indent="0">
              <a:buNone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endParaRPr lang="en-US" sz="21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Resim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19672" y="4149080"/>
            <a:ext cx="2598420" cy="1226820"/>
          </a:xfrm>
          <a:prstGeom prst="rect">
            <a:avLst/>
          </a:prstGeom>
        </p:spPr>
      </p:pic>
      <p:pic>
        <p:nvPicPr>
          <p:cNvPr id="5" name="Resim 4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0" y="3140968"/>
            <a:ext cx="2792469" cy="358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9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72971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100" b="1" dirty="0">
                <a:latin typeface="Calibri" pitchFamily="34" charset="0"/>
                <a:cs typeface="Calibri" pitchFamily="34" charset="0"/>
              </a:rPr>
              <a:t>3.1 </a:t>
            </a:r>
            <a:r>
              <a:rPr lang="en-US" sz="2100" b="1" dirty="0" err="1">
                <a:latin typeface="Calibri" pitchFamily="34" charset="0"/>
                <a:cs typeface="Calibri" pitchFamily="34" charset="0"/>
              </a:rPr>
              <a:t>Veri</a:t>
            </a:r>
            <a:r>
              <a:rPr lang="en-US" sz="21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b="1" dirty="0" err="1">
                <a:latin typeface="Calibri" pitchFamily="34" charset="0"/>
                <a:cs typeface="Calibri" pitchFamily="34" charset="0"/>
              </a:rPr>
              <a:t>Seti</a:t>
            </a:r>
            <a:r>
              <a:rPr lang="en-US" sz="2100" b="1" dirty="0">
                <a:latin typeface="Calibri" pitchFamily="34" charset="0"/>
                <a:cs typeface="Calibri" pitchFamily="34" charset="0"/>
              </a:rPr>
              <a:t>  :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setindeki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damar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pikselleri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deneyimli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göz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doktoru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tarafından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eğitilmiş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üç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gözlemci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tarafından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manuel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olarak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bölümlere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ayrılmıştır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Test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seti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iki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farklı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gözlemci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tarafından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iki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kez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bölütlendirilmiş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görüntülerden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oluşur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109728" indent="0">
              <a:buNone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109728" indent="0">
              <a:buNone/>
            </a:pPr>
            <a:r>
              <a:rPr lang="en-US" sz="2100" b="1" dirty="0">
                <a:latin typeface="Calibri" pitchFamily="34" charset="0"/>
                <a:cs typeface="Calibri" pitchFamily="34" charset="0"/>
              </a:rPr>
              <a:t>3.2 </a:t>
            </a:r>
            <a:r>
              <a:rPr lang="en-US" sz="2100" b="1" dirty="0" err="1">
                <a:latin typeface="Calibri" pitchFamily="34" charset="0"/>
                <a:cs typeface="Calibri" pitchFamily="34" charset="0"/>
              </a:rPr>
              <a:t>Morfolojik</a:t>
            </a:r>
            <a:r>
              <a:rPr lang="en-US" sz="21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b="1" dirty="0" err="1">
                <a:latin typeface="Calibri" pitchFamily="34" charset="0"/>
                <a:cs typeface="Calibri" pitchFamily="34" charset="0"/>
              </a:rPr>
              <a:t>İşlemler</a:t>
            </a:r>
            <a:r>
              <a:rPr lang="en-US" sz="2100" b="1" dirty="0">
                <a:latin typeface="Calibri" pitchFamily="34" charset="0"/>
                <a:cs typeface="Calibri" pitchFamily="34" charset="0"/>
              </a:rPr>
              <a:t> : 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Retina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damarları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retina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arka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planına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daha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koyu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görünürler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Ancak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bazı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durumlarda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damarlarının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merkez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çizgisi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bölgesinde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parlaklık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görünür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Bu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görünüm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yansımalardan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kaynaklanmaktadır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Bu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durumu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ortadan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kaldırmak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için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ilk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önce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morfolojik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açma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işlemi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uygulanır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Morfolojik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açma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işlemi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için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yarıçapı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21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olan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disk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oluşturulur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</a:p>
          <a:p>
            <a:pPr marL="109728" indent="0">
              <a:buNone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45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93808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900" dirty="0" err="1">
                <a:latin typeface="Calibri" pitchFamily="34" charset="0"/>
                <a:cs typeface="Calibri" pitchFamily="34" charset="0"/>
              </a:rPr>
              <a:t>Oluşturulan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bu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disk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gri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ölçekli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görüntünün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tersine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uygulanarak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morfolojik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açma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işlemi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yapılmış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olur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Daha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sonra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uzunluğu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21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olan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bir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çizgisel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yapı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elemanı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oluşturulur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Oluşturulan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bu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çizgisel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yapı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elemanı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gri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ölçekli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görüntünün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tersine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uygulanarak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üst-şapka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alt-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şapka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dönüşümleri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tamamlanmış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olur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109728" indent="0">
              <a:buNone/>
            </a:pPr>
            <a:endParaRPr lang="en-US" sz="1900" dirty="0">
              <a:latin typeface="Calibri" pitchFamily="34" charset="0"/>
              <a:cs typeface="Calibri" pitchFamily="34" charset="0"/>
            </a:endParaRPr>
          </a:p>
          <a:p>
            <a:endParaRPr lang="en-US" sz="1900" dirty="0" smtClean="0">
              <a:latin typeface="Calibri" pitchFamily="34" charset="0"/>
              <a:cs typeface="Calibri" pitchFamily="34" charset="0"/>
            </a:endParaRPr>
          </a:p>
          <a:p>
            <a:pPr marL="109728" indent="0">
              <a:buNone/>
            </a:pPr>
            <a:endParaRPr lang="en-US" sz="1900" dirty="0">
              <a:latin typeface="Calibri" pitchFamily="34" charset="0"/>
              <a:cs typeface="Calibri" pitchFamily="34" charset="0"/>
            </a:endParaRPr>
          </a:p>
          <a:p>
            <a:pPr marL="109728" indent="0">
              <a:buNone/>
            </a:pPr>
            <a:endParaRPr lang="en-US" sz="1900" dirty="0" smtClean="0">
              <a:latin typeface="Calibri" pitchFamily="34" charset="0"/>
              <a:cs typeface="Calibri" pitchFamily="34" charset="0"/>
            </a:endParaRPr>
          </a:p>
          <a:p>
            <a:pPr marL="109728" indent="0">
              <a:buNone/>
            </a:pPr>
            <a:endParaRPr lang="en-US" sz="1900" dirty="0">
              <a:latin typeface="Calibri" pitchFamily="34" charset="0"/>
              <a:cs typeface="Calibri" pitchFamily="34" charset="0"/>
            </a:endParaRPr>
          </a:p>
          <a:p>
            <a:pPr marL="109728" indent="0">
              <a:buNone/>
            </a:pPr>
            <a:endParaRPr lang="en-US" sz="1900" dirty="0" smtClean="0">
              <a:latin typeface="Calibri" pitchFamily="34" charset="0"/>
              <a:cs typeface="Calibri" pitchFamily="34" charset="0"/>
            </a:endParaRPr>
          </a:p>
          <a:p>
            <a:pPr marL="109728" indent="0">
              <a:buNone/>
            </a:pP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Belirli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bir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açıda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yönlendirilmiş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çizgisel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bir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yapılandırma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elamanı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fundus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içerisinde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tutulamadığında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bir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damarı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veya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damarın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bir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kısmını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yok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edebilir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. Bu problem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genelde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yapılandırma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elemanı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dikey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yönlere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sahip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olduğunda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yapılandırma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elemanı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damar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genişliğinden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daha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büyük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olduğu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durumlarda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ortaya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çıkmıştır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Oysa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yapılandırma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elemanının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yönü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ile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damar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paralel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olduğunda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bir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yok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olma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olayı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meydana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gelmeyecektir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. </a:t>
            </a:r>
          </a:p>
        </p:txBody>
      </p:sp>
      <p:pic>
        <p:nvPicPr>
          <p:cNvPr id="4" name="Resim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07030" y="2420888"/>
            <a:ext cx="332994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8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3782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100" dirty="0">
                <a:latin typeface="Calibri" pitchFamily="34" charset="0"/>
                <a:cs typeface="Calibri" pitchFamily="34" charset="0"/>
              </a:rPr>
              <a:t>M.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Fraz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vd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[11]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tarafından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önerilen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toplam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üst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şapka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dönüşümünden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esinlenerek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her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biri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21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piksel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uzunluğunda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çizgiyi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temsil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eden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her 22.5° 'de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döndürülen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çizgi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yapılandırma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elemanı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sadece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üst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şapkaya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değil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ayrıca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alt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şapka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morfolojik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açma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işlemine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uygulanmıştır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Denklem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(10)’da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toplam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üst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şapka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işlemine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dahil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edilen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toplam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alt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şapka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toplam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morfolojik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açma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işlemi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matematiksel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olarak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ifade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edilmiştir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Şekil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4’te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bu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aşamaya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ait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işlem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sonuçları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görsel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olarak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verilmiştir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109728" indent="0">
              <a:buNone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Resim 3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3933056"/>
            <a:ext cx="3360420" cy="1607820"/>
          </a:xfrm>
          <a:prstGeom prst="rect">
            <a:avLst/>
          </a:prstGeom>
        </p:spPr>
      </p:pic>
      <p:pic>
        <p:nvPicPr>
          <p:cNvPr id="5" name="Resim 4"/>
          <p:cNvPicPr/>
          <p:nvPr/>
        </p:nvPicPr>
        <p:blipFill>
          <a:blip r:embed="rId3"/>
          <a:stretch>
            <a:fillRect/>
          </a:stretch>
        </p:blipFill>
        <p:spPr>
          <a:xfrm>
            <a:off x="4932040" y="3948296"/>
            <a:ext cx="3337560" cy="159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6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29766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100" dirty="0" err="1">
                <a:latin typeface="Calibri" pitchFamily="34" charset="0"/>
                <a:cs typeface="Calibri" pitchFamily="34" charset="0"/>
              </a:rPr>
              <a:t>Daha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sonra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M. D.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Saleh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vd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[12]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tarafından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önerilen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matematiksel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ifade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kullanılmış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Denklem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(10)’ da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elde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edilen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sonuçlar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bu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matematiksel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ifadeye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nihai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sonuca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ulaşmıştır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Verilen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matematiksel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ifadede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morfolojik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açma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işleminin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üzerine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üst-şapka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sonucu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eklenerek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elde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edilen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sonuç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alt-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şapka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sonucundan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çıkarılır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Önerilen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yöntemde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Denklem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(10)’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elde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edilen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toplam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morfolojik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açma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toplam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üst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şapka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toplam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alt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şapka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sonuçları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Denklem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(11)’de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ifade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edildiği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gibi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işleme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alınmıştır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1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1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3068960"/>
            <a:ext cx="8229600" cy="3505576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4500" b="1" dirty="0" smtClean="0">
                <a:latin typeface="Calibri" pitchFamily="34" charset="0"/>
                <a:cs typeface="Calibri" pitchFamily="34" charset="0"/>
              </a:rPr>
              <a:t>1 - GİRİŞ</a:t>
            </a:r>
            <a:endParaRPr lang="en-US" sz="45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23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8975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100" dirty="0" err="1">
                <a:latin typeface="Calibri" pitchFamily="34" charset="0"/>
                <a:cs typeface="Calibri" pitchFamily="34" charset="0"/>
              </a:rPr>
              <a:t>Uzunluğu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21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piksel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olan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22.5°’lik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açılarla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dönerek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her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açı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için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oluşturulan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toplam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morfolojik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açma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işlemi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toplam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üst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şapka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dönüşümüne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eklenmiş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elde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edilen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sonuç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toplam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alt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şapka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dönüşümünden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çıkarılmıştır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US" sz="2100" dirty="0"/>
          </a:p>
        </p:txBody>
      </p:sp>
      <p:pic>
        <p:nvPicPr>
          <p:cNvPr id="5" name="Resim 4"/>
          <p:cNvPicPr/>
          <p:nvPr/>
        </p:nvPicPr>
        <p:blipFill>
          <a:blip r:embed="rId2"/>
          <a:stretch>
            <a:fillRect/>
          </a:stretch>
        </p:blipFill>
        <p:spPr>
          <a:xfrm>
            <a:off x="2918460" y="3356992"/>
            <a:ext cx="3307080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0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3433568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4500" b="1" dirty="0" smtClean="0">
                <a:latin typeface="Calibri" pitchFamily="34" charset="0"/>
                <a:cs typeface="Calibri" pitchFamily="34" charset="0"/>
              </a:rPr>
              <a:t>4 – </a:t>
            </a:r>
            <a:r>
              <a:rPr lang="en-US" sz="4500" b="1" dirty="0" err="1" smtClean="0">
                <a:latin typeface="Calibri" pitchFamily="34" charset="0"/>
                <a:cs typeface="Calibri" pitchFamily="34" charset="0"/>
              </a:rPr>
              <a:t>Bulgular</a:t>
            </a:r>
            <a:r>
              <a:rPr lang="en-US" sz="45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500" b="1" dirty="0" err="1" smtClean="0">
                <a:latin typeface="Calibri" pitchFamily="34" charset="0"/>
                <a:cs typeface="Calibri" pitchFamily="34" charset="0"/>
              </a:rPr>
              <a:t>ve</a:t>
            </a:r>
            <a:r>
              <a:rPr lang="en-US" sz="45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500" b="1" dirty="0" err="1" smtClean="0">
                <a:latin typeface="Calibri" pitchFamily="34" charset="0"/>
                <a:cs typeface="Calibri" pitchFamily="34" charset="0"/>
              </a:rPr>
              <a:t>Tartışma</a:t>
            </a:r>
            <a:endParaRPr lang="en-US" sz="45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34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422565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100" dirty="0" err="1">
                <a:latin typeface="Calibri" pitchFamily="34" charset="0"/>
                <a:cs typeface="Calibri" pitchFamily="34" charset="0"/>
              </a:rPr>
              <a:t>Üç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farklı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eşikleme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algoritması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iyileştirilmiş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fundus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görüntüleri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üzerinde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uygulanarak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damar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piksellerinin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bölütlenmesi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sağlanmıştır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İyileştirilmiş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görüntüler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eşikleme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işlemine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tabi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tutulduktan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sonra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çıktı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görüntüleri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üzerinde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performans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iyileştirilmesi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yapılmıştır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Performans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iyileştirme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yönteminde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damara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ait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olmayan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damar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benzeri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görüntüler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morfolojik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işlemler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kullanılarak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yok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edilmiştir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Bu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aşama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bağlı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bileşen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analizi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kullanılarak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önce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küçük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nesneler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silinmiş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daha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sonrada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damardan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kopuk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küçük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boşluklar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doldurulmuştur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343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658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100" dirty="0" err="1">
                <a:latin typeface="Calibri" pitchFamily="34" charset="0"/>
                <a:cs typeface="Calibri" pitchFamily="34" charset="0"/>
              </a:rPr>
              <a:t>Şekil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6’da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eşikleme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algoritmalarının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performans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iyileştirme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sonuçları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görsel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olarak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sunulmuştur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 İlk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sütunda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orijinal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görüntüler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ikinci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sütunda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Bulanık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Mantık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Tabanlı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Eşikleme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yöntem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sonuçları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üçüncü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sütunda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Maksimum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Entropi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Tabanlı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Eşikleme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yöntem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sonuçları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son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sütunda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Çoklu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Eşikleme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yöntem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sonuçları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gösterilmiştir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109728" indent="0">
              <a:buNone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109728" indent="0">
              <a:buNone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Resim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28645" y="2996952"/>
            <a:ext cx="2886710" cy="33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3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8975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100" dirty="0" err="1">
                <a:latin typeface="Calibri" pitchFamily="34" charset="0"/>
                <a:cs typeface="Calibri" pitchFamily="34" charset="0"/>
              </a:rPr>
              <a:t>Uygulanan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yöntemin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başarı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ölçütünü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hesaplamak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için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Doğruluk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Oranı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ölçüsü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kullanılmıştır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109728" indent="0">
              <a:buNone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109728" indent="0">
              <a:buNone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109728" indent="0">
              <a:buNone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109728" indent="0">
              <a:buNone/>
            </a:pP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Burada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TP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parametresi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doğru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pozitif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FP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parametresi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yanlış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pozitif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TN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parametresi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doğru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negatif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FN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parametresi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yanlış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negatif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pikselleri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temsil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eder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ACC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parametresi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doğruluk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oranını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temsil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eder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Hem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bölütlenmiş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hem de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gerçek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zemin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görüntüsünde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aynı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piksele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ait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piksel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değerleri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“1”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olan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piksellerin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toplamı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TP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parametresinin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değerini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oluşturur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Hem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bölütlenmiş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hem de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gerçek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zemin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görüntüsünde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aynı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piksele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ait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piksel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değerleri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“0”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olan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piksellerin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toplamı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TN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parametresinin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değerini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oluşturur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</a:p>
          <a:p>
            <a:pPr marL="109728" indent="0">
              <a:buNone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Resim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87823" y="2276872"/>
            <a:ext cx="2539711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900238"/>
            <a:ext cx="3528060" cy="4114800"/>
          </a:xfrm>
          <a:prstGeom prst="rect">
            <a:avLst/>
          </a:prstGeom>
        </p:spPr>
      </p:pic>
      <p:pic>
        <p:nvPicPr>
          <p:cNvPr id="5" name="Resim 4"/>
          <p:cNvPicPr/>
          <p:nvPr/>
        </p:nvPicPr>
        <p:blipFill>
          <a:blip r:embed="rId3"/>
          <a:stretch>
            <a:fillRect/>
          </a:stretch>
        </p:blipFill>
        <p:spPr>
          <a:xfrm>
            <a:off x="4629120" y="2033031"/>
            <a:ext cx="3456384" cy="403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6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3782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100" dirty="0" err="1">
                <a:latin typeface="Calibri" pitchFamily="34" charset="0"/>
                <a:cs typeface="Calibri" pitchFamily="34" charset="0"/>
              </a:rPr>
              <a:t>Tablo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1’de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verilen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sonuçların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alandaki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birkaç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yaygın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yöntemden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daha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iyi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performans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gösterdiği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görülebilir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DRIVE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setindeki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40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görüntüye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ait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üç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eşikleme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yönteminin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eşik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değeri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Tablo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2’de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gösterilmiştir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Yapılan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çalışmanın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diğer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geleneksel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yöntemlerle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karşılaştırılması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Tablo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3’de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verilmiştir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109728" indent="0">
              <a:buNone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Resim 3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2852936"/>
            <a:ext cx="3268980" cy="3215640"/>
          </a:xfrm>
          <a:prstGeom prst="rect">
            <a:avLst/>
          </a:prstGeom>
        </p:spPr>
      </p:pic>
      <p:pic>
        <p:nvPicPr>
          <p:cNvPr id="5" name="Resim 4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0" y="2991644"/>
            <a:ext cx="3374377" cy="308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3068960"/>
            <a:ext cx="8229600" cy="3505576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4500" b="1" dirty="0" smtClean="0">
                <a:latin typeface="Calibri" pitchFamily="34" charset="0"/>
                <a:cs typeface="Calibri" pitchFamily="34" charset="0"/>
              </a:rPr>
              <a:t>5 - </a:t>
            </a:r>
            <a:r>
              <a:rPr lang="en-US" sz="4500" b="1" dirty="0" err="1" smtClean="0">
                <a:latin typeface="Calibri" pitchFamily="34" charset="0"/>
                <a:cs typeface="Calibri" pitchFamily="34" charset="0"/>
              </a:rPr>
              <a:t>Sonuçlar</a:t>
            </a:r>
            <a:endParaRPr lang="en-US" sz="45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94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457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100" dirty="0">
                <a:latin typeface="Calibri" pitchFamily="34" charset="0"/>
                <a:cs typeface="Calibri" pitchFamily="34" charset="0"/>
              </a:rPr>
              <a:t>Bu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makalede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paylaşıma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açık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olarak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sunulan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DRIVE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seti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üzerinde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morfolojik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işlemlere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dayalı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damar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iyileştirme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yöntemi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kullanılmıştır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Damar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iyileştirme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aşamasından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sonra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Çoklu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Eşikleme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Bulanık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Mantık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Tabanlı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Eşikleme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Maksimum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Eşikleme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yöntemleri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kullanılarak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damar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bölütlemesi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yapılmıştır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Bu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yöntem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temelde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morfolojik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işlemlere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dayanmış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olsa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da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asıl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amaç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eşikleme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algoritmalarının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yöntem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üzerindeki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performanslarının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karşılaştırılmasıdır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Eşikleme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yöntemleri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doğası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ne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olursa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olsun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tüm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veriler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üzerinde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kullanılabilir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Ancak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farklı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eşikleme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yöntemlerinin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aynı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iyileştirilmiş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üzerinde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farklı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sonuçlar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verdiği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gözlemlenmiştir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Bu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makalede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Bulanık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Mantık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Tabanlı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Eşikleme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yönteminin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ortalama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doğruluk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oranı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0.952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olarak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hesaplanmış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diğer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iki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eşikleme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yönteminden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daha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yüksek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değere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sahip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olmuştur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479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ctrTitle"/>
          </p:nvPr>
        </p:nvSpPr>
        <p:spPr>
          <a:xfrm>
            <a:off x="467544" y="2132856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Görüntü</a:t>
            </a:r>
            <a:r>
              <a:rPr lang="en-US" dirty="0"/>
              <a:t> </a:t>
            </a:r>
            <a:r>
              <a:rPr lang="en-US" dirty="0" err="1"/>
              <a:t>işleme</a:t>
            </a:r>
            <a:r>
              <a:rPr lang="en-US" dirty="0"/>
              <a:t> </a:t>
            </a:r>
            <a:r>
              <a:rPr lang="en-US" dirty="0" err="1"/>
              <a:t>teknikleri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kümeleme</a:t>
            </a:r>
            <a:r>
              <a:rPr lang="en-US" dirty="0"/>
              <a:t> </a:t>
            </a:r>
            <a:r>
              <a:rPr lang="en-US" dirty="0" err="1"/>
              <a:t>yöntemleri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fındık</a:t>
            </a:r>
            <a:r>
              <a:rPr lang="en-US" dirty="0"/>
              <a:t> </a:t>
            </a:r>
            <a:r>
              <a:rPr lang="en-US" dirty="0" err="1"/>
              <a:t>meyvesinin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sınıflandırılması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02210201521 –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Erhan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ŞEN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15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Diyabete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bağlı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retina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bozuklukları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kişilerde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körlüğe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sebep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olan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b="1" dirty="0" err="1">
                <a:latin typeface="Calibri" pitchFamily="34" charset="0"/>
                <a:cs typeface="Calibri" pitchFamily="34" charset="0"/>
              </a:rPr>
              <a:t>Diyabetik</a:t>
            </a:r>
            <a:r>
              <a:rPr lang="en-US" sz="21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b="1" dirty="0" err="1">
                <a:latin typeface="Calibri" pitchFamily="34" charset="0"/>
                <a:cs typeface="Calibri" pitchFamily="34" charset="0"/>
              </a:rPr>
              <a:t>Retinopati</a:t>
            </a:r>
            <a:r>
              <a:rPr lang="en-US" sz="2100" b="1" dirty="0">
                <a:latin typeface="Calibri" pitchFamily="34" charset="0"/>
                <a:cs typeface="Calibri" pitchFamily="34" charset="0"/>
              </a:rPr>
              <a:t> (DR)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olarak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adlandırılan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en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önemli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hastalıklardan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biridir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Bu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hastalığın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erken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teşhis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edilmesi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kişilerde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yetisinin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kaybolmaması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açısından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önemlidir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DR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hastalığının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erken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doğru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teşhis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edilmesi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için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retina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damarlarının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doğru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şekilde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bölütlenmesi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gerekir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Retina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görüntülerinin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tespit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edilmesi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için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bilgisayar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destekli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sistemler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geliştirilmiştir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Literatürde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retina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damar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bölütleme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işlemi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işin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geleneksel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yöntemler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son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zamanlarda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popüler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hale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gelen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derin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öğrenme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yöntemleri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önerilmiştir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</a:p>
          <a:p>
            <a:pPr marL="109728" indent="0">
              <a:buNone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68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3068960"/>
            <a:ext cx="8229600" cy="3505576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4500" b="1" dirty="0" smtClean="0">
                <a:latin typeface="Calibri" pitchFamily="34" charset="0"/>
                <a:cs typeface="Calibri" pitchFamily="34" charset="0"/>
              </a:rPr>
              <a:t>1 - GİRİŞ</a:t>
            </a:r>
            <a:endParaRPr lang="en-US" sz="45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26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51368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işleme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teknikleri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kullanılarak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yapılan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çalışmalarda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ilk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olarak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kameradan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görüntüler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alınmaktadır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Alınan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görüntüler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üzerinde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ön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işleme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adımları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uygulanmakta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ilgilenilen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nesnelere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ait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özellik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çıkartımı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gerçekleştirilmektedir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Ortamda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bulunan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nesnelerin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doğru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şekilde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tespit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edilmesi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özellik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çıkarımı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aşaması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için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çok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önemlidir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Bilgisayarlı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görmenin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yaygınlaşması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sonucunda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tarım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alanında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ürün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kalitesinin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gözlenmesi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ürün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sulama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ilaçlama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hasat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ürün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sınıflandırma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ürün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gelişimlerinin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gözlenmesi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gibi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çalışmalar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yapılmaktadır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1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1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36967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100" dirty="0">
                <a:latin typeface="Calibri" pitchFamily="34" charset="0"/>
                <a:cs typeface="Calibri" pitchFamily="34" charset="0"/>
              </a:rPr>
              <a:t>Bu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özelliklerin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belirlenmesinde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sayısal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analizi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sınıflama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kümeleme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gibi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yöntemler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kullanılarak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araştırılan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nesnelerin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boyut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cins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veya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kalite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bakımından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sınıflandırılması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gerçekleştirilmektedir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K-means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türevleri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yaygın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olarak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kullanılmakta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olan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kümeleme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algoritmalarıdır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K-means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algoritması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ile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aynı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türden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nesneler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farklı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özelliklerine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benzer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kümelere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ayrılmaktadırlar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işleme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süreci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ile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özellikleri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belirlenmiş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olan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nesneler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benzerlik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veya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benzemezlik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oranlarına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farklı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sınıflarda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kümelenmektedirler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0617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865616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4800" dirty="0">
                <a:latin typeface="Calibri" pitchFamily="34" charset="0"/>
                <a:cs typeface="Calibri" pitchFamily="34" charset="0"/>
              </a:rPr>
              <a:t>2. ÖNERİLEN YÖNTEM (PROPOSED METHOD)</a:t>
            </a:r>
            <a:endParaRPr lang="en-US" sz="45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11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2241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 err="1">
                <a:latin typeface="Calibri" pitchFamily="34" charset="0"/>
                <a:cs typeface="Calibri" pitchFamily="34" charset="0"/>
              </a:rPr>
              <a:t>Ortamda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bulunan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aynı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nesnelerin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tespit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edilerek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sınıflandırılmasına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yönelik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yapılan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çalışmada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üç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aşamalı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bir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yöntem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önerilmektedir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109728" indent="0"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53677"/>
            <a:ext cx="2186558" cy="3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3563888" y="2853678"/>
            <a:ext cx="504056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alibri" pitchFamily="34" charset="0"/>
                <a:cs typeface="Calibri" pitchFamily="34" charset="0"/>
              </a:rPr>
              <a:t>Nesnelerin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bulunduğu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ortamdan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alınan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aşama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1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adımında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yer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alan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“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Ön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İşleme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”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işlemine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tabi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tutulmaktadır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Aşama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2’de “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Nesne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Bulma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Özellik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Çıkarımı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İşlemi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”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ile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ortamdaki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nesnelerin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boyut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alan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gibi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özellikleri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çıkartılmaktadır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Son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aşamada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ise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aşama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2’de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elde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edilen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veriler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kullanılarak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her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nesnenin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sınıflandırılması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gerçekleştirilmektedir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64215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100" b="1" dirty="0">
                <a:latin typeface="Calibri" pitchFamily="34" charset="0"/>
                <a:cs typeface="Calibri" pitchFamily="34" charset="0"/>
              </a:rPr>
              <a:t>2.1. </a:t>
            </a:r>
            <a:r>
              <a:rPr lang="en-US" sz="2100" b="1" dirty="0" err="1">
                <a:latin typeface="Calibri" pitchFamily="34" charset="0"/>
                <a:cs typeface="Calibri" pitchFamily="34" charset="0"/>
              </a:rPr>
              <a:t>Görüntü</a:t>
            </a:r>
            <a:r>
              <a:rPr lang="en-US" sz="21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b="1" dirty="0" err="1">
                <a:latin typeface="Calibri" pitchFamily="34" charset="0"/>
                <a:cs typeface="Calibri" pitchFamily="34" charset="0"/>
              </a:rPr>
              <a:t>ön</a:t>
            </a:r>
            <a:r>
              <a:rPr lang="en-US" sz="21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b="1" dirty="0" err="1">
                <a:latin typeface="Calibri" pitchFamily="34" charset="0"/>
                <a:cs typeface="Calibri" pitchFamily="34" charset="0"/>
              </a:rPr>
              <a:t>işleme</a:t>
            </a:r>
            <a:r>
              <a:rPr lang="en-US" sz="21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b="1" dirty="0" err="1">
                <a:latin typeface="Calibri" pitchFamily="34" charset="0"/>
                <a:cs typeface="Calibri" pitchFamily="34" charset="0"/>
              </a:rPr>
              <a:t>aşaması</a:t>
            </a:r>
            <a:r>
              <a:rPr lang="en-US" sz="2100" b="1" dirty="0">
                <a:latin typeface="Calibri" pitchFamily="34" charset="0"/>
                <a:cs typeface="Calibri" pitchFamily="34" charset="0"/>
              </a:rPr>
              <a:t> (Image preprocessing) :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ön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işleme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aşamasında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kameradan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alınan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üzerinde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sırasıyla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filtreleme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resmin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grileştirilmesi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ikili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resme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çevrilmesi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işlemleri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uygulanmaktadır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Bu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işlemlerin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gerçekleştirilmesinden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sonra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üzerinde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yer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alan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ilgilenilen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nesneler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daha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belirgin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kolay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işlenebilir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hale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getirilmektedir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</a:t>
            </a:r>
            <a:endParaRPr lang="en-US" sz="21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500" y="3344782"/>
            <a:ext cx="2358636" cy="3325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66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44168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100" dirty="0" err="1">
                <a:latin typeface="Calibri" pitchFamily="34" charset="0"/>
                <a:cs typeface="Calibri" pitchFamily="34" charset="0"/>
              </a:rPr>
              <a:t>Filtre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uygulama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adımında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üzerinde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yer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alan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tuz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biber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gürültülerinin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giderilmesi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resimde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yer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alan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gereksiz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ayrıntıların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azaltılması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sağlanmaktadır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Kameradan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alınan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matrisi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üzerinde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3x3, 5x5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vb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küçük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çekirdek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matrisinin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gezdirilmesi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sonucunda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filtreleme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işlemi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gerçekleşmektedir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Çalışmada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3x3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boyutlarında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çekirdek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matrisi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kullanan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ortalama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filtreleme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yöntemi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kullanılmaktadır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Çekirdek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matrisin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boyutlarının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büyük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seçilmesi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üzerindeki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gürültüleri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azaltırken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bulanıklaştırmada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yapmaktadır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184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220943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100" dirty="0" err="1">
                <a:latin typeface="Calibri" pitchFamily="34" charset="0"/>
                <a:cs typeface="Calibri" pitchFamily="34" charset="0"/>
              </a:rPr>
              <a:t>Kameradan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alınan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üç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kanallı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olup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RGB (Red,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Gren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Blue)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renk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uzayında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alındığından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IR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matrisinde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üç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renk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için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bulunan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değerler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denklem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2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kullanılarak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güncellenmektedir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340768"/>
            <a:ext cx="3384376" cy="2587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938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8088" y="1628800"/>
            <a:ext cx="8229600" cy="508975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100" dirty="0" err="1">
                <a:latin typeface="Calibri" pitchFamily="34" charset="0"/>
                <a:cs typeface="Calibri" pitchFamily="34" charset="0"/>
              </a:rPr>
              <a:t>Filtreleme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işleminden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sonra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renkli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görüntünün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grileştirilmesi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adımı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gerçekleştirilmektedir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Grileştirme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işlemine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ait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formül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denklem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3’te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sunulmaktadır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109728" indent="0">
              <a:buNone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109728" indent="0">
              <a:buNone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109728" indent="0">
              <a:buNone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109728" indent="0">
              <a:buNone/>
            </a:pP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Eşikleme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işleminde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kullanılan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en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küçük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(min)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en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büyük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değerler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(max)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deneysel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çalışmalar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sonucunda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belirlenmektedir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içerisinde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yer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alan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piksel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değerleri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min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max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değerleri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arasında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bulunup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bulunmadığı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karşılaştırılarak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ikili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için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yeni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değer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ataması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gerçekleştirilmektedir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113" y="2708920"/>
            <a:ext cx="40195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482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44168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100" dirty="0" err="1">
                <a:latin typeface="Calibri" pitchFamily="34" charset="0"/>
                <a:cs typeface="Calibri" pitchFamily="34" charset="0"/>
              </a:rPr>
              <a:t>Eşikleme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işleminden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sonra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siyah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beyaz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renkleri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içeren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oluşturulmaktadır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içerisinde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siyah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bölgelerde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istenmeyen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beyaz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noktalar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beyaz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bölgelerde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istenmeyen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siyah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noktalar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bulunmaktadır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Elde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edilen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ikili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üzerinde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yer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alan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gürültüleri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silmek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amacıyla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morfolojik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işlem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uygulanmaktadır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Morfolojik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işlem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adımında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yapısal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element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ikili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değerlerindeki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komşu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piksel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değerleri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kullanılarak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güncellenmektedir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Önerilen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çalışmada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ikili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üzerinde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aşındırma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(erosion)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genişleme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(dilation)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morfolojik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işlemleri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uygulanmaktadır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endParaRPr lang="en-US" sz="21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72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100" dirty="0" err="1">
                <a:latin typeface="Calibri" pitchFamily="34" charset="0"/>
                <a:cs typeface="Calibri" pitchFamily="34" charset="0"/>
              </a:rPr>
              <a:t>İstenmeyen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damarları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tespit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etmek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için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retina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damar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ağ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yapısının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bilinmesi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gerekir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Bu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makalede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retina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damar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ağ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yapısını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otomatik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olarak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bölütleyen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morfolojik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tabanlı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yöntem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önerilmiştir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Bu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yöntem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morfolojik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işlemlere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dayalı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iki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farklı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yöntemden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esinlenerek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oluşturulmuştur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Bu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yöntemde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ilk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önce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RGB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renk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uzayındaki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görüntüler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ölçekli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görüntülere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dönüştürülmüştür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Daha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sonra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ölçekli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görüntünün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tersi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üzerinde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üst-şapka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alt-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şapka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morfolojik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açma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yöntemi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uygulanmıştır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0160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3782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100" b="1" dirty="0" err="1">
                <a:latin typeface="Calibri" pitchFamily="34" charset="0"/>
                <a:cs typeface="Calibri" pitchFamily="34" charset="0"/>
              </a:rPr>
              <a:t>Aşındırma</a:t>
            </a:r>
            <a:r>
              <a:rPr lang="en-US" sz="21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b="1" dirty="0" err="1">
                <a:latin typeface="Calibri" pitchFamily="34" charset="0"/>
                <a:cs typeface="Calibri" pitchFamily="34" charset="0"/>
              </a:rPr>
              <a:t>işlemi</a:t>
            </a:r>
            <a:r>
              <a:rPr lang="en-US" sz="2100" b="1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ikili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resim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üzerinde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yer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alan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beyaz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alanları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daraltmak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siyah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bölgelerdeki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beyazlıkları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temizlemek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için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kullanılmaktadır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109728" indent="0">
              <a:buNone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109728" indent="0">
              <a:buNone/>
            </a:pPr>
            <a:r>
              <a:rPr lang="en-US" sz="2100" b="1" dirty="0" err="1" smtClean="0">
                <a:latin typeface="Calibri" pitchFamily="34" charset="0"/>
                <a:cs typeface="Calibri" pitchFamily="34" charset="0"/>
              </a:rPr>
              <a:t>Genişleme</a:t>
            </a:r>
            <a:r>
              <a:rPr lang="en-US" sz="21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b="1" dirty="0" err="1">
                <a:latin typeface="Calibri" pitchFamily="34" charset="0"/>
                <a:cs typeface="Calibri" pitchFamily="34" charset="0"/>
              </a:rPr>
              <a:t>işlemi</a:t>
            </a:r>
            <a:r>
              <a:rPr lang="en-US" sz="21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ise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beyaz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alanların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sınırlarını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genişletirken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aynı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zamanda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beyaz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bölgede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yer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alan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siyah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noktaları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temizlemektedir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68960"/>
            <a:ext cx="3255645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068958"/>
            <a:ext cx="2959977" cy="3096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211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21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100" b="1" dirty="0">
                <a:latin typeface="Calibri" pitchFamily="34" charset="0"/>
                <a:cs typeface="Calibri" pitchFamily="34" charset="0"/>
              </a:rPr>
              <a:t>2.2. </a:t>
            </a:r>
            <a:r>
              <a:rPr lang="en-US" sz="2100" b="1" dirty="0" err="1">
                <a:latin typeface="Calibri" pitchFamily="34" charset="0"/>
                <a:cs typeface="Calibri" pitchFamily="34" charset="0"/>
              </a:rPr>
              <a:t>Nesne</a:t>
            </a:r>
            <a:r>
              <a:rPr lang="en-US" sz="21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b="1" dirty="0" err="1">
                <a:latin typeface="Calibri" pitchFamily="34" charset="0"/>
                <a:cs typeface="Calibri" pitchFamily="34" charset="0"/>
              </a:rPr>
              <a:t>bulma</a:t>
            </a:r>
            <a:r>
              <a:rPr lang="en-US" sz="21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b="1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b="1" dirty="0" err="1">
                <a:latin typeface="Calibri" pitchFamily="34" charset="0"/>
                <a:cs typeface="Calibri" pitchFamily="34" charset="0"/>
              </a:rPr>
              <a:t>özellik</a:t>
            </a:r>
            <a:r>
              <a:rPr lang="en-US" sz="21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b="1" dirty="0" err="1">
                <a:latin typeface="Calibri" pitchFamily="34" charset="0"/>
                <a:cs typeface="Calibri" pitchFamily="34" charset="0"/>
              </a:rPr>
              <a:t>çıkarımı</a:t>
            </a:r>
            <a:r>
              <a:rPr lang="en-US" sz="21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b="1" dirty="0" err="1">
                <a:latin typeface="Calibri" pitchFamily="34" charset="0"/>
                <a:cs typeface="Calibri" pitchFamily="34" charset="0"/>
              </a:rPr>
              <a:t>işlemi</a:t>
            </a:r>
            <a:r>
              <a:rPr lang="en-US" sz="21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b="1" dirty="0" err="1">
                <a:latin typeface="Calibri" pitchFamily="34" charset="0"/>
                <a:cs typeface="Calibri" pitchFamily="34" charset="0"/>
              </a:rPr>
              <a:t>aşaması</a:t>
            </a:r>
            <a:r>
              <a:rPr lang="en-US" sz="2100" b="1" dirty="0">
                <a:latin typeface="Calibri" pitchFamily="34" charset="0"/>
                <a:cs typeface="Calibri" pitchFamily="34" charset="0"/>
              </a:rPr>
              <a:t> (Object detection and feature extraction stage)  :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Nesnelerin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düzleminde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kaplamış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olduğu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alan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nesne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boyları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nesne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merkezine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ait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koordinatlar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özellik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çıkarım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vektörlerinde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bulunmaktadır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Her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nesneye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ait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dış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hatlar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nesne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numaraları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belirlendikten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sonra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nesnenin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alanını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hesaplamak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için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moment alma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işlemi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gerçekleştirilmektedir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109728" indent="0">
              <a:buNone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109728" indent="0">
              <a:buNone/>
            </a:pPr>
            <a:r>
              <a:rPr lang="en-US" sz="2100" b="1" dirty="0">
                <a:latin typeface="Calibri" pitchFamily="34" charset="0"/>
                <a:cs typeface="Calibri" pitchFamily="34" charset="0"/>
              </a:rPr>
              <a:t>2.3. </a:t>
            </a:r>
            <a:r>
              <a:rPr lang="en-US" sz="2100" b="1" dirty="0" err="1">
                <a:latin typeface="Calibri" pitchFamily="34" charset="0"/>
                <a:cs typeface="Calibri" pitchFamily="34" charset="0"/>
              </a:rPr>
              <a:t>Sınıflandırma</a:t>
            </a:r>
            <a:r>
              <a:rPr lang="en-US" sz="21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b="1" dirty="0" err="1">
                <a:latin typeface="Calibri" pitchFamily="34" charset="0"/>
                <a:cs typeface="Calibri" pitchFamily="34" charset="0"/>
              </a:rPr>
              <a:t>işlemi</a:t>
            </a:r>
            <a:r>
              <a:rPr lang="en-US" sz="21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b="1" dirty="0" err="1">
                <a:latin typeface="Calibri" pitchFamily="34" charset="0"/>
                <a:cs typeface="Calibri" pitchFamily="34" charset="0"/>
              </a:rPr>
              <a:t>aşamasına</a:t>
            </a:r>
            <a:r>
              <a:rPr lang="en-US" sz="21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b="1" dirty="0" err="1">
                <a:latin typeface="Calibri" pitchFamily="34" charset="0"/>
                <a:cs typeface="Calibri" pitchFamily="34" charset="0"/>
              </a:rPr>
              <a:t>ait</a:t>
            </a:r>
            <a:r>
              <a:rPr lang="en-US" sz="21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b="1" dirty="0" err="1">
                <a:latin typeface="Calibri" pitchFamily="34" charset="0"/>
                <a:cs typeface="Calibri" pitchFamily="34" charset="0"/>
              </a:rPr>
              <a:t>adımlar</a:t>
            </a:r>
            <a:r>
              <a:rPr lang="en-US" sz="2100" b="1" dirty="0">
                <a:latin typeface="Calibri" pitchFamily="34" charset="0"/>
                <a:cs typeface="Calibri" pitchFamily="34" charset="0"/>
              </a:rPr>
              <a:t>(Classification stage steps) </a:t>
            </a:r>
            <a:r>
              <a:rPr lang="en-US" sz="2100" b="1" dirty="0" smtClean="0">
                <a:latin typeface="Calibri" pitchFamily="34" charset="0"/>
                <a:cs typeface="Calibri" pitchFamily="34" charset="0"/>
              </a:rPr>
              <a:t> :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kümeleme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küme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analizi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olarak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da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tanımlanmaktadır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Kümeleme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analizinde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desen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nokta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veya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nesnelerin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doğal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olarak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gruplandırılması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yapılmaktadır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Kümeleme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analizi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ile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çok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değişkenli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özellikler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içeren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veriler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kümelendirilebilmektedir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Yapılan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çalışmada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işleme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teknikleri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kullanılarak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bulunan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nesnelerin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sınıflandırma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işleminde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iki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farklı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kümeleme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yöntemi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önerilmektedir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  <a:endParaRPr lang="en-US" sz="21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45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6176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100" b="1" dirty="0">
                <a:latin typeface="Calibri" pitchFamily="34" charset="0"/>
                <a:cs typeface="Calibri" pitchFamily="34" charset="0"/>
              </a:rPr>
              <a:t>2.3.1. </a:t>
            </a:r>
            <a:r>
              <a:rPr lang="en-US" sz="2100" b="1" dirty="0" err="1">
                <a:latin typeface="Calibri" pitchFamily="34" charset="0"/>
                <a:cs typeface="Calibri" pitchFamily="34" charset="0"/>
              </a:rPr>
              <a:t>Ortalama</a:t>
            </a:r>
            <a:r>
              <a:rPr lang="en-US" sz="21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b="1" dirty="0" err="1">
                <a:latin typeface="Calibri" pitchFamily="34" charset="0"/>
                <a:cs typeface="Calibri" pitchFamily="34" charset="0"/>
              </a:rPr>
              <a:t>tabanlı</a:t>
            </a:r>
            <a:r>
              <a:rPr lang="en-US" sz="21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b="1" dirty="0" err="1">
                <a:latin typeface="Calibri" pitchFamily="34" charset="0"/>
                <a:cs typeface="Calibri" pitchFamily="34" charset="0"/>
              </a:rPr>
              <a:t>sınıflandırma</a:t>
            </a:r>
            <a:r>
              <a:rPr lang="en-US" sz="2100" b="1" dirty="0">
                <a:latin typeface="Calibri" pitchFamily="34" charset="0"/>
                <a:cs typeface="Calibri" pitchFamily="34" charset="0"/>
              </a:rPr>
              <a:t> (</a:t>
            </a:r>
            <a:r>
              <a:rPr lang="en-US" sz="2100" b="1" dirty="0" err="1">
                <a:latin typeface="Calibri" pitchFamily="34" charset="0"/>
                <a:cs typeface="Calibri" pitchFamily="34" charset="0"/>
              </a:rPr>
              <a:t>Meanbased</a:t>
            </a:r>
            <a:r>
              <a:rPr lang="en-US" sz="2100" b="1" dirty="0">
                <a:latin typeface="Calibri" pitchFamily="34" charset="0"/>
                <a:cs typeface="Calibri" pitchFamily="34" charset="0"/>
              </a:rPr>
              <a:t> classification) </a:t>
            </a:r>
            <a:r>
              <a:rPr lang="en-US" sz="2100" b="1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Önerilen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ilk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yöntemde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ortamda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bulunan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nesneler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kendi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aralarında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otomatik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olarak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3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sınıfa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ayrıştırılmaktadır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Nesneleri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sınıflandırma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aşamasında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ilgili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nesnenin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alanı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ile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her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küme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merkezi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arasındaki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mesafe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hesaplanmaktadır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Nesneler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kendilerine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en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yakın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noktada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bulunan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küme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merkezlerine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yerleştirilerek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sınıflandırılmaktadır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109728" indent="0">
              <a:buNone/>
            </a:pPr>
            <a:endParaRPr lang="en-US" sz="2100" b="1" dirty="0">
              <a:latin typeface="Calibri" pitchFamily="34" charset="0"/>
              <a:cs typeface="Calibri" pitchFamily="34" charset="0"/>
            </a:endParaRPr>
          </a:p>
          <a:p>
            <a:pPr marL="109728" indent="0">
              <a:buNone/>
            </a:pPr>
            <a:r>
              <a:rPr lang="en-US" sz="2100" b="1" dirty="0">
                <a:latin typeface="Calibri" pitchFamily="34" charset="0"/>
                <a:cs typeface="Calibri" pitchFamily="34" charset="0"/>
              </a:rPr>
              <a:t>2.3.2. K-means </a:t>
            </a:r>
            <a:r>
              <a:rPr lang="en-US" sz="2100" b="1" dirty="0" err="1">
                <a:latin typeface="Calibri" pitchFamily="34" charset="0"/>
                <a:cs typeface="Calibri" pitchFamily="34" charset="0"/>
              </a:rPr>
              <a:t>kümeleme</a:t>
            </a:r>
            <a:r>
              <a:rPr lang="en-US" sz="21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b="1" dirty="0" err="1">
                <a:latin typeface="Calibri" pitchFamily="34" charset="0"/>
                <a:cs typeface="Calibri" pitchFamily="34" charset="0"/>
              </a:rPr>
              <a:t>yöntemi</a:t>
            </a:r>
            <a:r>
              <a:rPr lang="en-US" sz="2100" b="1" dirty="0">
                <a:latin typeface="Calibri" pitchFamily="34" charset="0"/>
                <a:cs typeface="Calibri" pitchFamily="34" charset="0"/>
              </a:rPr>
              <a:t> (K-means clustering method) </a:t>
            </a:r>
            <a:r>
              <a:rPr lang="en-US" sz="2100" b="1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K-means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algoritması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N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adet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nesnesinin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K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adet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kümeye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bölünmesidir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K-means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kümeleme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karesel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hatayı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en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aza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indirgemek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için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N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tane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veriyi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K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adet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kümeye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bölümlemeyi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amaçlamaktadır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K-means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algoritmasının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çalışma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sürecini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maddeler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halinde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sunulan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4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aşamada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ifade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edilmektedir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</a:t>
            </a:r>
            <a:endParaRPr lang="en-US" sz="21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33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01720"/>
          </a:xfrm>
        </p:spPr>
        <p:txBody>
          <a:bodyPr>
            <a:normAutofit/>
          </a:bodyPr>
          <a:lstStyle/>
          <a:p>
            <a:r>
              <a:rPr lang="en-US" sz="2100" dirty="0">
                <a:latin typeface="Calibri" pitchFamily="34" charset="0"/>
                <a:cs typeface="Calibri" pitchFamily="34" charset="0"/>
              </a:rPr>
              <a:t>İlk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olarak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K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adet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küme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için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rastgele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başlangıç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küme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merkezleri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belirlenmektedir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,</a:t>
            </a:r>
          </a:p>
          <a:p>
            <a:r>
              <a:rPr lang="en-US" sz="2100" dirty="0" smtClean="0">
                <a:latin typeface="Calibri" pitchFamily="34" charset="0"/>
                <a:cs typeface="Calibri" pitchFamily="34" charset="0"/>
              </a:rPr>
              <a:t>Her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nesnenin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seçilmiş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olan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küme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merkez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noktalarına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olan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uzaklığı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hesaplanmaktadır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Küme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merkez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noktalarına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olan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uzaklıklarına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tüm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nesneler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k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adet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kümeden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en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yakın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olan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kümeye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yerleştirilmektedir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,</a:t>
            </a:r>
          </a:p>
          <a:p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Yeni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oluşan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kümelerin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merkez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noktaları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o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kümedeki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tüm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nesnelerin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ortalama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değerlerinden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elde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edilmiş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veriye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değiştirilmektedir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,</a:t>
            </a:r>
          </a:p>
          <a:p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Küme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merkez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noktaları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sabit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olmadığı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sürece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2.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3.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adımlar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tekrarlanmaktadır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1149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211960" y="1772816"/>
            <a:ext cx="4474840" cy="45411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 err="1">
                <a:latin typeface="Calibri" pitchFamily="34" charset="0"/>
                <a:cs typeface="Calibri" pitchFamily="34" charset="0"/>
              </a:rPr>
              <a:t>Kümeleme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işlemi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nesnelerin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birbirleri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ile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olan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benzerlik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veya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benzemezliklerine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göre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gerçekleştirilmektedir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Benzerlik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benzemezlik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ölçümlerinde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en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yaygın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olarak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kullanılan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mesafe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ölçüm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yöntemleri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Euclidean, Manhattan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Minkowski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yöntemleridir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04862"/>
            <a:ext cx="348615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373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8569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100" dirty="0">
                <a:latin typeface="Calibri" pitchFamily="34" charset="0"/>
                <a:cs typeface="Calibri" pitchFamily="34" charset="0"/>
              </a:rPr>
              <a:t>Bu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çalışmada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nesneleri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kümeleme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işlemi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aşamasında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benzerliklerinden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yararlanılmıştır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K-means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kümeleme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yöntemi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kullanılarak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3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kümeye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ayrılmakta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bu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kümelerin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merkez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noktaları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belirlenmektedir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Çalışmaya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yeni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seti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eklendiğinde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gerçek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zamanlı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olarak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eklenen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setindeki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nesnelerin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alanları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piksel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cinsinden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hesaplanmaktadır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Hesaplanan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nesne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alanlarının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küme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merkezlerine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uzaklığı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Euclidean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yöntemi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kullanılarak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bulunmaktadır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Hesaplanan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Euclidean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uzaklıkları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arasında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en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düşük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olan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değer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hangi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kümeye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aitse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nesne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o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kümeye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yerleştirilmektedir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6518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937624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4500" b="1" dirty="0" smtClean="0">
                <a:latin typeface="Calibri" pitchFamily="34" charset="0"/>
                <a:cs typeface="Calibri" pitchFamily="34" charset="0"/>
              </a:rPr>
              <a:t>3. DENEYSEL </a:t>
            </a:r>
            <a:r>
              <a:rPr lang="en-US" sz="4500" b="1" dirty="0">
                <a:latin typeface="Calibri" pitchFamily="34" charset="0"/>
                <a:cs typeface="Calibri" pitchFamily="34" charset="0"/>
              </a:rPr>
              <a:t>ÇALIŞMA (EXPERIMENTAL STUDY</a:t>
            </a:r>
            <a:r>
              <a:rPr lang="en-US" sz="4500" b="1" dirty="0" smtClean="0">
                <a:latin typeface="Calibri" pitchFamily="34" charset="0"/>
                <a:cs typeface="Calibri" pitchFamily="34" charset="0"/>
              </a:rPr>
              <a:t>)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382829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0172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Önerilen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yöntem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ile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ortamda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bulunan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fındıkların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tespit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edilerek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kümelenmesine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yönelik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deneysel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çalışma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yapılmaktadır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109728" indent="0">
              <a:buNone/>
            </a:pPr>
            <a:endParaRPr lang="en-US" sz="21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848" y="2852936"/>
            <a:ext cx="5217805" cy="2938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947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422565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100" dirty="0">
                <a:latin typeface="Calibri" pitchFamily="34" charset="0"/>
                <a:cs typeface="Calibri" pitchFamily="34" charset="0"/>
              </a:rPr>
              <a:t>Bu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işlemden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sonra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ön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işleme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aşamasına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geçilmektedir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ön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işleme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aşamasında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resim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üzerinde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filtreleme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grileştirme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eşikleşme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morfolojik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işlem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uygulanmaktadır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Ortalama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tabanlı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K-means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algoritmasına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kümeleme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işleminde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piksel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cinsinden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bulunan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alan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değerleri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kullanılarak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küme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merkezleri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elde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edilmektedir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Küme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merkezleri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elde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edilirken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çalışma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ortamına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150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adet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fındık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yerleştirilerek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bilgi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veritabanı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oluşturulmaktadır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2068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4979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100" dirty="0" err="1">
                <a:latin typeface="Calibri" pitchFamily="34" charset="0"/>
                <a:cs typeface="Calibri" pitchFamily="34" charset="0"/>
              </a:rPr>
              <a:t>Örnek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çalışmada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ortamda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bulunan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25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adet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fındık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önerilen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yöntem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kullanılarak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%100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başarım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oranı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ile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tespit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edilmektedir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Ayrıca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çalışmanın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yöntem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kısmında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sunulan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kümeleme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metotlarına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fındıklar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ayrıştırılmaktadır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16126"/>
            <a:ext cx="2525880" cy="3750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3635896" y="3419722"/>
            <a:ext cx="4896544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alibri" pitchFamily="34" charset="0"/>
                <a:cs typeface="Calibri" pitchFamily="34" charset="0"/>
              </a:rPr>
              <a:t>Deneysel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çalışmada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ortalama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tabanlı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yöntem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kullanılarak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3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adet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küçük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12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adet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orta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10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adet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büyük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sınıf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fındık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bulunmaktadır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K-means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algoritması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kullanılarak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yapılan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kümelemede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3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adet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küçük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10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adet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orta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12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adet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büyük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fındık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tespit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edilmektedir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2662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100" dirty="0" err="1">
                <a:latin typeface="Calibri" pitchFamily="34" charset="0"/>
                <a:cs typeface="Calibri" pitchFamily="34" charset="0"/>
              </a:rPr>
              <a:t>Morfolojik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üst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alt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şapka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yöntemin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kullanılması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ile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retina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damalarının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belirginleştirilmesi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sağlanmıştır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Belirginleştirilmiş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retina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görüntülerini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bölütlemek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için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üç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farklı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eşikleme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yöntemi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kullanılmıştır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Kullanılan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eşikleme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yöntemleri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Çoklu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Eşikleme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yöntemi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Maksimum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Entropi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Tabanlı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Eşikleme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yöntemi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Bulanık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Kümeleme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Tabanlı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Eşikleme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yöntemidir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 Bu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makalede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literatürdeki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mevcut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çalışmalardan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farklı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olarak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retina fundus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görüntüleri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üzerinde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farklı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eşik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algoritmalarının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kıyaslanması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yapılmıştır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852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4979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100" dirty="0" err="1">
                <a:latin typeface="Calibri" pitchFamily="34" charset="0"/>
                <a:cs typeface="Calibri" pitchFamily="34" charset="0"/>
              </a:rPr>
              <a:t>Bulunan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fındıkların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indis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numarası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piksel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cinsinden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düzleminde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kaplamış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oldukları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alan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mm2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cinsinden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hesaplanan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alan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ortalama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tabanlı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yöntem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Kmeans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algoritması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kullanılarak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hangi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fındığın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hangi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kümeye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girdiğini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gösteren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bilgiler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sunulmaktadır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Sunulan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örnek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çalışmada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iki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yöntem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ile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kümelemenin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%92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oranda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benzerlik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gösterdiği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gözlenmektedir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1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38376"/>
            <a:ext cx="7560840" cy="2300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87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577584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4500" b="1" dirty="0">
                <a:latin typeface="Calibri" pitchFamily="34" charset="0"/>
                <a:cs typeface="Calibri" pitchFamily="34" charset="0"/>
              </a:rPr>
              <a:t>4. SONUÇLAR (CONCLUSIONS)</a:t>
            </a:r>
          </a:p>
        </p:txBody>
      </p:sp>
    </p:spTree>
    <p:extLst>
      <p:ext uri="{BB962C8B-B14F-4D97-AF65-F5344CB8AC3E}">
        <p14:creationId xmlns:p14="http://schemas.microsoft.com/office/powerpoint/2010/main" val="264912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36967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100" dirty="0" err="1">
                <a:latin typeface="Calibri" pitchFamily="34" charset="0"/>
                <a:cs typeface="Calibri" pitchFamily="34" charset="0"/>
              </a:rPr>
              <a:t>G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örüntü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ön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işleme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bölümünde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kameradan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alınan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üzerinde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filtreleme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grileştirme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ikili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resme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çevirme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morfolojik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işlemler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uygulanmaktadır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Nesne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tespiti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özellik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çıkarımı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aşamasında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ise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ortamda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yer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alan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nesnelerin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bulunması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alan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boyut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konum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gibi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özellik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bilgileri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elde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edilmektedir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Sınıflandırma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aşamasında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bilgi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veritabanında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bulunan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veriler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ortalama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tabanlı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K-means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algoritmaları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kullanılarak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sınıflandırılmaktadır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492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415364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Deneysel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çalışma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bölümünde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örnekleme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işlemi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için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fındık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meyvesi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kullanılmaktadır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Çalışma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ortamında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bulunan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fındık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meyveleri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gerçek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zamanlı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olarak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%100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başarımla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tespit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edilmektedir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Ortalama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tabanlı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K-means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kümeleme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yöntemleri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kullanılarak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fındık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meyvelerinin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küçük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orta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büyük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olarak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sınıflandırılması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gerçekleştirilmektedir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Yapılan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deneysel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çalışmalarda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gerçeklenen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iki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algoritma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ile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sınıflandırmanın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%90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ile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%100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oranlarında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benzerlik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gösterdiği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tespit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edilmektedir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002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2780928"/>
            <a:ext cx="8229600" cy="407707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100" dirty="0" err="1">
                <a:latin typeface="Calibri" pitchFamily="34" charset="0"/>
                <a:cs typeface="Calibri" pitchFamily="34" charset="0"/>
              </a:rPr>
              <a:t>Sonuç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olarak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gömülü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sistem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uygulamaları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için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uygun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olup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yüksek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performans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düşük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maliyetli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olarak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gerçekleştirilmiştir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Önerilen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yöntemin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deneysel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çalışmasında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farklı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nesneler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kullanılarak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tespit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sınıflandırma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işlemleri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de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gerçekleştirilebilmektedir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129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3068960"/>
            <a:ext cx="8229600" cy="3505576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4500" b="1" dirty="0" err="1" smtClean="0">
                <a:latin typeface="Calibri" pitchFamily="34" charset="0"/>
                <a:cs typeface="Calibri" pitchFamily="34" charset="0"/>
              </a:rPr>
              <a:t>Vakit</a:t>
            </a:r>
            <a:r>
              <a:rPr lang="en-US" sz="45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500" b="1" dirty="0" err="1" smtClean="0">
                <a:latin typeface="Calibri" pitchFamily="34" charset="0"/>
                <a:cs typeface="Calibri" pitchFamily="34" charset="0"/>
              </a:rPr>
              <a:t>ayırdığınız</a:t>
            </a:r>
            <a:r>
              <a:rPr lang="en-US" sz="45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500" b="1" dirty="0" err="1" smtClean="0">
                <a:latin typeface="Calibri" pitchFamily="34" charset="0"/>
                <a:cs typeface="Calibri" pitchFamily="34" charset="0"/>
              </a:rPr>
              <a:t>için</a:t>
            </a:r>
            <a:r>
              <a:rPr lang="en-US" sz="45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500" b="1" dirty="0" err="1" smtClean="0">
                <a:latin typeface="Calibri" pitchFamily="34" charset="0"/>
                <a:cs typeface="Calibri" pitchFamily="34" charset="0"/>
              </a:rPr>
              <a:t>teşekkürler</a:t>
            </a:r>
            <a:endParaRPr lang="en-US" sz="45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48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649592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4500" b="1" dirty="0" smtClean="0">
                <a:latin typeface="Calibri" pitchFamily="34" charset="0"/>
                <a:cs typeface="Calibri" pitchFamily="34" charset="0"/>
              </a:rPr>
              <a:t>2 – </a:t>
            </a:r>
            <a:r>
              <a:rPr lang="en-US" sz="4500" b="1" dirty="0" err="1" smtClean="0">
                <a:latin typeface="Calibri" pitchFamily="34" charset="0"/>
                <a:cs typeface="Calibri" pitchFamily="34" charset="0"/>
              </a:rPr>
              <a:t>Materyal</a:t>
            </a:r>
            <a:r>
              <a:rPr lang="en-US" sz="45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500" b="1" dirty="0" err="1" smtClean="0">
                <a:latin typeface="Calibri" pitchFamily="34" charset="0"/>
                <a:cs typeface="Calibri" pitchFamily="34" charset="0"/>
              </a:rPr>
              <a:t>ve</a:t>
            </a:r>
            <a:r>
              <a:rPr lang="en-US" sz="45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500" b="1" dirty="0" err="1" smtClean="0">
                <a:latin typeface="Calibri" pitchFamily="34" charset="0"/>
                <a:cs typeface="Calibri" pitchFamily="34" charset="0"/>
              </a:rPr>
              <a:t>Metot</a:t>
            </a:r>
            <a:endParaRPr lang="en-US" sz="45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2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0577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100" b="1" dirty="0">
                <a:latin typeface="Calibri" pitchFamily="34" charset="0"/>
                <a:cs typeface="Calibri" pitchFamily="34" charset="0"/>
              </a:rPr>
              <a:t>2.1 </a:t>
            </a:r>
            <a:r>
              <a:rPr lang="en-US" sz="2100" b="1" dirty="0" err="1">
                <a:latin typeface="Calibri" pitchFamily="34" charset="0"/>
                <a:cs typeface="Calibri" pitchFamily="34" charset="0"/>
              </a:rPr>
              <a:t>Morfolojik</a:t>
            </a:r>
            <a:r>
              <a:rPr lang="en-US" sz="21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b="1" dirty="0" err="1">
                <a:latin typeface="Calibri" pitchFamily="34" charset="0"/>
                <a:cs typeface="Calibri" pitchFamily="34" charset="0"/>
              </a:rPr>
              <a:t>işlemler</a:t>
            </a:r>
            <a:r>
              <a:rPr lang="en-US" sz="2100" b="1" dirty="0">
                <a:latin typeface="Calibri" pitchFamily="34" charset="0"/>
                <a:cs typeface="Calibri" pitchFamily="34" charset="0"/>
              </a:rPr>
              <a:t> :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Morfolojik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işlemlerin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temel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amacı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görüntünün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temel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özelliklerini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korumak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görüntüyü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basitleştirmektir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Bu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çalışmada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üst-şapka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alt-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şapka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dönüşümleri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damarlarına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belirginlik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kazandırmak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için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kullanılır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Üstşapka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dönüşümü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giriş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görüntüsüne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morfolojik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açma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işlemi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uygulandıktan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sonra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uygulama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sonucunun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orijinal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giriş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görüntüsünden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çıkarılması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işlemidir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109728" indent="0">
              <a:buNone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109728" indent="0">
              <a:buNone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109728" indent="0">
              <a:buNone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109728" indent="0">
              <a:buNone/>
            </a:pPr>
            <a:r>
              <a:rPr lang="en-US" sz="2100" dirty="0" err="1">
                <a:latin typeface="Calibri" pitchFamily="34" charset="0"/>
                <a:cs typeface="Calibri" pitchFamily="34" charset="0"/>
              </a:rPr>
              <a:t>Açma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operatörü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görüntünün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arka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planına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etki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ettiğinden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üst-şapka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dönüşümünün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görüntünün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arka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planını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çıkarması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beklenir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Bu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dönüşüm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yüksek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geçirgen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filtre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gibi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davranır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görüntünün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maskeden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daha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küçük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olan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parlak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alanlarını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çıkarır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109728" indent="0">
              <a:buNone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Resim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72815" y="3419147"/>
            <a:ext cx="2644053" cy="65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94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6176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Alt-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şapka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dönüşümü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bir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giriş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görüntüsüne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morfolojik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bir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kapama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işlemi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uygulandıktan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sonra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uygulama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sonucunun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orijinal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giriş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görüntüsünden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çıkarılması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işlemidir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109728" indent="0">
              <a:buNone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109728" indent="0">
              <a:buNone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109728" indent="0">
              <a:buNone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109728" indent="0">
              <a:buNone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Alt-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şapka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dönüşümü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görüntünün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arka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planını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etkiler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görüntünün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arka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plandaki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maskeden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daha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küçük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olan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bazı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karanlık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alanları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üzerinde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etkili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olur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Parlak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alanları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(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açma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operatörünün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sonuçları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görüntüye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eklemek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karanlık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alanları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(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kapama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operatörünün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sonuçları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görüntüden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çıkarmak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mümkündür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Sonuç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olarak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aydınlık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karanlık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alanlar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arasındaki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kontrastta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bir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iyileşme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olacaktır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1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Resim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59832" y="2564904"/>
            <a:ext cx="2448272" cy="71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2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93762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100" dirty="0" err="1">
                <a:latin typeface="Calibri" pitchFamily="34" charset="0"/>
                <a:cs typeface="Calibri" pitchFamily="34" charset="0"/>
              </a:rPr>
              <a:t>Burada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>
                <a:latin typeface="Calibri" pitchFamily="34" charset="0"/>
                <a:cs typeface="Calibri" pitchFamily="34" charset="0"/>
                <a:sym typeface="Symbol"/>
              </a:rPr>
              <a:t>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operatörü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morfolojik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açma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işlemini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>
                <a:latin typeface="Calibri" pitchFamily="34" charset="0"/>
                <a:cs typeface="Calibri" pitchFamily="34" charset="0"/>
                <a:sym typeface="Symbol"/>
              </a:rPr>
              <a:t>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operatörü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ise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morfolojik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kapama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işlemini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temsil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etmektedir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SE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parametresi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ise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yapı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elemanıdır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 Bu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çalışmada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açılma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operatörü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için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21x21’lik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disk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yapı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elemanı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, alt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üstşapka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dönüşümleri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için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ise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uzunluğu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21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olan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bir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çizgi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yapı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elemanı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>
                <a:latin typeface="Calibri" pitchFamily="34" charset="0"/>
                <a:cs typeface="Calibri" pitchFamily="34" charset="0"/>
              </a:rPr>
              <a:t>kullanılmıştır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109728" indent="0">
              <a:buNone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48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entsel">
  <a:themeElements>
    <a:clrScheme name="Kentsel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Kentsel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Kentsel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80</TotalTime>
  <Words>2793</Words>
  <Application>Microsoft Office PowerPoint</Application>
  <PresentationFormat>Ekran Gösterisi (4:3)</PresentationFormat>
  <Paragraphs>105</Paragraphs>
  <Slides>55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55</vt:i4>
      </vt:variant>
    </vt:vector>
  </HeadingPairs>
  <TitlesOfParts>
    <vt:vector size="56" baseType="lpstr">
      <vt:lpstr>Kentsel</vt:lpstr>
      <vt:lpstr>Retina Kan Damarlarını Çıkarmak İçin Eşikleme Temelli Morfolojik Bir Yöntem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Görüntü işleme teknikleri ve kümeleme yöntemleri kullanılarak fındık meyvesinin tespit ve sınıflandırılması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Retina Kan Damarlarını Çıkarmak İçin Eşikleme Temelli Morfolojik Bir Yöntem </dc:title>
  <dc:creator>ERHAN ŞEN</dc:creator>
  <cp:lastModifiedBy>ERHAN ŞEN</cp:lastModifiedBy>
  <cp:revision>11</cp:revision>
  <dcterms:created xsi:type="dcterms:W3CDTF">2022-12-13T11:07:32Z</dcterms:created>
  <dcterms:modified xsi:type="dcterms:W3CDTF">2022-12-14T22:34:51Z</dcterms:modified>
</cp:coreProperties>
</file>