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594248-6A41-4BF0-A445-7B844603C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6FF710D-9756-43D0-8D40-05CCD471F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D32659-1587-45F6-914F-CE54A96C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1F33-9511-423D-8317-35E1AD37DB6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9CCD60-917D-42C3-AF42-2B9968F0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DCEF99-1A10-457D-9F5E-4E50B136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A42E-60A3-41DA-8094-A4648F89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2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82D09E-3BCD-409B-A4E7-6EB20C3F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A29B6DA-66B7-4EE9-8328-793A777EA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187E64-D7DE-40FF-9472-C5484E9B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1F33-9511-423D-8317-35E1AD37DB6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3148D1D-5EFF-4E56-BB83-76BF28D8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D71D36-BEDB-4664-85B8-C2E0AB0D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A42E-60A3-41DA-8094-A4648F89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5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9053871-9DD3-49FD-9833-7D63604C0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27DEB5F-A76A-44BF-A000-F9067EF10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E741458-F0D5-407E-A519-31203C1A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1F33-9511-423D-8317-35E1AD37DB6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830A41-605A-44AC-AEA3-1195DE11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714BEE-F770-4AC2-8D1B-15BDE2AA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A42E-60A3-41DA-8094-A4648F89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8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016AE7-03FF-4691-A779-7ADAB42E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0FE1D4-5555-437F-98D7-FFF08806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C172C5-3D1A-4AE7-8DC9-A84BCA37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1F33-9511-423D-8317-35E1AD37DB6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DBAE5C-5C9F-4CE8-A23C-E2DB9357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3DA21F-7F1D-4151-A0D4-7A4D5333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A42E-60A3-41DA-8094-A4648F89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4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B02784-EB38-4401-9881-8A4C743F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4A365B-CAD0-4492-B2D7-2F31BC3A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7EEE77-886A-45A0-A915-84CB484A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1F33-9511-423D-8317-35E1AD37DB6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823371-AEA5-4801-ACC7-D4405B01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84E02A-DB80-48C3-8B9B-E81ECF8A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A42E-60A3-41DA-8094-A4648F89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7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8F3C35-E089-42A2-9226-AE17D996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EDAA5C-EBDA-420A-96CB-F58899761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A4D13EC-2DCA-4A29-8310-5FDF9BE69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93321A7-B376-4519-B26F-0BF07545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1F33-9511-423D-8317-35E1AD37DB6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204B51-FEA2-4847-94EC-7BE1E795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E6A394-FA99-4BA4-A8A8-3273F8BA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A42E-60A3-41DA-8094-A4648F89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61EF96-79D1-46AF-A97B-B69DFA42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E6D7B5C-3F90-4F41-B9E8-70B4EB0A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96F3A65-8B61-4A67-9E51-544595474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C25C992-C5AF-4857-B7B4-E5870E83D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5424658-D37D-4C3A-966F-D2EF07D61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527E618-646B-4D40-9758-B182FC8A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1F33-9511-423D-8317-35E1AD37DB6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75D8211-F896-41BA-9AEF-C88BC264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DBFAF2C-2BD6-4B8E-9A96-865A2069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A42E-60A3-41DA-8094-A4648F89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0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E58B42-1870-491D-9C97-AAD68CCD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C803E17-B043-4BE1-9261-A5A64990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1F33-9511-423D-8317-35E1AD37DB6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C513A62-BABC-474B-A865-0CD7D68C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0015706-21C2-48C1-A686-DFE11C5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A42E-60A3-41DA-8094-A4648F89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042074F-9C96-4D07-B8C1-90A6E4EB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1F33-9511-423D-8317-35E1AD37DB6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864313C-C74A-47C0-A285-1AFA9325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D9B91A6-8B00-4ECD-9244-D113D300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A42E-60A3-41DA-8094-A4648F89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8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846C17-D7AF-45DB-A63B-90E95536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A5665F-3A11-48F2-9B71-193D2DE5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3468899-DFDF-4695-BD87-BBBC0CE6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6E8BAA-3036-4AFF-A31F-9212F104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1F33-9511-423D-8317-35E1AD37DB6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8E1ABFA-0403-4011-8CFD-D39417A1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4C05E8-3805-4A72-B390-31D0F79D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A42E-60A3-41DA-8094-A4648F89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CB46F8-900E-4322-A6B3-DAA0F338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06A12A2-B3E5-4A8C-8DBD-569C6EF9F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4E810AC-B20C-438D-B85A-7A891FBC7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7E787A0-808F-4878-90BB-71EE810B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1F33-9511-423D-8317-35E1AD37DB6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654CF2F-8D3F-4639-BAEE-1CE90623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69DB8A8-4690-4345-A1DA-EAFC8896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A42E-60A3-41DA-8094-A4648F89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6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B877634-C9BB-4CFB-8F3C-6DA4A4E6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61EE72A-32A9-4047-8B31-409EFD6C0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03BF33-4479-4C50-B687-EAE864036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1F33-9511-423D-8317-35E1AD37DB6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6882FC-39F5-4268-9032-060ADFCCC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A539D8-5494-411F-BDFF-F8F74BE8F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A42E-60A3-41DA-8094-A4648F89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o 4">
                <a:extLst>
                  <a:ext uri="{FF2B5EF4-FFF2-40B4-BE49-F238E27FC236}">
                    <a16:creationId xmlns:a16="http://schemas.microsoft.com/office/drawing/2014/main" id="{89C4BBE3-94AE-4B44-AAE4-7B3D85E15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9229580"/>
                  </p:ext>
                </p:extLst>
              </p:nvPr>
            </p:nvGraphicFramePr>
            <p:xfrm>
              <a:off x="1228436" y="257848"/>
              <a:ext cx="9314469" cy="4785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46905">
                      <a:extLst>
                        <a:ext uri="{9D8B030D-6E8A-4147-A177-3AD203B41FA5}">
                          <a16:colId xmlns:a16="http://schemas.microsoft.com/office/drawing/2014/main" val="4017999726"/>
                        </a:ext>
                      </a:extLst>
                    </a:gridCol>
                    <a:gridCol w="4867564">
                      <a:extLst>
                        <a:ext uri="{9D8B030D-6E8A-4147-A177-3AD203B41FA5}">
                          <a16:colId xmlns:a16="http://schemas.microsoft.com/office/drawing/2014/main" val="21036156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latin typeface="Consolas" panose="020B0609020204030204" pitchFamily="49" charset="0"/>
                            </a:rPr>
                            <a:t>MASTER </a:t>
                          </a:r>
                          <a:r>
                            <a:rPr lang="en-US" b="0" i="1" dirty="0">
                              <a:latin typeface="Consolas" panose="020B0609020204030204" pitchFamily="49" charset="0"/>
                            </a:rPr>
                            <a:t>(id=p-1)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latin typeface="Consolas" panose="020B0609020204030204" pitchFamily="49" charset="0"/>
                            </a:rPr>
                            <a:t>WORKER </a:t>
                          </a:r>
                          <a:r>
                            <a:rPr lang="en-US" b="0" i="1" dirty="0">
                              <a:latin typeface="Consolas" panose="020B0609020204030204" pitchFamily="49" charset="0"/>
                            </a:rPr>
                            <a:t>(ids=0 to p-2)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2413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read matrix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and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CI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CV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906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broadcast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receive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6531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allocate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RHS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br>
                            <a:rPr lang="en-US" dirty="0">
                              <a:latin typeface="Consolas" panose="020B0609020204030204" pitchFamily="49" charset="0"/>
                            </a:rPr>
                          </a:b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allocate</a:t>
                          </a:r>
                          <a:r>
                            <a:rPr lang="en-US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b="1" baseline="0" dirty="0">
                              <a:latin typeface="Consolas" panose="020B0609020204030204" pitchFamily="49" charset="0"/>
                            </a:rPr>
                            <a:t>RESULT</a:t>
                          </a:r>
                          <a:r>
                            <a:rPr lang="en-US" baseline="0" dirty="0">
                              <a:latin typeface="Consolas" panose="020B0609020204030204" pitchFamily="49" charset="0"/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allocate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RHS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br>
                            <a:rPr lang="en-US" dirty="0">
                              <a:latin typeface="Consolas" panose="020B0609020204030204" pitchFamily="49" charset="0"/>
                            </a:rPr>
                          </a:b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allocate</a:t>
                          </a:r>
                          <a:r>
                            <a:rPr lang="en-US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b="1" baseline="0" dirty="0">
                              <a:latin typeface="Consolas" panose="020B0609020204030204" pitchFamily="49" charset="0"/>
                            </a:rPr>
                            <a:t>RESULT</a:t>
                          </a:r>
                          <a:r>
                            <a:rPr lang="en-US" baseline="0" dirty="0">
                              <a:latin typeface="Consolas" panose="020B0609020204030204" pitchFamily="49" charset="0"/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8336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calculate 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calculate 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, allocate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with 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+1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38722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to all </a:t>
                          </a:r>
                          <a:r>
                            <a:rPr lang="en-US" i="1" dirty="0">
                              <a:latin typeface="Consolas" panose="020B0609020204030204" pitchFamily="49" charset="0"/>
                            </a:rPr>
                            <a:t>workers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id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=0 to p-2 {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26850916"/>
                      </a:ext>
                    </a:extLst>
                  </a:tr>
                  <a:tr h="33004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  </a:t>
                          </a:r>
                          <a:r>
                            <a:rPr lang="en-US" b="1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send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[from 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en-US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id</a:t>
                          </a:r>
                          <a:br>
                            <a:rPr lang="en-US" dirty="0">
                              <a:latin typeface="Consolas" panose="020B0609020204030204" pitchFamily="49" charset="0"/>
                            </a:rPr>
                          </a:b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          to   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*(</a:t>
                          </a:r>
                          <a:r>
                            <a:rPr lang="en-US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id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+1)]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receive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i="1" dirty="0">
                              <a:latin typeface="Consolas" panose="020B0609020204030204" pitchFamily="49" charset="0"/>
                            </a:rPr>
                            <a:t>(local row offsets)</a:t>
                          </a:r>
                          <a:br>
                            <a:rPr lang="en-US" dirty="0">
                              <a:latin typeface="Consolas" panose="020B0609020204030204" pitchFamily="49" charset="0"/>
                            </a:rPr>
                          </a:b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allocate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CV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and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CI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with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]-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[0]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97896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  </a:t>
                          </a:r>
                          <a:r>
                            <a:rPr lang="en-US" b="1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send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CI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[from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en-US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id</a:t>
                          </a:r>
                          <a:br>
                            <a:rPr lang="en-US" dirty="0">
                              <a:latin typeface="Consolas" panose="020B0609020204030204" pitchFamily="49" charset="0"/>
                            </a:rPr>
                          </a:b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          to  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*(</a:t>
                          </a:r>
                          <a:r>
                            <a:rPr lang="en-US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id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+1)]-1]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receive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CI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i="1" dirty="0">
                              <a:latin typeface="Consolas" panose="020B0609020204030204" pitchFamily="49" charset="0"/>
                            </a:rPr>
                            <a:t>(local column indices)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96790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  </a:t>
                          </a:r>
                          <a:r>
                            <a:rPr lang="en-US" b="1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send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CV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[from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en-US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id</a:t>
                          </a:r>
                          <a:br>
                            <a:rPr lang="en-US" dirty="0">
                              <a:latin typeface="Consolas" panose="020B0609020204030204" pitchFamily="49" charset="0"/>
                            </a:rPr>
                          </a:b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          to  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*(</a:t>
                          </a:r>
                          <a:r>
                            <a:rPr lang="en-US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id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+1)]-1]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receive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CV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i="1" dirty="0">
                              <a:latin typeface="Consolas" panose="020B0609020204030204" pitchFamily="49" charset="0"/>
                            </a:rPr>
                            <a:t>(local column values)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79675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43115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o 4">
                <a:extLst>
                  <a:ext uri="{FF2B5EF4-FFF2-40B4-BE49-F238E27FC236}">
                    <a16:creationId xmlns:a16="http://schemas.microsoft.com/office/drawing/2014/main" id="{89C4BBE3-94AE-4B44-AAE4-7B3D85E15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9229580"/>
                  </p:ext>
                </p:extLst>
              </p:nvPr>
            </p:nvGraphicFramePr>
            <p:xfrm>
              <a:off x="1228436" y="257848"/>
              <a:ext cx="9314469" cy="4785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46905">
                      <a:extLst>
                        <a:ext uri="{9D8B030D-6E8A-4147-A177-3AD203B41FA5}">
                          <a16:colId xmlns:a16="http://schemas.microsoft.com/office/drawing/2014/main" val="4017999726"/>
                        </a:ext>
                      </a:extLst>
                    </a:gridCol>
                    <a:gridCol w="4867564">
                      <a:extLst>
                        <a:ext uri="{9D8B030D-6E8A-4147-A177-3AD203B41FA5}">
                          <a16:colId xmlns:a16="http://schemas.microsoft.com/office/drawing/2014/main" val="21036156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latin typeface="Consolas" panose="020B0609020204030204" pitchFamily="49" charset="0"/>
                            </a:rPr>
                            <a:t>MASTER </a:t>
                          </a:r>
                          <a:r>
                            <a:rPr lang="en-US" b="0" i="1" dirty="0">
                              <a:latin typeface="Consolas" panose="020B0609020204030204" pitchFamily="49" charset="0"/>
                            </a:rPr>
                            <a:t>(id=p-1)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latin typeface="Consolas" panose="020B0609020204030204" pitchFamily="49" charset="0"/>
                            </a:rPr>
                            <a:t>WORKER </a:t>
                          </a:r>
                          <a:r>
                            <a:rPr lang="en-US" b="0" i="1" dirty="0">
                              <a:latin typeface="Consolas" panose="020B0609020204030204" pitchFamily="49" charset="0"/>
                            </a:rPr>
                            <a:t>(ids=0 to p-2)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2413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" t="-108197" r="-109726" b="-1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906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" t="-208197" r="-109726" b="-10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489" t="-208197" r="-250" b="-10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65311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" t="-179048" r="-109726" b="-4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489" t="-179048" r="-250" b="-4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336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calculate 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calculate 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, allocate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with 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+1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38722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to all </a:t>
                          </a:r>
                          <a:r>
                            <a:rPr lang="en-US" i="1" dirty="0">
                              <a:latin typeface="Consolas" panose="020B0609020204030204" pitchFamily="49" charset="0"/>
                            </a:rPr>
                            <a:t>workers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id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=0 to p-2 {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2685091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  </a:t>
                          </a:r>
                          <a:r>
                            <a:rPr lang="en-US" b="1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send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[from 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en-US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id</a:t>
                          </a:r>
                          <a:br>
                            <a:rPr lang="en-US" dirty="0">
                              <a:latin typeface="Consolas" panose="020B0609020204030204" pitchFamily="49" charset="0"/>
                            </a:rPr>
                          </a:b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          to   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*(</a:t>
                          </a:r>
                          <a:r>
                            <a:rPr lang="en-US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id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+1)]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receive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i="1" dirty="0">
                              <a:latin typeface="Consolas" panose="020B0609020204030204" pitchFamily="49" charset="0"/>
                            </a:rPr>
                            <a:t>(local row offsets)</a:t>
                          </a:r>
                          <a:br>
                            <a:rPr lang="en-US" dirty="0">
                              <a:latin typeface="Consolas" panose="020B0609020204030204" pitchFamily="49" charset="0"/>
                            </a:rPr>
                          </a:b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allocate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CV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and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CI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with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]-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[0]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9789615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  </a:t>
                          </a:r>
                          <a:r>
                            <a:rPr lang="en-US" b="1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send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CI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[from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en-US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id</a:t>
                          </a:r>
                          <a:br>
                            <a:rPr lang="en-US" dirty="0">
                              <a:latin typeface="Consolas" panose="020B0609020204030204" pitchFamily="49" charset="0"/>
                            </a:rPr>
                          </a:b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          to  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*(</a:t>
                          </a:r>
                          <a:r>
                            <a:rPr lang="en-US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id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+1)]-1]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receive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CI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i="1" dirty="0">
                              <a:latin typeface="Consolas" panose="020B0609020204030204" pitchFamily="49" charset="0"/>
                            </a:rPr>
                            <a:t>(local column indices)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967905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  </a:t>
                          </a:r>
                          <a:r>
                            <a:rPr lang="en-US" b="1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send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CV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[from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en-US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id</a:t>
                          </a:r>
                          <a:br>
                            <a:rPr lang="en-US" dirty="0">
                              <a:latin typeface="Consolas" panose="020B0609020204030204" pitchFamily="49" charset="0"/>
                            </a:rPr>
                          </a:b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          to  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RO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[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RPW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*(</a:t>
                          </a:r>
                          <a:r>
                            <a:rPr lang="en-US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id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+1)]-1]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receive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b="1" dirty="0">
                              <a:latin typeface="Consolas" panose="020B0609020204030204" pitchFamily="49" charset="0"/>
                            </a:rPr>
                            <a:t>CV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i="1" dirty="0">
                              <a:latin typeface="Consolas" panose="020B0609020204030204" pitchFamily="49" charset="0"/>
                            </a:rPr>
                            <a:t>(local column values)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79675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43115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882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166</Words>
  <Application>Microsoft Office PowerPoint</Application>
  <PresentationFormat>Geniş ekran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Erhan Tezcan</dc:creator>
  <cp:lastModifiedBy>Erhan Tezcan</cp:lastModifiedBy>
  <cp:revision>7</cp:revision>
  <dcterms:created xsi:type="dcterms:W3CDTF">2020-05-25T08:57:24Z</dcterms:created>
  <dcterms:modified xsi:type="dcterms:W3CDTF">2020-05-25T10:03:46Z</dcterms:modified>
</cp:coreProperties>
</file>