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19796125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5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79" autoAdjust="0"/>
    <p:restoredTop sz="90106" autoAdjust="0"/>
  </p:normalViewPr>
  <p:slideViewPr>
    <p:cSldViewPr>
      <p:cViewPr varScale="1">
        <p:scale>
          <a:sx n="28" d="100"/>
          <a:sy n="28" d="100"/>
        </p:scale>
        <p:origin x="150" y="528"/>
      </p:cViewPr>
      <p:guideLst>
        <p:guide orient="horz" pos="623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771128" y="0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Ctr="0" compatLnSpc="0"/>
          <a:lstStyle/>
          <a:p>
            <a:pPr algn="r" hangingPunct="0">
              <a:defRPr sz="1400"/>
            </a:pPr>
            <a:fld id="{AEC8971A-B223-4A29-8809-15D585224147}" type="datetimeFigureOut">
              <a:t>5/29/2021</a:t>
            </a:fld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341326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="b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771128" y="9341326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="b" anchorCtr="0" compatLnSpc="0"/>
          <a:lstStyle/>
          <a:p>
            <a:pPr algn="r" hangingPunct="0">
              <a:defRPr sz="1400"/>
            </a:pPr>
            <a:fld id="{C91E4A13-6E1F-4332-8B4E-254787F55551}" type="slidenum">
              <a:t>‹#›</a:t>
            </a:fld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398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157314E-0C74-4F3B-BCDA-C370800116D3}" type="datetimeFigureOut">
              <a:t>5/29/2021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4CCF73-C379-407B-AD6E-3EA8149302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DD07980-18C7-495F-B0D2-8ED2141C152E}" type="slidenum">
              <a:t>1</a:t>
            </a:fld>
            <a:endParaRPr lang="en-US" sz="17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+mn-ea" pitchFamily="2"/>
              <a:cs typeface="Lohit Hindi" pitchFamily="2"/>
            </a:endParaRPr>
          </a:p>
        </p:txBody>
      </p:sp>
      <p:sp>
        <p:nvSpPr>
          <p:cNvPr id="3" name="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6839" cy="45252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Your poster needs to be legible, nice-looking, and must summarize the most important aspects of your problem and solution, in an eye-catching manner. Use the template that is provided.</a:t>
            </a:r>
          </a:p>
          <a:p>
            <a:pPr marL="0" indent="0" algn="l">
              <a:buNone/>
            </a:pPr>
            <a:endParaRPr lang="en-US" sz="2580" dirty="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759658"/>
            <a:ext cx="24483060" cy="1231758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14297201"/>
            <a:ext cx="20162520" cy="3519311"/>
          </a:xfrm>
        </p:spPr>
        <p:txBody>
          <a:bodyPr>
            <a:normAutofit/>
          </a:bodyPr>
          <a:lstStyle>
            <a:lvl1pPr marL="0" indent="0" algn="ctr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38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7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6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5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3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1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0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861627-E0CC-494B-A404-4B5C81CB01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F50E9C-8308-4D89-929F-2573B889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792765"/>
            <a:ext cx="6480810" cy="16890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792765"/>
            <a:ext cx="18962370" cy="16890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42087-3F08-439D-BB52-75973246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502A62-3B48-4A22-A544-70C0DB688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3959226"/>
            <a:ext cx="24483060" cy="7231085"/>
          </a:xfrm>
        </p:spPr>
        <p:txBody>
          <a:bodyPr anchor="b"/>
          <a:lstStyle>
            <a:lvl1pPr algn="ctr" defTabSz="27771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46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11744787"/>
            <a:ext cx="24483060" cy="3267276"/>
          </a:xfrm>
        </p:spPr>
        <p:txBody>
          <a:bodyPr anchor="t"/>
          <a:lstStyle>
            <a:lvl1pPr marL="0" indent="0" algn="ctr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1pPr>
            <a:lvl2pPr marL="138856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77712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16568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55424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694281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33137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71993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10849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7498D-27D5-4F46-8D4B-AB9FABF8A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161770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91849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534693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4619098"/>
            <a:ext cx="12721590" cy="13064527"/>
          </a:xfrm>
        </p:spPr>
        <p:txBody>
          <a:bodyPr/>
          <a:lstStyle>
            <a:lvl1pPr>
              <a:defRPr sz="7300"/>
            </a:lvl1pPr>
            <a:lvl2pPr>
              <a:defRPr sz="4900"/>
            </a:lvl2pPr>
            <a:lvl3pPr>
              <a:defRPr sz="4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1D4C08-D818-4C28-9938-237A8E107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52144" y="4619096"/>
            <a:ext cx="12731191" cy="13065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4619096"/>
            <a:ext cx="12726592" cy="1759656"/>
          </a:xfrm>
        </p:spPr>
        <p:txBody>
          <a:bodyPr anchor="b">
            <a:noAutofit/>
          </a:bodyPr>
          <a:lstStyle>
            <a:lvl1pPr marL="0" indent="0" algn="ctr">
              <a:buNone/>
              <a:defRPr sz="7300" b="0"/>
            </a:lvl1pPr>
            <a:lvl2pPr marL="1388562" indent="0">
              <a:buNone/>
              <a:defRPr sz="6100" b="1"/>
            </a:lvl2pPr>
            <a:lvl3pPr marL="2777124" indent="0">
              <a:buNone/>
              <a:defRPr sz="5500" b="1"/>
            </a:lvl3pPr>
            <a:lvl4pPr marL="4165686" indent="0">
              <a:buNone/>
              <a:defRPr sz="4900" b="1"/>
            </a:lvl4pPr>
            <a:lvl5pPr marL="5554248" indent="0">
              <a:buNone/>
              <a:defRPr sz="4900" b="1"/>
            </a:lvl5pPr>
            <a:lvl6pPr marL="6942811" indent="0">
              <a:buNone/>
              <a:defRPr sz="4900" b="1"/>
            </a:lvl6pPr>
            <a:lvl7pPr marL="8331373" indent="0">
              <a:buNone/>
              <a:defRPr sz="4900" b="1"/>
            </a:lvl7pPr>
            <a:lvl8pPr marL="9719935" indent="0">
              <a:buNone/>
              <a:defRPr sz="4900" b="1"/>
            </a:lvl8pPr>
            <a:lvl9pPr marL="11108497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41832" y="4619096"/>
            <a:ext cx="12731591" cy="1759656"/>
          </a:xfrm>
        </p:spPr>
        <p:txBody>
          <a:bodyPr anchor="b">
            <a:noAutofit/>
          </a:bodyPr>
          <a:lstStyle>
            <a:lvl1pPr marL="0" indent="0" algn="ctr">
              <a:buNone/>
              <a:defRPr sz="7300" b="0"/>
            </a:lvl1pPr>
            <a:lvl2pPr marL="1388562" indent="0">
              <a:buNone/>
              <a:defRPr sz="6100" b="1"/>
            </a:lvl2pPr>
            <a:lvl3pPr marL="2777124" indent="0">
              <a:buNone/>
              <a:defRPr sz="5500" b="1"/>
            </a:lvl3pPr>
            <a:lvl4pPr marL="4165686" indent="0">
              <a:buNone/>
              <a:defRPr sz="4900" b="1"/>
            </a:lvl4pPr>
            <a:lvl5pPr marL="5554248" indent="0">
              <a:buNone/>
              <a:defRPr sz="4900" b="1"/>
            </a:lvl5pPr>
            <a:lvl6pPr marL="6942811" indent="0">
              <a:buNone/>
              <a:defRPr sz="4900" b="1"/>
            </a:lvl6pPr>
            <a:lvl7pPr marL="8331373" indent="0">
              <a:buNone/>
              <a:defRPr sz="4900" b="1"/>
            </a:lvl7pPr>
            <a:lvl8pPr marL="9719935" indent="0">
              <a:buNone/>
              <a:defRPr sz="4900" b="1"/>
            </a:lvl8pPr>
            <a:lvl9pPr marL="11108497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E73F0-1FC4-44A3-9BD9-BB6F301AF3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40180" y="6387550"/>
            <a:ext cx="12731191" cy="11296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4718640" y="6387551"/>
            <a:ext cx="12731191" cy="11295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8E7C8D-039B-43F2-8F6D-FDB75BE36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4C223D-76D6-4768-A8C3-9C8C70FF3D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7326" y="769849"/>
            <a:ext cx="9476186" cy="6048816"/>
          </a:xfrm>
        </p:spPr>
        <p:txBody>
          <a:bodyPr anchor="b"/>
          <a:lstStyle>
            <a:lvl1pPr algn="ctr">
              <a:lnSpc>
                <a:spcPct val="100000"/>
              </a:lnSpc>
              <a:defRPr sz="8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283" y="788181"/>
            <a:ext cx="15736968" cy="16895444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3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7326" y="7038624"/>
            <a:ext cx="9476186" cy="10645001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4900"/>
            </a:lvl1pPr>
            <a:lvl2pPr marL="1388562" indent="0">
              <a:buNone/>
              <a:defRPr sz="3600"/>
            </a:lvl2pPr>
            <a:lvl3pPr marL="2777124" indent="0">
              <a:buNone/>
              <a:defRPr sz="3000"/>
            </a:lvl3pPr>
            <a:lvl4pPr marL="4165686" indent="0">
              <a:buNone/>
              <a:defRPr sz="2700"/>
            </a:lvl4pPr>
            <a:lvl5pPr marL="5554248" indent="0">
              <a:buNone/>
              <a:defRPr sz="2700"/>
            </a:lvl5pPr>
            <a:lvl6pPr marL="6942811" indent="0">
              <a:buNone/>
              <a:defRPr sz="2700"/>
            </a:lvl6pPr>
            <a:lvl7pPr marL="8331373" indent="0">
              <a:buNone/>
              <a:defRPr sz="2700"/>
            </a:lvl7pPr>
            <a:lvl8pPr marL="9719935" indent="0">
              <a:buNone/>
              <a:defRPr sz="2700"/>
            </a:lvl8pPr>
            <a:lvl9pPr marL="11108497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0D496-D7CF-44EE-8E8A-F33AB065D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664" y="659871"/>
            <a:ext cx="17992246" cy="2584494"/>
          </a:xfrm>
        </p:spPr>
        <p:txBody>
          <a:bodyPr anchor="b"/>
          <a:lstStyle>
            <a:lvl1pPr algn="ctr">
              <a:lnSpc>
                <a:spcPct val="100000"/>
              </a:lnSpc>
              <a:defRPr sz="8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50597" y="3299354"/>
            <a:ext cx="19072381" cy="1310806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9700"/>
            </a:lvl1pPr>
            <a:lvl2pPr marL="1388562" indent="0">
              <a:buNone/>
              <a:defRPr sz="8500"/>
            </a:lvl2pPr>
            <a:lvl3pPr marL="2777124" indent="0">
              <a:buNone/>
              <a:defRPr sz="7300"/>
            </a:lvl3pPr>
            <a:lvl4pPr marL="4165686" indent="0">
              <a:buNone/>
              <a:defRPr sz="6100"/>
            </a:lvl4pPr>
            <a:lvl5pPr marL="5554248" indent="0">
              <a:buNone/>
              <a:defRPr sz="6100"/>
            </a:lvl5pPr>
            <a:lvl6pPr marL="6942811" indent="0">
              <a:buNone/>
              <a:defRPr sz="6100"/>
            </a:lvl6pPr>
            <a:lvl7pPr marL="8331373" indent="0">
              <a:buNone/>
              <a:defRPr sz="6100"/>
            </a:lvl7pPr>
            <a:lvl8pPr marL="9719935" indent="0">
              <a:buNone/>
              <a:defRPr sz="6100"/>
            </a:lvl8pPr>
            <a:lvl9pPr marL="11108497" indent="0">
              <a:buNone/>
              <a:defRPr sz="6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664" y="16771717"/>
            <a:ext cx="17992246" cy="1539699"/>
          </a:xfrm>
        </p:spPr>
        <p:txBody>
          <a:bodyPr>
            <a:normAutofit/>
          </a:bodyPr>
          <a:lstStyle>
            <a:lvl1pPr marL="0" indent="0" algn="ctr">
              <a:buNone/>
              <a:defRPr sz="4900"/>
            </a:lvl1pPr>
            <a:lvl2pPr marL="1388562" indent="0">
              <a:buNone/>
              <a:defRPr sz="3600"/>
            </a:lvl2pPr>
            <a:lvl3pPr marL="2777124" indent="0">
              <a:buNone/>
              <a:defRPr sz="3000"/>
            </a:lvl3pPr>
            <a:lvl4pPr marL="4165686" indent="0">
              <a:buNone/>
              <a:defRPr sz="2700"/>
            </a:lvl4pPr>
            <a:lvl5pPr marL="5554248" indent="0">
              <a:buNone/>
              <a:defRPr sz="2700"/>
            </a:lvl5pPr>
            <a:lvl6pPr marL="6942811" indent="0">
              <a:buNone/>
              <a:defRPr sz="2700"/>
            </a:lvl6pPr>
            <a:lvl7pPr marL="8331373" indent="0">
              <a:buNone/>
              <a:defRPr sz="2700"/>
            </a:lvl7pPr>
            <a:lvl8pPr marL="9719935" indent="0">
              <a:buNone/>
              <a:defRPr sz="2700"/>
            </a:lvl8pPr>
            <a:lvl9pPr marL="11108497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DD5D4C-7318-49DF-961D-F725D1496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0"/>
            <a:ext cx="25923240" cy="4619096"/>
          </a:xfrm>
          <a:prstGeom prst="rect">
            <a:avLst/>
          </a:prstGeom>
        </p:spPr>
        <p:txBody>
          <a:bodyPr vert="horz" lIns="277712" tIns="138856" rIns="277712" bIns="1388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4619098"/>
            <a:ext cx="25923240" cy="13064527"/>
          </a:xfrm>
          <a:prstGeom prst="rect">
            <a:avLst/>
          </a:prstGeom>
        </p:spPr>
        <p:txBody>
          <a:bodyPr vert="horz" lIns="277712" tIns="138856" rIns="277712" bIns="1388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4545" y="18348077"/>
            <a:ext cx="6570821" cy="1053960"/>
          </a:xfrm>
          <a:prstGeom prst="rect">
            <a:avLst/>
          </a:prstGeom>
        </p:spPr>
        <p:txBody>
          <a:bodyPr vert="horz" lIns="277712" tIns="138856" rIns="138856" bIns="138856" rtlCol="0" anchor="ctr"/>
          <a:lstStyle>
            <a:lvl1pPr algn="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6371" y="18348077"/>
            <a:ext cx="8971121" cy="1053960"/>
          </a:xfrm>
          <a:prstGeom prst="rect">
            <a:avLst/>
          </a:prstGeom>
        </p:spPr>
        <p:txBody>
          <a:bodyPr vert="horz" lIns="138856" tIns="138856" rIns="277712" bIns="138856" rtlCol="0"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11327" y="18348077"/>
            <a:ext cx="1770221" cy="1053960"/>
          </a:xfrm>
          <a:prstGeom prst="rect">
            <a:avLst/>
          </a:prstGeom>
        </p:spPr>
        <p:txBody>
          <a:bodyPr vert="horz" lIns="83314" tIns="138856" rIns="138856" bIns="138856" rtlCol="0"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B90F16DE-7BF4-4C56-8EC9-B1BAF0BA0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41944" y="18760953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marL="0" algn="ctr" defTabSz="2777124" rtl="0" eaLnBrk="1" latinLnBrk="0" hangingPunct="1"/>
            <a:endParaRPr lang="en-US" sz="55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2725" y="18760953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777124" rtl="0" eaLnBrk="1" latinLnBrk="0" hangingPunct="1">
        <a:lnSpc>
          <a:spcPts val="17615"/>
        </a:lnSpc>
        <a:spcBef>
          <a:spcPct val="0"/>
        </a:spcBef>
        <a:buNone/>
        <a:defRPr sz="16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041422" indent="-1041422" algn="l" defTabSz="277712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2256413" indent="-86785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3471405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4859967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6248530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7637092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9025654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0414216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1802778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8562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777124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165686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248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42811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331373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719935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8497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60" y="18683640"/>
            <a:ext cx="28802520" cy="1127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6200000"/>
          </a:gradFill>
          <a:ln>
            <a:noFill/>
            <a:prstDash val="solid"/>
          </a:ln>
        </p:spPr>
        <p:txBody>
          <a:bodyPr vert="horz" wrap="none" lIns="96480" tIns="48240" rIns="96480" bIns="48240" anchor="ctr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7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" pitchFamily="2"/>
                <a:cs typeface="Lohit Hindi" pitchFamily="2"/>
              </a:rPr>
              <a:t> </a:t>
            </a:r>
          </a:p>
        </p:txBody>
      </p:sp>
      <p:sp>
        <p:nvSpPr>
          <p:cNvPr id="3" name="CustomShape 2"/>
          <p:cNvSpPr/>
          <p:nvPr/>
        </p:nvSpPr>
        <p:spPr>
          <a:xfrm>
            <a:off x="0" y="0"/>
            <a:ext cx="28802520" cy="1736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916559" y="1896840"/>
            <a:ext cx="26785080" cy="104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3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Game Theor</a:t>
            </a:r>
            <a:r>
              <a:rPr lang="en-US" sz="6300" dirty="0"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y Applications within Cyber Security</a:t>
            </a:r>
            <a:endParaRPr lang="en-US" sz="6300" b="0" i="0" u="none" strike="noStrike" kern="1200" spc="0" dirty="0">
              <a:ln>
                <a:noFill/>
              </a:ln>
              <a:solidFill>
                <a:srgbClr val="993300"/>
              </a:solidFill>
              <a:latin typeface="Century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1436759" y="3131279"/>
            <a:ext cx="25889400" cy="6613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7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Erhan Tezcan 0070881 – </a:t>
            </a:r>
            <a:r>
              <a:rPr lang="en-US" sz="37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Mandana</a:t>
            </a:r>
            <a:r>
              <a:rPr lang="en-US" sz="37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 Bagheri </a:t>
            </a:r>
            <a:r>
              <a:rPr lang="en-US" sz="37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Marzijarani</a:t>
            </a:r>
            <a:r>
              <a:rPr lang="en-US" sz="37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 0074025</a:t>
            </a:r>
          </a:p>
        </p:txBody>
      </p:sp>
      <p:sp>
        <p:nvSpPr>
          <p:cNvPr id="9" name="CustomShape 6"/>
          <p:cNvSpPr/>
          <p:nvPr/>
        </p:nvSpPr>
        <p:spPr>
          <a:xfrm>
            <a:off x="3474720" y="2987279"/>
            <a:ext cx="21762359" cy="2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35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4339520" y="4480560"/>
            <a:ext cx="199080" cy="138424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35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916559" y="3792600"/>
            <a:ext cx="13422961" cy="95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Problem</a:t>
            </a:r>
            <a:r>
              <a:rPr lang="en-US" sz="54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: </a:t>
            </a:r>
            <a:r>
              <a:rPr lang="tr-TR" sz="5400" b="0" i="0" u="none" strike="noStrike" kern="1200" spc="0" dirty="0" err="1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Complex</a:t>
            </a:r>
            <a:r>
              <a:rPr lang="tr-TR" sz="54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 </a:t>
            </a:r>
            <a:r>
              <a:rPr lang="tr-TR" sz="5400" b="0" i="0" u="none" strike="noStrike" kern="1200" spc="0" dirty="0" err="1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Dec</a:t>
            </a:r>
            <a:r>
              <a:rPr lang="en-US" sz="5400" b="0" i="0" u="none" strike="noStrike" kern="1200" spc="0" dirty="0" err="1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ision</a:t>
            </a:r>
            <a:r>
              <a:rPr lang="en-US" sz="5400" dirty="0"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-</a:t>
            </a:r>
            <a:r>
              <a:rPr lang="en-US" sz="54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Making Strategies of Attacker &amp; Defender</a:t>
            </a: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224" y="176982"/>
            <a:ext cx="8619840" cy="141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stomShape 9"/>
          <p:cNvSpPr/>
          <p:nvPr/>
        </p:nvSpPr>
        <p:spPr>
          <a:xfrm>
            <a:off x="14538600" y="3789719"/>
            <a:ext cx="13075560" cy="95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dirty="0"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Solution</a:t>
            </a:r>
            <a:r>
              <a:rPr lang="en-US" sz="5400" dirty="0"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: Security Setting modeled as a Game and studied under Game Theory</a:t>
            </a:r>
            <a:endParaRPr lang="en-US" sz="5400" b="0" i="0" u="none" strike="noStrike" kern="1200" spc="0" dirty="0">
              <a:ln>
                <a:noFill/>
              </a:ln>
              <a:solidFill>
                <a:srgbClr val="993300"/>
              </a:solidFill>
              <a:latin typeface="Century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4" name="CustomShape 10"/>
          <p:cNvSpPr/>
          <p:nvPr/>
        </p:nvSpPr>
        <p:spPr>
          <a:xfrm>
            <a:off x="1724760" y="18963754"/>
            <a:ext cx="25889400" cy="5833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32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 Schoolbook" pitchFamily="18" charset="0"/>
                <a:ea typeface="WenQuanYi Zen Hei" pitchFamily="2"/>
                <a:cs typeface="Lohit Hindi" pitchFamily="2"/>
              </a:rPr>
              <a:t>COMP 434/534 COMPUTER AND NETWORK SECURITY</a:t>
            </a:r>
            <a:endParaRPr lang="en-US" sz="3200" b="1" i="0" u="none" strike="noStrike" kern="1200" spc="0" dirty="0">
              <a:ln>
                <a:noFill/>
              </a:ln>
              <a:solidFill>
                <a:srgbClr val="000000"/>
              </a:solidFill>
              <a:latin typeface="Century Schoolbook" pitchFamily="18" charset="0"/>
              <a:ea typeface="WenQuanYi Zen Hei" pitchFamily="2"/>
              <a:cs typeface="Lohit Hindi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4047" y="5817549"/>
            <a:ext cx="13211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The number of incidents in cyberspace is constantly rising. Most defense methods in practice are ad hoc, which are often destined to be circumvented by more clever and novel attacks.  </a:t>
            </a:r>
            <a:endParaRPr lang="tr-TR" sz="3600" dirty="0"/>
          </a:p>
          <a:p>
            <a:endParaRPr lang="tr-TR" sz="3600" dirty="0"/>
          </a:p>
          <a:p>
            <a:endParaRPr lang="tr-TR" sz="3600" dirty="0"/>
          </a:p>
          <a:p>
            <a:endParaRPr lang="tr-TR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4750033" y="13016528"/>
            <a:ext cx="129680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provide</a:t>
            </a:r>
            <a:r>
              <a:rPr lang="tr-TR" sz="3600" dirty="0"/>
              <a:t> </a:t>
            </a:r>
            <a:r>
              <a:rPr lang="tr-TR" sz="3600" dirty="0" err="1"/>
              <a:t>classification</a:t>
            </a:r>
            <a:r>
              <a:rPr lang="tr-TR" sz="3600" dirty="0"/>
              <a:t> of </a:t>
            </a:r>
            <a:r>
              <a:rPr lang="tr-TR" sz="3600" dirty="0" err="1"/>
              <a:t>games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survey</a:t>
            </a:r>
            <a:r>
              <a:rPr lang="tr-TR" sz="3600" dirty="0"/>
              <a:t> </a:t>
            </a:r>
            <a:r>
              <a:rPr lang="tr-TR" sz="3600" dirty="0" err="1"/>
              <a:t>its</a:t>
            </a:r>
            <a:r>
              <a:rPr lang="tr-TR" sz="3600" dirty="0"/>
              <a:t> </a:t>
            </a:r>
            <a:r>
              <a:rPr lang="tr-TR" sz="3600" dirty="0" err="1"/>
              <a:t>applications</a:t>
            </a:r>
            <a:r>
              <a:rPr lang="tr-TR" sz="3600" dirty="0"/>
              <a:t>. </a:t>
            </a:r>
            <a:r>
              <a:rPr lang="tr-TR" sz="3600" dirty="0" err="1"/>
              <a:t>We</a:t>
            </a:r>
            <a:r>
              <a:rPr lang="en-US" sz="3600" dirty="0"/>
              <a:t> focus on 3 particular studies: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An intrusion detection network resource allocation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 detection manipulation game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 moving target defense for intrusion detection system placement on cloud systems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r>
              <a:rPr lang="en-US" sz="3600" dirty="0"/>
              <a:t>We make remarks on similarities between </a:t>
            </a:r>
            <a:r>
              <a:rPr lang="en-US" sz="3600" i="1" dirty="0"/>
              <a:t>cryptographical assumptions </a:t>
            </a:r>
            <a:r>
              <a:rPr lang="en-US" sz="3600" dirty="0"/>
              <a:t>&amp;</a:t>
            </a:r>
            <a:r>
              <a:rPr lang="en-US" sz="3600" i="1" dirty="0"/>
              <a:t> reduction proofs</a:t>
            </a:r>
            <a:r>
              <a:rPr lang="en-US" sz="3600" dirty="0"/>
              <a:t> and </a:t>
            </a:r>
            <a:r>
              <a:rPr lang="en-US" sz="3600" i="1" dirty="0"/>
              <a:t>formal definitions of game models </a:t>
            </a:r>
            <a:r>
              <a:rPr lang="en-US" sz="3600" dirty="0"/>
              <a:t>&amp;</a:t>
            </a:r>
            <a:r>
              <a:rPr lang="en-US" sz="3600" i="1" dirty="0"/>
              <a:t> existence of equilibrium points </a:t>
            </a:r>
            <a:r>
              <a:rPr lang="en-US" sz="3600" dirty="0"/>
              <a:t>in them.</a:t>
            </a:r>
          </a:p>
        </p:txBody>
      </p:sp>
      <p:pic>
        <p:nvPicPr>
          <p:cNvPr id="17" name="Picture 2" descr="D:\Dropbox\KOÇ\COM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37969" y="104974"/>
            <a:ext cx="1601444" cy="137265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8929192" y="168351"/>
            <a:ext cx="18008779" cy="975312"/>
          </a:xfrm>
          <a:prstGeom prst="rect">
            <a:avLst/>
          </a:prstGeom>
          <a:noFill/>
        </p:spPr>
        <p:txBody>
          <a:bodyPr wrap="square" lIns="97201" tIns="48600" rIns="97201" bIns="48600" rtlCol="0">
            <a:spAutoFit/>
          </a:bodyPr>
          <a:lstStyle/>
          <a:p>
            <a:pPr algn="r"/>
            <a:r>
              <a:rPr lang="en-US" sz="5700" b="1" noProof="1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Cryptography, Security, and Privacy Research Group</a:t>
            </a:r>
          </a:p>
        </p:txBody>
      </p:sp>
      <p:graphicFrame>
        <p:nvGraphicFramePr>
          <p:cNvPr id="6" name="Tablo 14">
            <a:extLst>
              <a:ext uri="{FF2B5EF4-FFF2-40B4-BE49-F238E27FC236}">
                <a16:creationId xmlns:a16="http://schemas.microsoft.com/office/drawing/2014/main" id="{C92EB04D-2584-4EAB-B6B6-82464ED85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81800"/>
              </p:ext>
            </p:extLst>
          </p:nvPr>
        </p:nvGraphicFramePr>
        <p:xfrm>
          <a:off x="15560420" y="9103228"/>
          <a:ext cx="2479785" cy="233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39">
                  <a:extLst>
                    <a:ext uri="{9D8B030D-6E8A-4147-A177-3AD203B41FA5}">
                      <a16:colId xmlns:a16="http://schemas.microsoft.com/office/drawing/2014/main" val="548315613"/>
                    </a:ext>
                  </a:extLst>
                </a:gridCol>
                <a:gridCol w="834819">
                  <a:extLst>
                    <a:ext uri="{9D8B030D-6E8A-4147-A177-3AD203B41FA5}">
                      <a16:colId xmlns:a16="http://schemas.microsoft.com/office/drawing/2014/main" val="1276904157"/>
                    </a:ext>
                  </a:extLst>
                </a:gridCol>
                <a:gridCol w="947527">
                  <a:extLst>
                    <a:ext uri="{9D8B030D-6E8A-4147-A177-3AD203B41FA5}">
                      <a16:colId xmlns:a16="http://schemas.microsoft.com/office/drawing/2014/main" val="1350353289"/>
                    </a:ext>
                  </a:extLst>
                </a:gridCol>
              </a:tblGrid>
              <a:tr h="777258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4393"/>
                  </a:ext>
                </a:extLst>
              </a:tr>
              <a:tr h="77725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0,-2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-5,5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646001"/>
                  </a:ext>
                </a:extLst>
              </a:tr>
              <a:tr h="77725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21016"/>
                  </a:ext>
                </a:extLst>
              </a:tr>
            </a:tbl>
          </a:graphicData>
        </a:graphic>
      </p:graphicFrame>
      <p:grpSp>
        <p:nvGrpSpPr>
          <p:cNvPr id="70" name="Grup 69">
            <a:extLst>
              <a:ext uri="{FF2B5EF4-FFF2-40B4-BE49-F238E27FC236}">
                <a16:creationId xmlns:a16="http://schemas.microsoft.com/office/drawing/2014/main" id="{CA693FE5-B5E3-4BE8-A51D-3FB252048760}"/>
              </a:ext>
            </a:extLst>
          </p:cNvPr>
          <p:cNvGrpSpPr/>
          <p:nvPr/>
        </p:nvGrpSpPr>
        <p:grpSpPr>
          <a:xfrm>
            <a:off x="1147458" y="7521798"/>
            <a:ext cx="12401199" cy="3711919"/>
            <a:chOff x="1655409" y="14555672"/>
            <a:chExt cx="12401199" cy="3711919"/>
          </a:xfrm>
        </p:grpSpPr>
        <p:sp>
          <p:nvSpPr>
            <p:cNvPr id="47" name="Sol Köşeli Ayraç 46">
              <a:extLst>
                <a:ext uri="{FF2B5EF4-FFF2-40B4-BE49-F238E27FC236}">
                  <a16:creationId xmlns:a16="http://schemas.microsoft.com/office/drawing/2014/main" id="{1D11CECB-1CBA-4CB3-ABE6-A3F41A0CD7DC}"/>
                </a:ext>
              </a:extLst>
            </p:cNvPr>
            <p:cNvSpPr/>
            <p:nvPr/>
          </p:nvSpPr>
          <p:spPr>
            <a:xfrm>
              <a:off x="11186049" y="14858514"/>
              <a:ext cx="2057854" cy="3163150"/>
            </a:xfrm>
            <a:prstGeom prst="leftBracke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668949F-79C4-4BCD-9CE3-08675958F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29448" y="15864821"/>
              <a:ext cx="1127160" cy="1127160"/>
            </a:xfrm>
            <a:prstGeom prst="rect">
              <a:avLst/>
            </a:prstGeom>
          </p:spPr>
        </p:pic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2B515194-9414-406A-A225-8AB5B9B4C616}"/>
                </a:ext>
              </a:extLst>
            </p:cNvPr>
            <p:cNvSpPr/>
            <p:nvPr/>
          </p:nvSpPr>
          <p:spPr>
            <a:xfrm>
              <a:off x="10579117" y="15178706"/>
              <a:ext cx="1518519" cy="220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6AB5BBCB-6E4A-428F-AFB0-D2C40758E147}"/>
                </a:ext>
              </a:extLst>
            </p:cNvPr>
            <p:cNvGrpSpPr/>
            <p:nvPr/>
          </p:nvGrpSpPr>
          <p:grpSpPr>
            <a:xfrm>
              <a:off x="9991990" y="15399418"/>
              <a:ext cx="2565325" cy="1900151"/>
              <a:chOff x="9428299" y="11214244"/>
              <a:chExt cx="2565325" cy="1900151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482E5B87-1214-4FF5-8F66-85492CA55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015426" y="11214244"/>
                <a:ext cx="1750509" cy="1400407"/>
              </a:xfrm>
              <a:prstGeom prst="rect">
                <a:avLst/>
              </a:prstGeom>
            </p:spPr>
          </p:pic>
          <p:sp>
            <p:nvSpPr>
              <p:cNvPr id="32" name="Metin kutusu 31">
                <a:extLst>
                  <a:ext uri="{FF2B5EF4-FFF2-40B4-BE49-F238E27FC236}">
                    <a16:creationId xmlns:a16="http://schemas.microsoft.com/office/drawing/2014/main" id="{BCD5B46C-2C0B-4FB8-AF68-C880662CFA72}"/>
                  </a:ext>
                </a:extLst>
              </p:cNvPr>
              <p:cNvSpPr txBox="1"/>
              <p:nvPr/>
            </p:nvSpPr>
            <p:spPr>
              <a:xfrm>
                <a:off x="9428299" y="12652730"/>
                <a:ext cx="25653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Defender</a:t>
                </a:r>
              </a:p>
            </p:txBody>
          </p:sp>
        </p:grp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B64E3C83-59A5-4253-85AB-993BE4CDCAB5}"/>
                </a:ext>
              </a:extLst>
            </p:cNvPr>
            <p:cNvGrpSpPr/>
            <p:nvPr/>
          </p:nvGrpSpPr>
          <p:grpSpPr>
            <a:xfrm>
              <a:off x="1655409" y="15178706"/>
              <a:ext cx="2565325" cy="2209507"/>
              <a:chOff x="1436759" y="14056028"/>
              <a:chExt cx="2565325" cy="2209507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057A7224-539E-40EA-8DB3-C9507D482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17617" y="14056028"/>
                <a:ext cx="1582338" cy="1808385"/>
              </a:xfrm>
              <a:prstGeom prst="rect">
                <a:avLst/>
              </a:prstGeom>
            </p:spPr>
          </p:pic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0D1D0179-D896-41BD-A9B0-1A0984629524}"/>
                  </a:ext>
                </a:extLst>
              </p:cNvPr>
              <p:cNvSpPr txBox="1"/>
              <p:nvPr/>
            </p:nvSpPr>
            <p:spPr>
              <a:xfrm>
                <a:off x="1436759" y="15803870"/>
                <a:ext cx="25653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Attacker</a:t>
                </a:r>
              </a:p>
            </p:txBody>
          </p:sp>
        </p:grp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15C3A07F-37E4-408B-AEC6-A24E1E25A058}"/>
                </a:ext>
              </a:extLst>
            </p:cNvPr>
            <p:cNvSpPr txBox="1"/>
            <p:nvPr/>
          </p:nvSpPr>
          <p:spPr>
            <a:xfrm>
              <a:off x="4884752" y="16625140"/>
              <a:ext cx="471242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Series of attacks &amp; defenses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Complex Decision Making</a:t>
              </a:r>
            </a:p>
            <a:p>
              <a:pPr algn="ctr"/>
              <a:r>
                <a:rPr lang="en-US" sz="2400" dirty="0"/>
                <a:t>Adaptive Strategies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2" name="Ok: Sol Sağ 41">
              <a:extLst>
                <a:ext uri="{FF2B5EF4-FFF2-40B4-BE49-F238E27FC236}">
                  <a16:creationId xmlns:a16="http://schemas.microsoft.com/office/drawing/2014/main" id="{21CD5B71-C929-4146-B16F-018F5666FE0C}"/>
                </a:ext>
              </a:extLst>
            </p:cNvPr>
            <p:cNvSpPr/>
            <p:nvPr/>
          </p:nvSpPr>
          <p:spPr>
            <a:xfrm>
              <a:off x="4638516" y="16163475"/>
              <a:ext cx="5340779" cy="461665"/>
            </a:xfrm>
            <a:prstGeom prst="left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493DF65-C38D-4BC6-BDFF-452CCF8AE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69769" y="14555672"/>
              <a:ext cx="1127160" cy="100192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2166919C-DE96-4DD5-AC2A-7B3039165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594717" y="17265671"/>
              <a:ext cx="876680" cy="1001920"/>
            </a:xfrm>
            <a:prstGeom prst="rect">
              <a:avLst/>
            </a:prstGeom>
          </p:spPr>
        </p:pic>
      </p:grp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5D319029-ACB3-4D2D-9F1C-25D0C3E5F76B}"/>
              </a:ext>
            </a:extLst>
          </p:cNvPr>
          <p:cNvSpPr txBox="1"/>
          <p:nvPr/>
        </p:nvSpPr>
        <p:spPr>
          <a:xfrm>
            <a:off x="14902013" y="11484164"/>
            <a:ext cx="4441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A: Attack  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¬ </a:t>
            </a:r>
            <a:r>
              <a:rPr lang="en-US" sz="2400" dirty="0"/>
              <a:t>A: No Attack</a:t>
            </a:r>
            <a:br>
              <a:rPr lang="en-US" sz="2400" dirty="0"/>
            </a:br>
            <a:r>
              <a:rPr lang="en-US" sz="2400" dirty="0"/>
              <a:t>D: Defense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¬ </a:t>
            </a:r>
            <a:r>
              <a:rPr lang="en-US" sz="2400" dirty="0"/>
              <a:t>D: No Defense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2263C82C-E704-4047-8665-16FE76031017}"/>
              </a:ext>
            </a:extLst>
          </p:cNvPr>
          <p:cNvSpPr txBox="1"/>
          <p:nvPr/>
        </p:nvSpPr>
        <p:spPr>
          <a:xfrm>
            <a:off x="15412958" y="8584548"/>
            <a:ext cx="277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Payoffs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74205C9E-DCCD-4EBC-9343-94DF5854F503}"/>
              </a:ext>
            </a:extLst>
          </p:cNvPr>
          <p:cNvSpPr txBox="1"/>
          <p:nvPr/>
        </p:nvSpPr>
        <p:spPr>
          <a:xfrm>
            <a:off x="14750033" y="5821225"/>
            <a:ext cx="125761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Model the attack setting as a </a:t>
            </a:r>
            <a:r>
              <a:rPr lang="en-US" sz="3600" b="1" dirty="0"/>
              <a:t>game </a:t>
            </a:r>
            <a:r>
              <a:rPr lang="en-US" sz="3600" dirty="0"/>
              <a:t>(or many games)</a:t>
            </a:r>
          </a:p>
          <a:p>
            <a:pPr marL="742950" indent="-742950">
              <a:buAutoNum type="arabicPeriod"/>
            </a:pPr>
            <a:r>
              <a:rPr lang="en-US" sz="3600" dirty="0"/>
              <a:t>Formally define the </a:t>
            </a:r>
            <a:r>
              <a:rPr lang="en-US" sz="3600" b="1" dirty="0"/>
              <a:t>players</a:t>
            </a:r>
            <a:r>
              <a:rPr lang="en-US" sz="3600" dirty="0"/>
              <a:t> and </a:t>
            </a:r>
            <a:r>
              <a:rPr lang="en-US" sz="3600" b="1" dirty="0"/>
              <a:t>payoffs</a:t>
            </a:r>
          </a:p>
          <a:p>
            <a:pPr marL="742950" indent="-742950">
              <a:buAutoNum type="arabicPeriod"/>
            </a:pPr>
            <a:r>
              <a:rPr lang="en-US" sz="3600" dirty="0"/>
              <a:t>Prove and try to find the </a:t>
            </a:r>
            <a:r>
              <a:rPr lang="en-US" sz="3600" b="1" dirty="0"/>
              <a:t>equilibrium points</a:t>
            </a:r>
          </a:p>
          <a:p>
            <a:pPr marL="742950" indent="-742950">
              <a:buAutoNum type="arabicPeriod"/>
            </a:pPr>
            <a:r>
              <a:rPr lang="en-US" sz="3600" dirty="0"/>
              <a:t>Create </a:t>
            </a:r>
            <a:r>
              <a:rPr lang="en-US" sz="3600" b="1" dirty="0"/>
              <a:t>strategies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  <p:pic>
        <p:nvPicPr>
          <p:cNvPr id="69" name="Resim 68" descr="tablo içeren bir resim&#10;&#10;Açıklama otomatik olarak oluşturuldu">
            <a:extLst>
              <a:ext uri="{FF2B5EF4-FFF2-40B4-BE49-F238E27FC236}">
                <a16:creationId xmlns:a16="http://schemas.microsoft.com/office/drawing/2014/main" id="{CA5CE21F-2B4A-488E-9276-EC36463E67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336" y="7647099"/>
            <a:ext cx="8663217" cy="5244031"/>
          </a:xfrm>
          <a:prstGeom prst="rect">
            <a:avLst/>
          </a:prstGeom>
        </p:spPr>
      </p:pic>
      <p:sp>
        <p:nvSpPr>
          <p:cNvPr id="71" name="TextBox 29">
            <a:extLst>
              <a:ext uri="{FF2B5EF4-FFF2-40B4-BE49-F238E27FC236}">
                <a16:creationId xmlns:a16="http://schemas.microsoft.com/office/drawing/2014/main" id="{2010E49D-B915-407E-A214-95937E17295E}"/>
              </a:ext>
            </a:extLst>
          </p:cNvPr>
          <p:cNvSpPr txBox="1"/>
          <p:nvPr/>
        </p:nvSpPr>
        <p:spPr>
          <a:xfrm>
            <a:off x="916559" y="11410230"/>
            <a:ext cx="1320880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The </a:t>
            </a:r>
            <a:r>
              <a:rPr lang="tr-TR" sz="3600" b="1" dirty="0">
                <a:solidFill>
                  <a:schemeClr val="accent2"/>
                </a:solidFill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</a:rPr>
              <a:t>ttacker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(a group of entities such as botnet / a human / a malware / …) tries to </a:t>
            </a:r>
            <a:r>
              <a:rPr lang="en-US" sz="3600" b="1" dirty="0"/>
              <a:t>engage in malicious activity</a:t>
            </a:r>
            <a:r>
              <a:rPr lang="en-US" sz="3600" dirty="0"/>
              <a:t>. </a:t>
            </a:r>
          </a:p>
          <a:p>
            <a:r>
              <a:rPr lang="en-US" sz="3600" b="1" dirty="0">
                <a:solidFill>
                  <a:schemeClr val="accent2"/>
                </a:solidFill>
              </a:rPr>
              <a:t>The Defender </a:t>
            </a:r>
            <a:r>
              <a:rPr lang="en-US" sz="3600" dirty="0"/>
              <a:t>(IDS / anti-virus / system administrator / security expert / …) tries to </a:t>
            </a:r>
            <a:r>
              <a:rPr lang="en-US" sz="3600" b="1" dirty="0"/>
              <a:t>prevent</a:t>
            </a:r>
            <a:r>
              <a:rPr lang="en-US" sz="3600" dirty="0"/>
              <a:t> that from happening.</a:t>
            </a:r>
            <a:br>
              <a:rPr lang="en-US" sz="3600" dirty="0"/>
            </a:br>
            <a:endParaRPr lang="en-US" sz="3600" dirty="0"/>
          </a:p>
          <a:p>
            <a:pPr algn="just"/>
            <a:r>
              <a:rPr lang="en-US" sz="3600" dirty="0"/>
              <a:t>More advanced attacks result in a series of actions, based on </a:t>
            </a:r>
            <a:r>
              <a:rPr lang="en-US" sz="3600" i="1" dirty="0"/>
              <a:t>complex decision making </a:t>
            </a:r>
            <a:r>
              <a:rPr lang="en-US" sz="3600" dirty="0"/>
              <a:t>and </a:t>
            </a:r>
            <a:r>
              <a:rPr lang="en-US" sz="3600" i="1" dirty="0"/>
              <a:t>dynamic interactions</a:t>
            </a:r>
            <a:r>
              <a:rPr lang="en-US" sz="3600" dirty="0"/>
              <a:t>. Static defense mechanisms against known attacks are always </a:t>
            </a:r>
            <a:r>
              <a:rPr lang="en-US" sz="3600" b="1" dirty="0"/>
              <a:t>vulnerable</a:t>
            </a:r>
            <a:r>
              <a:rPr lang="en-US" sz="3600" dirty="0"/>
              <a:t> to such dynamic and novel attacks.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Game theory deals with optimal decision making of independent players. Complex attack-and-defend schemes can be modeled and studied under game theory.</a:t>
            </a:r>
            <a:endParaRPr lang="tr-TR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593</TotalTime>
  <Words>364</Words>
  <Application>Microsoft Office PowerPoint</Application>
  <PresentationFormat>Özel</PresentationFormat>
  <Paragraphs>42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14" baseType="lpstr">
      <vt:lpstr>Arial</vt:lpstr>
      <vt:lpstr>ArialMT</vt:lpstr>
      <vt:lpstr>Calibri</vt:lpstr>
      <vt:lpstr>Century</vt:lpstr>
      <vt:lpstr>Century Gothic</vt:lpstr>
      <vt:lpstr>Century Schoolbook</vt:lpstr>
      <vt:lpstr>Courier New</vt:lpstr>
      <vt:lpstr>Liberation Sans</vt:lpstr>
      <vt:lpstr>Liberation Serif</vt:lpstr>
      <vt:lpstr>Palatino Linotype</vt:lpstr>
      <vt:lpstr>Segoe UI</vt:lpstr>
      <vt:lpstr>StarSymbol</vt:lpstr>
      <vt:lpstr>Executive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Alptekin Kupcu</dc:creator>
  <cp:lastModifiedBy>Erhan Tezcan</cp:lastModifiedBy>
  <cp:revision>24</cp:revision>
  <dcterms:modified xsi:type="dcterms:W3CDTF">2021-05-29T17:51:34Z</dcterms:modified>
</cp:coreProperties>
</file>