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262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2041" y="1366559"/>
            <a:ext cx="3742690" cy="362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80176" y="1295400"/>
            <a:ext cx="2743200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031" y="-51104"/>
            <a:ext cx="7107936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293" y="1629282"/>
            <a:ext cx="8283575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9140" y="6290690"/>
            <a:ext cx="2876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ackground-attachment.asp" TargetMode="External"/><Relationship Id="rId2" Type="http://schemas.openxmlformats.org/officeDocument/2006/relationships/hyperlink" Target="http://www.w3schools.com/css/pr_backgroun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pr_background-color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ackground-position.asp" TargetMode="External"/><Relationship Id="rId2" Type="http://schemas.openxmlformats.org/officeDocument/2006/relationships/hyperlink" Target="http://www.w3schools.com/css/pr_background-image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css/pr_background-repeat.as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text_direction.asp" TargetMode="External"/><Relationship Id="rId2" Type="http://schemas.openxmlformats.org/officeDocument/2006/relationships/hyperlink" Target="http://www.w3schools.com/css/pr_text_color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pr_text_text-align.asp" TargetMode="External"/><Relationship Id="rId4" Type="http://schemas.openxmlformats.org/officeDocument/2006/relationships/hyperlink" Target="http://www.w3schools.com/css/pr_text_letter-spacing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text_text-indent.asp" TargetMode="External"/><Relationship Id="rId2" Type="http://schemas.openxmlformats.org/officeDocument/2006/relationships/hyperlink" Target="http://www.w3schools.com/css/pr_text_text-decoration.asp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order-bottom.asp" TargetMode="External"/><Relationship Id="rId2" Type="http://schemas.openxmlformats.org/officeDocument/2006/relationships/hyperlink" Target="http://www.w3schools.com/css/pr_bor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pr_border-right.asp" TargetMode="External"/><Relationship Id="rId5" Type="http://schemas.openxmlformats.org/officeDocument/2006/relationships/hyperlink" Target="http://www.w3schools.com/css/pr_border-left.asp" TargetMode="External"/><Relationship Id="rId4" Type="http://schemas.openxmlformats.org/officeDocument/2006/relationships/hyperlink" Target="http://www.w3schools.com/css/pr_border-color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order-top.asp" TargetMode="External"/><Relationship Id="rId2" Type="http://schemas.openxmlformats.org/officeDocument/2006/relationships/hyperlink" Target="http://www.w3schools.com/css/pr_border-style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css/pr_border-width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margin-bottom.asp" TargetMode="External"/><Relationship Id="rId2" Type="http://schemas.openxmlformats.org/officeDocument/2006/relationships/hyperlink" Target="http://www.w3schools.com/css/pr_margin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schools.com/css/pr_margin-top.asp" TargetMode="External"/><Relationship Id="rId5" Type="http://schemas.openxmlformats.org/officeDocument/2006/relationships/hyperlink" Target="http://www.w3schools.com/css/pr_margin-right.asp" TargetMode="External"/><Relationship Id="rId4" Type="http://schemas.openxmlformats.org/officeDocument/2006/relationships/hyperlink" Target="http://www.w3schools.com/css/pr_margin-left.as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w3schools.com/css/pr_pos_overflow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pr_pos_left.asp" TargetMode="External"/><Relationship Id="rId5" Type="http://schemas.openxmlformats.org/officeDocument/2006/relationships/hyperlink" Target="http://www.w3schools.com/css/pr_pos_clip.asp" TargetMode="External"/><Relationship Id="rId4" Type="http://schemas.openxmlformats.org/officeDocument/2006/relationships/hyperlink" Target="http://www.w3schools.com/css/pr_pos_bottom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pos_top.asp" TargetMode="External"/><Relationship Id="rId2" Type="http://schemas.openxmlformats.org/officeDocument/2006/relationships/hyperlink" Target="http://www.w3schools.com/css/pr_pos_right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css/pr_pos_vertical-align.as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3_text_effects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safaridemos/showcase/gallery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01" y="1775587"/>
            <a:ext cx="4972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CS212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–</a:t>
            </a:r>
            <a:r>
              <a:rPr b="1" spc="-1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Web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3278504"/>
            <a:ext cx="49917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Times New Roman"/>
                <a:cs typeface="Times New Roman"/>
              </a:rPr>
              <a:t>Лекц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№</a:t>
            </a:r>
            <a:r>
              <a:rPr lang="en-US" sz="2400" b="1" spc="-25" dirty="0">
                <a:latin typeface="Times New Roman"/>
                <a:cs typeface="Times New Roman"/>
              </a:rPr>
              <a:t>4</a:t>
            </a:r>
            <a:r>
              <a:rPr sz="2400" b="1" spc="-2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26720" indent="-414655">
              <a:lnSpc>
                <a:spcPct val="100000"/>
              </a:lnSpc>
              <a:buFont typeface="Arial"/>
              <a:buChar char="•"/>
              <a:tabLst>
                <a:tab pos="426720" algn="l"/>
                <a:tab pos="427355" algn="l"/>
              </a:tabLst>
            </a:pPr>
            <a:r>
              <a:rPr sz="2400" b="1" dirty="0">
                <a:latin typeface="Times New Roman"/>
                <a:cs typeface="Times New Roman"/>
              </a:rPr>
              <a:t>CSS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(Cascading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Style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Sheet)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тухай</a:t>
            </a:r>
            <a:endParaRPr sz="2400" dirty="0">
              <a:latin typeface="Times New Roman"/>
              <a:cs typeface="Times New Roman"/>
            </a:endParaRPr>
          </a:p>
          <a:p>
            <a:pPr marL="426720" indent="-414655">
              <a:lnSpc>
                <a:spcPct val="100000"/>
              </a:lnSpc>
              <a:buFont typeface="Arial"/>
              <a:buChar char="•"/>
              <a:tabLst>
                <a:tab pos="426720" algn="l"/>
                <a:tab pos="427355" algn="l"/>
              </a:tabLst>
            </a:pPr>
            <a:r>
              <a:rPr sz="2400" b="1" dirty="0">
                <a:latin typeface="Times New Roman"/>
                <a:cs typeface="Times New Roman"/>
              </a:rPr>
              <a:t>CSS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Times New Roman"/>
                <a:cs typeface="Times New Roman"/>
              </a:rPr>
              <a:t>хэлбэрийн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 err="1">
                <a:latin typeface="Times New Roman"/>
                <a:cs typeface="Times New Roman"/>
              </a:rPr>
              <a:t>тухай</a:t>
            </a:r>
            <a:endParaRPr lang="en-US" sz="2400" b="1" spc="-20" dirty="0">
              <a:latin typeface="Times New Roman"/>
              <a:cs typeface="Times New Roman"/>
            </a:endParaRPr>
          </a:p>
          <a:p>
            <a:pPr marL="426720" indent="-414655">
              <a:buFont typeface="Arial"/>
              <a:buChar char="•"/>
              <a:tabLst>
                <a:tab pos="426720" algn="l"/>
                <a:tab pos="42735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CSS3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spc="-40" dirty="0">
                <a:latin typeface="Times New Roman"/>
                <a:cs typeface="Times New Roman"/>
              </a:rPr>
              <a:t> </a:t>
            </a:r>
            <a:r>
              <a:rPr lang="mn-MN" sz="2400" b="1" spc="-10" dirty="0">
                <a:latin typeface="Times New Roman"/>
                <a:cs typeface="Times New Roman"/>
              </a:rPr>
              <a:t>РЕСПОНСИВ</a:t>
            </a:r>
            <a:endParaRPr lang="mn-MN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0240" y="400557"/>
            <a:ext cx="806069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926330" algn="l"/>
                <a:tab pos="5320665" algn="l"/>
              </a:tabLst>
            </a:pPr>
            <a:r>
              <a:rPr sz="3200" dirty="0">
                <a:latin typeface="Times New Roman"/>
                <a:cs typeface="Times New Roman"/>
              </a:rPr>
              <a:t>Веб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харуулагч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програм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гэсэн </a:t>
            </a:r>
            <a:r>
              <a:rPr sz="3200" spc="-10" dirty="0">
                <a:latin typeface="Times New Roman"/>
                <a:cs typeface="Times New Roman"/>
              </a:rPr>
              <a:t>файлаас </a:t>
            </a:r>
            <a:r>
              <a:rPr sz="3200" dirty="0">
                <a:latin typeface="Times New Roman"/>
                <a:cs typeface="Times New Roman"/>
              </a:rPr>
              <a:t>заасан хэлбэрийг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уншиж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Веб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хуудсыг </a:t>
            </a:r>
            <a:r>
              <a:rPr sz="3200" dirty="0">
                <a:latin typeface="Times New Roman"/>
                <a:cs typeface="Times New Roman"/>
              </a:rPr>
              <a:t>хэвжүүлнэ.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Гадаад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хэлбэрийн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хуудсыг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текст </a:t>
            </a:r>
            <a:r>
              <a:rPr sz="3200" dirty="0">
                <a:latin typeface="Times New Roman"/>
                <a:cs typeface="Times New Roman"/>
              </a:rPr>
              <a:t>боловсруулах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дурын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файл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ашилан</a:t>
            </a:r>
            <a:r>
              <a:rPr sz="3200" spc="-10" dirty="0">
                <a:latin typeface="Times New Roman"/>
                <a:cs typeface="Times New Roman"/>
              </a:rPr>
              <a:t> бичиж </a:t>
            </a:r>
            <a:r>
              <a:rPr sz="3200" dirty="0">
                <a:latin typeface="Times New Roman"/>
                <a:cs typeface="Times New Roman"/>
              </a:rPr>
              <a:t>болно.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cs typeface="Times New Roman"/>
              </a:rPr>
              <a:t>Хэ</a:t>
            </a:r>
            <a:r>
              <a:rPr lang="mn-MN" sz="3200" dirty="0">
                <a:latin typeface="Times New Roman"/>
                <a:cs typeface="Times New Roman"/>
              </a:rPr>
              <a:t>л</a:t>
            </a:r>
            <a:r>
              <a:rPr sz="3200" dirty="0" err="1">
                <a:latin typeface="Times New Roman"/>
                <a:cs typeface="Times New Roman"/>
              </a:rPr>
              <a:t>бэрийн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ямар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html </a:t>
            </a:r>
            <a:r>
              <a:rPr sz="3200" dirty="0">
                <a:latin typeface="Times New Roman"/>
                <a:cs typeface="Times New Roman"/>
              </a:rPr>
              <a:t>кодчлол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агуулдаггүй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cs typeface="Times New Roman"/>
              </a:rPr>
              <a:t>ба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 err="1">
                <a:latin typeface="Times New Roman"/>
                <a:cs typeface="Times New Roman"/>
              </a:rPr>
              <a:t>css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cs typeface="Times New Roman"/>
              </a:rPr>
              <a:t>гэсэн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өргөтгөлтэй </a:t>
            </a:r>
            <a:r>
              <a:rPr sz="3200" dirty="0">
                <a:latin typeface="Times New Roman"/>
                <a:cs typeface="Times New Roman"/>
              </a:rPr>
              <a:t>файлд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хадгалдагдана.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Жишээ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нь:</a:t>
            </a:r>
            <a:endParaRPr sz="3200" dirty="0">
              <a:latin typeface="Times New Roman"/>
              <a:cs typeface="Times New Roman"/>
            </a:endParaRPr>
          </a:p>
          <a:p>
            <a:pPr marL="12700" marR="4687570">
              <a:lnSpc>
                <a:spcPct val="120100"/>
              </a:lnSpc>
            </a:pPr>
            <a:r>
              <a:rPr sz="3200" spc="-10" dirty="0">
                <a:latin typeface="Times New Roman"/>
                <a:cs typeface="Times New Roman"/>
              </a:rPr>
              <a:t>hr{color:sienna} </a:t>
            </a:r>
            <a:r>
              <a:rPr sz="3200" dirty="0">
                <a:latin typeface="Times New Roman"/>
                <a:cs typeface="Times New Roman"/>
              </a:rPr>
              <a:t>p{margin-</a:t>
            </a:r>
            <a:r>
              <a:rPr sz="3200" spc="-10" dirty="0">
                <a:latin typeface="Times New Roman"/>
                <a:cs typeface="Times New Roman"/>
              </a:rPr>
              <a:t>left:20px}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Times New Roman"/>
                <a:cs typeface="Times New Roman"/>
              </a:rPr>
              <a:t>body{background-image:url(“images/pic1.gif”)}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3591" y="6393425"/>
            <a:ext cx="13677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spc="-10" dirty="0">
                <a:latin typeface="Times New Roman"/>
                <a:cs typeface="Times New Roman"/>
              </a:rPr>
              <a:t>&lt;/head&gt;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280" y="127762"/>
            <a:ext cx="6170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Дотоод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хэлбэрийн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хуудас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91" y="691133"/>
            <a:ext cx="8424545" cy="582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935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Дотоод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хэлбэрийн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баримтанд </a:t>
            </a:r>
            <a:r>
              <a:rPr sz="3200" dirty="0">
                <a:latin typeface="Times New Roman"/>
                <a:cs typeface="Times New Roman"/>
              </a:rPr>
              <a:t>ашиглагдана.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тодорхойлохдоо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&lt;style&gt; </a:t>
            </a:r>
            <a:r>
              <a:rPr sz="3200" dirty="0">
                <a:latin typeface="Times New Roman"/>
                <a:cs typeface="Times New Roman"/>
              </a:rPr>
              <a:t>гэсэн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ашиглан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&lt;head&gt;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хэсэгт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бичнэ.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Times New Roman"/>
                <a:cs typeface="Times New Roman"/>
              </a:rPr>
              <a:t>Жишээ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нь: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spc="-10" dirty="0">
                <a:latin typeface="Times New Roman"/>
                <a:cs typeface="Times New Roman"/>
              </a:rPr>
              <a:t>&lt;head&gt;</a:t>
            </a:r>
            <a:endParaRPr sz="3200">
              <a:latin typeface="Times New Roman"/>
              <a:cs typeface="Times New Roman"/>
            </a:endParaRPr>
          </a:p>
          <a:p>
            <a:pPr marL="114300" marR="4558665" indent="-102235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&lt;style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type=“text/css”&gt; hr{color:sienne} </a:t>
            </a:r>
            <a:r>
              <a:rPr sz="3200" dirty="0">
                <a:latin typeface="Times New Roman"/>
                <a:cs typeface="Times New Roman"/>
              </a:rPr>
              <a:t>p{margin-</a:t>
            </a:r>
            <a:r>
              <a:rPr sz="3200" spc="-10" dirty="0">
                <a:latin typeface="Times New Roman"/>
                <a:cs typeface="Times New Roman"/>
              </a:rPr>
              <a:t>left:20px}</a:t>
            </a:r>
            <a:endParaRPr sz="3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body{background-image:url(images/pic1.gif)}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Times New Roman"/>
                <a:cs typeface="Times New Roman"/>
              </a:rPr>
              <a:t>&lt;/style&gt;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1400" spc="-2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529" y="483234"/>
            <a:ext cx="5253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{ Internal</a:t>
            </a:r>
            <a:r>
              <a:rPr spc="15" dirty="0"/>
              <a:t> </a:t>
            </a:r>
            <a:r>
              <a:rPr dirty="0"/>
              <a:t>Style</a:t>
            </a:r>
            <a:r>
              <a:rPr spc="5" dirty="0"/>
              <a:t> </a:t>
            </a:r>
            <a:r>
              <a:rPr spc="-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024"/>
            <a:ext cx="303657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Толгой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хэсэгт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&lt;style&gt;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tag-</a:t>
            </a:r>
            <a:r>
              <a:rPr sz="2800" spc="-25" dirty="0">
                <a:latin typeface="Arial"/>
                <a:cs typeface="Arial"/>
              </a:rPr>
              <a:t>ийг </a:t>
            </a:r>
            <a:r>
              <a:rPr sz="2800" dirty="0">
                <a:latin typeface="Arial"/>
                <a:cs typeface="Arial"/>
              </a:rPr>
              <a:t>ашигласан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байх </a:t>
            </a:r>
            <a:r>
              <a:rPr sz="2800" spc="-10" dirty="0">
                <a:latin typeface="Arial"/>
                <a:cs typeface="Arial"/>
              </a:rPr>
              <a:t>ёстой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1953" y="1173835"/>
            <a:ext cx="3862070" cy="2891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&lt;style</a:t>
            </a:r>
            <a:r>
              <a:rPr sz="2000" spc="-10" dirty="0">
                <a:latin typeface="Consolas"/>
                <a:cs typeface="Consolas"/>
              </a:rPr>
              <a:t> type="text/css"&gt;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hr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{color: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sienna}</a:t>
            </a:r>
            <a:endParaRPr sz="2000">
              <a:latin typeface="Consolas"/>
              <a:cs typeface="Consolas"/>
            </a:endParaRPr>
          </a:p>
          <a:p>
            <a:pPr marL="12700" marR="628015">
              <a:lnSpc>
                <a:spcPct val="120000"/>
              </a:lnSpc>
            </a:pPr>
            <a:r>
              <a:rPr sz="2000" dirty="0">
                <a:latin typeface="Consolas"/>
                <a:cs typeface="Consolas"/>
              </a:rPr>
              <a:t>p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{margin-</a:t>
            </a:r>
            <a:r>
              <a:rPr sz="2000" dirty="0">
                <a:latin typeface="Consolas"/>
                <a:cs typeface="Consolas"/>
              </a:rPr>
              <a:t>left: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20px} </a:t>
            </a:r>
            <a:r>
              <a:rPr sz="2000" dirty="0">
                <a:latin typeface="Consolas"/>
                <a:cs typeface="Consolas"/>
              </a:rPr>
              <a:t>body</a:t>
            </a:r>
            <a:r>
              <a:rPr sz="2000" spc="8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{background-image: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url("images/back40.gif")}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onsolas"/>
                <a:cs typeface="Consolas"/>
              </a:rPr>
              <a:t>&lt;/style&gt;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269875"/>
            <a:ext cx="7393940" cy="1125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78150" marR="5080" indent="-2966085">
              <a:lnSpc>
                <a:spcPct val="100600"/>
              </a:lnSpc>
              <a:spcBef>
                <a:spcPts val="75"/>
              </a:spcBef>
            </a:pPr>
            <a:r>
              <a:rPr sz="3600" b="1" dirty="0">
                <a:latin typeface="Times New Roman"/>
                <a:cs typeface="Times New Roman"/>
              </a:rPr>
              <a:t>HTML</a:t>
            </a:r>
            <a:r>
              <a:rPr sz="3600" b="1" spc="75" dirty="0">
                <a:latin typeface="Times New Roman"/>
                <a:cs typeface="Times New Roman"/>
              </a:rPr>
              <a:t> </a:t>
            </a:r>
            <a:r>
              <a:rPr sz="3600" dirty="0"/>
              <a:t>Элемент</a:t>
            </a:r>
            <a:r>
              <a:rPr sz="3600" spc="-20" dirty="0"/>
              <a:t> </a:t>
            </a:r>
            <a:r>
              <a:rPr sz="3600" dirty="0"/>
              <a:t>доторх</a:t>
            </a:r>
            <a:r>
              <a:rPr sz="3600" spc="-20" dirty="0"/>
              <a:t> </a:t>
            </a:r>
            <a:r>
              <a:rPr sz="3600" spc="-10" dirty="0"/>
              <a:t>хэлбэрийн хуудас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</a:t>
            </a:r>
            <a:r>
              <a:rPr spc="-30" dirty="0"/>
              <a:t> </a:t>
            </a:r>
            <a:r>
              <a:rPr dirty="0"/>
              <a:t>доторх</a:t>
            </a:r>
            <a:r>
              <a:rPr spc="-15" dirty="0"/>
              <a:t> </a:t>
            </a:r>
            <a:r>
              <a:rPr dirty="0"/>
              <a:t>хэлбэр</a:t>
            </a:r>
            <a:r>
              <a:rPr spc="-20" dirty="0"/>
              <a:t> </a:t>
            </a:r>
            <a:r>
              <a:rPr dirty="0"/>
              <a:t>нь</a:t>
            </a:r>
            <a:r>
              <a:rPr spc="-20" dirty="0"/>
              <a:t> </a:t>
            </a:r>
            <a:r>
              <a:rPr dirty="0"/>
              <a:t>Веб</a:t>
            </a:r>
            <a:r>
              <a:rPr spc="-15" dirty="0"/>
              <a:t> </a:t>
            </a:r>
            <a:r>
              <a:rPr dirty="0"/>
              <a:t>хуудсыг</a:t>
            </a:r>
            <a:r>
              <a:rPr spc="-25" dirty="0"/>
              <a:t> </a:t>
            </a:r>
            <a:r>
              <a:rPr dirty="0"/>
              <a:t>зөвхөн </a:t>
            </a:r>
            <a:r>
              <a:rPr spc="-20" dirty="0"/>
              <a:t>ганц </a:t>
            </a:r>
            <a:r>
              <a:rPr dirty="0"/>
              <a:t>хуудастайгаар</a:t>
            </a:r>
            <a:r>
              <a:rPr spc="-30" dirty="0"/>
              <a:t> </a:t>
            </a:r>
            <a:r>
              <a:rPr dirty="0"/>
              <a:t>мөн</a:t>
            </a:r>
            <a:r>
              <a:rPr spc="-35" dirty="0"/>
              <a:t> </a:t>
            </a:r>
            <a:r>
              <a:rPr dirty="0"/>
              <a:t>дахин</a:t>
            </a:r>
            <a:r>
              <a:rPr spc="-30" dirty="0"/>
              <a:t> </a:t>
            </a:r>
            <a:r>
              <a:rPr dirty="0"/>
              <a:t>давтагдахгүй</a:t>
            </a:r>
            <a:r>
              <a:rPr spc="-30" dirty="0"/>
              <a:t> </a:t>
            </a:r>
            <a:r>
              <a:rPr spc="-10" dirty="0"/>
              <a:t>хэлбэр </a:t>
            </a:r>
            <a:r>
              <a:rPr dirty="0"/>
              <a:t>ашиглах</a:t>
            </a:r>
            <a:r>
              <a:rPr spc="-25" dirty="0"/>
              <a:t> </a:t>
            </a:r>
            <a:r>
              <a:rPr dirty="0"/>
              <a:t>үед</a:t>
            </a:r>
            <a:r>
              <a:rPr spc="-25" dirty="0"/>
              <a:t> </a:t>
            </a:r>
            <a:r>
              <a:rPr dirty="0"/>
              <a:t>хэрэглэдэг.</a:t>
            </a:r>
            <a:r>
              <a:rPr spc="-25" dirty="0"/>
              <a:t> </a:t>
            </a:r>
            <a:r>
              <a:rPr dirty="0"/>
              <a:t>Өөрөө</a:t>
            </a:r>
            <a:r>
              <a:rPr spc="-20" dirty="0"/>
              <a:t> </a:t>
            </a:r>
            <a:r>
              <a:rPr dirty="0"/>
              <a:t>хэлбэл</a:t>
            </a:r>
            <a:r>
              <a:rPr spc="-25" dirty="0"/>
              <a:t> </a:t>
            </a:r>
            <a:r>
              <a:rPr dirty="0"/>
              <a:t>элемент</a:t>
            </a:r>
            <a:r>
              <a:rPr spc="-25" dirty="0"/>
              <a:t> дэх </a:t>
            </a:r>
            <a:r>
              <a:rPr dirty="0"/>
              <a:t>хэлбэрийг</a:t>
            </a:r>
            <a:r>
              <a:rPr spc="-15" dirty="0"/>
              <a:t> </a:t>
            </a:r>
            <a:r>
              <a:rPr dirty="0"/>
              <a:t>HTML</a:t>
            </a:r>
            <a:r>
              <a:rPr spc="-20" dirty="0"/>
              <a:t> </a:t>
            </a:r>
            <a:r>
              <a:rPr dirty="0"/>
              <a:t>кодчилолд</a:t>
            </a:r>
            <a:r>
              <a:rPr spc="-35" dirty="0"/>
              <a:t> </a:t>
            </a:r>
            <a:r>
              <a:rPr dirty="0"/>
              <a:t>бичнэ</a:t>
            </a:r>
            <a:r>
              <a:rPr spc="-35" dirty="0"/>
              <a:t> </a:t>
            </a:r>
            <a:r>
              <a:rPr dirty="0"/>
              <a:t>гэсэн</a:t>
            </a:r>
            <a:r>
              <a:rPr spc="-35" dirty="0"/>
              <a:t> </a:t>
            </a:r>
            <a:r>
              <a:rPr spc="-25" dirty="0"/>
              <a:t>үг.</a:t>
            </a:r>
          </a:p>
          <a:p>
            <a:pPr marL="154940">
              <a:lnSpc>
                <a:spcPct val="100000"/>
              </a:lnSpc>
              <a:spcBef>
                <a:spcPts val="575"/>
              </a:spcBef>
            </a:pPr>
            <a:r>
              <a:rPr dirty="0"/>
              <a:t>Жишээ</a:t>
            </a:r>
            <a:r>
              <a:rPr spc="-10" dirty="0"/>
              <a:t> </a:t>
            </a:r>
            <a:r>
              <a:rPr spc="-25" dirty="0"/>
              <a:t>нь:</a:t>
            </a:r>
          </a:p>
          <a:p>
            <a:pPr marL="154940">
              <a:lnSpc>
                <a:spcPct val="100000"/>
              </a:lnSpc>
              <a:spcBef>
                <a:spcPts val="660"/>
              </a:spcBef>
            </a:pPr>
            <a:r>
              <a:rPr sz="2800" dirty="0"/>
              <a:t>&lt;p</a:t>
            </a:r>
            <a:r>
              <a:rPr sz="2800" spc="-105" dirty="0"/>
              <a:t> </a:t>
            </a:r>
            <a:r>
              <a:rPr sz="2800" dirty="0"/>
              <a:t>style=“color:red;</a:t>
            </a:r>
            <a:r>
              <a:rPr sz="2800" spc="-105" dirty="0"/>
              <a:t> </a:t>
            </a:r>
            <a:r>
              <a:rPr sz="2800" spc="-10" dirty="0"/>
              <a:t>margin-left:20px”&lt;/p&gt;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047" rIns="0" bIns="0" rtlCol="0">
            <a:spAutoFit/>
          </a:bodyPr>
          <a:lstStyle/>
          <a:p>
            <a:pPr marL="96837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Хэлбэрийн</a:t>
            </a:r>
            <a:r>
              <a:rPr sz="3600" spc="-10" dirty="0"/>
              <a:t> кодчилолууд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74850"/>
          <a:ext cx="8229600" cy="338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Кодчnлол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Тайлбар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&lt;style&gt;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Хэлбэр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&lt;link&gt;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Хуудсууд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хоорондын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холболтыг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&lt;div&gt;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19125" indent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Баримтын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хэсгийг 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&lt;span&gt;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1912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096010" algn="l"/>
                        </a:tabLst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Баримтын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хэсгийг 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49" y="547242"/>
            <a:ext cx="807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Толгойн</a:t>
            </a:r>
            <a:r>
              <a:rPr sz="3600" spc="-5" dirty="0"/>
              <a:t> </a:t>
            </a:r>
            <a:r>
              <a:rPr sz="3600" dirty="0"/>
              <a:t>хэсэгт</a:t>
            </a:r>
            <a:r>
              <a:rPr sz="3600" spc="-5" dirty="0"/>
              <a:t> </a:t>
            </a:r>
            <a:r>
              <a:rPr sz="3600" dirty="0"/>
              <a:t>бичигдэх</a:t>
            </a:r>
            <a:r>
              <a:rPr sz="3600" spc="15" dirty="0"/>
              <a:t> </a:t>
            </a:r>
            <a:r>
              <a:rPr sz="3600" spc="-10" dirty="0"/>
              <a:t>кодчилолууд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74850"/>
          <a:ext cx="8229600" cy="429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Кодчилол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Тайлбар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&lt;head&gt;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0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Баримт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дахь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мэдээллийг 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&lt;title&gt;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Гарчгийг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&lt;base&gt;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Холболтуудыг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тодорхойлно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&lt;link&gt;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Холболтыг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&lt;meta&gt;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Ерөнхий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мэдээллийг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&lt;!DOCTYPE&gt;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Төрлийг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заана.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Энэ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нь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&lt;HTML&gt;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кодчлолын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өмнө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бичигдэнэ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873" y="574294"/>
            <a:ext cx="338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&lt;meta&gt;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кодчилол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794385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00" indent="-3435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&lt;meta&gt;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кодчлол-д веб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хуудасны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ерөнхий </a:t>
            </a:r>
            <a:r>
              <a:rPr sz="2400" spc="-10" dirty="0">
                <a:latin typeface="Times New Roman"/>
                <a:cs typeface="Times New Roman"/>
              </a:rPr>
              <a:t>мэдээллийг </a:t>
            </a:r>
            <a:r>
              <a:rPr sz="2400" dirty="0">
                <a:latin typeface="Times New Roman"/>
                <a:cs typeface="Times New Roman"/>
              </a:rPr>
              <a:t>агуулдаг.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Өөрөөр хэлбэл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хуудсыг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хайхад</a:t>
            </a:r>
            <a:r>
              <a:rPr sz="2400" spc="-10" dirty="0">
                <a:latin typeface="Times New Roman"/>
                <a:cs typeface="Times New Roman"/>
              </a:rPr>
              <a:t> шаардагдах </a:t>
            </a:r>
            <a:r>
              <a:rPr sz="2400" dirty="0">
                <a:latin typeface="Times New Roman"/>
                <a:cs typeface="Times New Roman"/>
              </a:rPr>
              <a:t>үгнүүд байна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гэсэн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үг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юм. </a:t>
            </a:r>
            <a:r>
              <a:rPr sz="2400" b="1" dirty="0">
                <a:latin typeface="Times New Roman"/>
                <a:cs typeface="Times New Roman"/>
              </a:rPr>
              <a:t>&lt;meta&gt;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кодчлол</a:t>
            </a:r>
            <a:r>
              <a:rPr sz="2400" b="1" spc="-10" dirty="0">
                <a:latin typeface="Times New Roman"/>
                <a:cs typeface="Times New Roman"/>
              </a:rPr>
              <a:t> хуудсын </a:t>
            </a:r>
            <a:r>
              <a:rPr sz="2400" b="1" dirty="0">
                <a:latin typeface="Times New Roman"/>
                <a:cs typeface="Times New Roman"/>
              </a:rPr>
              <a:t>тайлбарыг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тодорхойлно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&lt;meta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name=“description”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content=“Free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tutorials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HTML,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XML,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XHTML”&gt;</a:t>
            </a:r>
            <a:endParaRPr sz="2400">
              <a:latin typeface="Times New Roman"/>
              <a:cs typeface="Times New Roman"/>
            </a:endParaRPr>
          </a:p>
          <a:p>
            <a:pPr marL="355600" marR="1132840" indent="-3435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&lt;meta&gt;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кодчлол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хуудсыг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хайх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түлхүүр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үгнүүдийг тодорхойлно.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00"/>
              </a:lnSpc>
              <a:spcBef>
                <a:spcPts val="570"/>
              </a:spcBef>
              <a:tabLst>
                <a:tab pos="2254250" algn="l"/>
              </a:tabLst>
            </a:pPr>
            <a:r>
              <a:rPr sz="2400" dirty="0">
                <a:latin typeface="Times New Roman"/>
                <a:cs typeface="Times New Roman"/>
              </a:rPr>
              <a:t>&lt;meta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name=“keywords”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content=“HTML,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DHTML,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CSS, </a:t>
            </a:r>
            <a:r>
              <a:rPr sz="2400" dirty="0">
                <a:latin typeface="Times New Roman"/>
                <a:cs typeface="Times New Roman"/>
              </a:rPr>
              <a:t>XML,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XHTML,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JavaScript,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VBScript”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Meta,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шинж </a:t>
            </a:r>
            <a:r>
              <a:rPr sz="2400" dirty="0">
                <a:latin typeface="Arial"/>
                <a:cs typeface="Arial"/>
              </a:rPr>
              <a:t>чанарууд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нь</a:t>
            </a:r>
            <a:r>
              <a:rPr sz="2400" dirty="0">
                <a:latin typeface="Arial"/>
                <a:cs typeface="Arial"/>
              </a:rPr>
              <a:t>	хуудсанд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тайлбар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хийх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юм.</a:t>
            </a:r>
            <a:endParaRPr sz="2400">
              <a:latin typeface="Arial"/>
              <a:cs typeface="Arial"/>
            </a:endParaRPr>
          </a:p>
          <a:p>
            <a:pPr marL="355600" marR="1152525" indent="-343535">
              <a:lnSpc>
                <a:spcPts val="2860"/>
              </a:lnSpc>
              <a:spcBef>
                <a:spcPts val="690"/>
              </a:spcBef>
            </a:pPr>
            <a:r>
              <a:rPr sz="2400" dirty="0">
                <a:latin typeface="Arial"/>
                <a:cs typeface="Arial"/>
              </a:rPr>
              <a:t>Meta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элементийн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доторх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мэдээлэл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веб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хуудсаа дүрсэлдэг.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709676"/>
          <a:ext cx="822960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Нэр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Тайлбар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Scheme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Интернэт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үйлчилгээний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төрлийг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тодорхойлдог.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Ихэнх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хэрэглэгддэг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төрөл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нь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юм.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Domain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94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Веб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хуудасны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нэрийг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тодорхойлдог.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Жишээ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нь: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yahoo.com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Host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874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54393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Веб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хуудасны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харъяаллыг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тодорхойлдог.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Хэрэв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энэ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ямар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нэг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утга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аваагүй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www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байвал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гэж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авдаг.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Port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407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Харъяаллын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сувгийн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дугаарыг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тодорхойлдог.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Энэ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дугаарыг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ердийн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үед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хэрэглэдэггүй.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Path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193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6835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Сервер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дэх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дэд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санг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/замыг/тодорхойлдог.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Хэрэв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утга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аваагүй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байвал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Веб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хуудасны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үндсэн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сан руу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шилжинэ.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Filename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065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711960" algn="l"/>
                          <a:tab pos="626300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Файлын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нэрийг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Энд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байрлах файлууд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нь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asp, htm, html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өргөтгөлтэй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байдаг.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37" baseline="-31746" dirty="0">
                          <a:latin typeface="Arial"/>
                          <a:cs typeface="Arial"/>
                        </a:rPr>
                        <a:t>18</a:t>
                      </a:r>
                      <a:endParaRPr sz="2100" baseline="-31746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1789"/>
            <a:ext cx="7998459" cy="2367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</a:pPr>
            <a:r>
              <a:rPr sz="3200" dirty="0">
                <a:latin typeface="Times New Roman"/>
                <a:cs typeface="Times New Roman"/>
              </a:rPr>
              <a:t>CSS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 олон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хуудсыг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доор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өөрчлөх </a:t>
            </a:r>
            <a:r>
              <a:rPr sz="3200" dirty="0">
                <a:latin typeface="Times New Roman"/>
                <a:cs typeface="Times New Roman"/>
              </a:rPr>
              <a:t>боломжыг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олгож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байдаг.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Ерөнхий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өөрчлөлт </a:t>
            </a:r>
            <a:r>
              <a:rPr sz="3200" dirty="0">
                <a:latin typeface="Times New Roman"/>
                <a:cs typeface="Times New Roman"/>
              </a:rPr>
              <a:t>хийхдээ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зөвхөн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хэлбэрийг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өөрчилснөөр </a:t>
            </a:r>
            <a:r>
              <a:rPr sz="3200" dirty="0">
                <a:latin typeface="Times New Roman"/>
                <a:cs typeface="Times New Roman"/>
              </a:rPr>
              <a:t>элементэд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өөрчлөлтөө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оруулж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чадна.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дотор,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дотор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643962"/>
            <a:ext cx="7697470" cy="35877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dirty="0">
                <a:latin typeface="Times New Roman"/>
                <a:cs typeface="Times New Roman"/>
              </a:rPr>
              <a:t>&lt;head&gt;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элементэд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зааж,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эсвэл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гадаад </a:t>
            </a:r>
            <a:r>
              <a:rPr sz="3200" dirty="0">
                <a:latin typeface="Times New Roman"/>
                <a:cs typeface="Times New Roman"/>
              </a:rPr>
              <a:t>хэлбэрийн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файлаар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тодорхойлж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болох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юм. </a:t>
            </a:r>
            <a:r>
              <a:rPr sz="3200" dirty="0">
                <a:latin typeface="Times New Roman"/>
                <a:cs typeface="Times New Roman"/>
              </a:rPr>
              <a:t>Мөн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олон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гадаад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хэлбэрийн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хуудсыг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нэг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файлд ашиглаж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болно.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HTML </a:t>
            </a:r>
            <a:r>
              <a:rPr sz="3200" dirty="0">
                <a:latin typeface="Times New Roman"/>
                <a:cs typeface="Times New Roman"/>
              </a:rPr>
              <a:t>элемент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дотор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тодорхойлсон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нь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илүү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эрхтэй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байна.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Өөрөөр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хэлбэл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гадаад </a:t>
            </a:r>
            <a:r>
              <a:rPr sz="3200" dirty="0">
                <a:latin typeface="Times New Roman"/>
                <a:cs typeface="Times New Roman"/>
              </a:rPr>
              <a:t>файлд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тодорхойлсон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боловч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элемент </a:t>
            </a:r>
            <a:r>
              <a:rPr sz="3200" dirty="0">
                <a:latin typeface="Times New Roman"/>
                <a:cs typeface="Times New Roman"/>
              </a:rPr>
              <a:t>дотор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давхар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тодорхойлбол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элемент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6156452"/>
            <a:ext cx="4486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дэх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хэлбэрээр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хэвжүүлнэ.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380208"/>
            <a:ext cx="8465820" cy="49637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58975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Times New Roman"/>
                <a:cs typeface="Times New Roman"/>
              </a:rPr>
              <a:t>CSS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нь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3 хэсгээс </a:t>
            </a:r>
            <a:r>
              <a:rPr sz="3200" b="1" spc="-10" dirty="0">
                <a:latin typeface="Times New Roman"/>
                <a:cs typeface="Times New Roman"/>
              </a:rPr>
              <a:t>бүрдэнэ.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Сонгосон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элемент{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CC33"/>
                </a:solidFill>
                <a:latin typeface="Times New Roman"/>
                <a:cs typeface="Times New Roman"/>
              </a:rPr>
              <a:t>шинж</a:t>
            </a:r>
            <a:r>
              <a:rPr sz="3200" spc="-2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CC33"/>
                </a:solidFill>
                <a:latin typeface="Times New Roman"/>
                <a:cs typeface="Times New Roman"/>
              </a:rPr>
              <a:t>чанар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авах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утга</a:t>
            </a:r>
            <a:r>
              <a:rPr sz="3200" spc="-10" dirty="0">
                <a:latin typeface="Times New Roman"/>
                <a:cs typeface="Times New Roman"/>
              </a:rPr>
              <a:t>}</a:t>
            </a:r>
            <a:r>
              <a:rPr sz="3200" spc="-10" dirty="0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Сонгосон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</a:t>
            </a:r>
            <a:r>
              <a:rPr sz="3200" spc="-10" dirty="0">
                <a:latin typeface="Times New Roman"/>
                <a:cs typeface="Times New Roman"/>
              </a:rPr>
              <a:t> байна.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CC33"/>
                </a:solidFill>
                <a:latin typeface="Times New Roman"/>
                <a:cs typeface="Times New Roman"/>
              </a:rPr>
              <a:t>Шинж чанар</a:t>
            </a:r>
            <a:r>
              <a:rPr sz="3200" spc="-2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 өөрчлөх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гэж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байгаа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шинж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юм. </a:t>
            </a:r>
            <a:r>
              <a:rPr sz="3200" dirty="0">
                <a:latin typeface="Times New Roman"/>
                <a:cs typeface="Times New Roman"/>
              </a:rPr>
              <a:t>Шинж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чанар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бүрт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тохирох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утгийг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авна.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Шинж </a:t>
            </a:r>
            <a:r>
              <a:rPr sz="3200" dirty="0">
                <a:latin typeface="Times New Roman"/>
                <a:cs typeface="Times New Roman"/>
              </a:rPr>
              <a:t>чанар ба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авах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утга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 босоо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цэгээр </a:t>
            </a:r>
            <a:r>
              <a:rPr sz="3600" b="1" dirty="0">
                <a:latin typeface="Times New Roman"/>
                <a:cs typeface="Times New Roman"/>
              </a:rPr>
              <a:t>(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тусгаарлагдах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угалзан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хаалтаар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{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50" dirty="0">
                <a:latin typeface="Times New Roman"/>
                <a:cs typeface="Times New Roman"/>
              </a:rPr>
              <a:t>} </a:t>
            </a:r>
            <a:r>
              <a:rPr sz="3200" dirty="0">
                <a:latin typeface="Times New Roman"/>
                <a:cs typeface="Times New Roman"/>
              </a:rPr>
              <a:t>хүрээлгэдсэн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байна.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body</a:t>
            </a:r>
            <a:r>
              <a:rPr sz="3200" spc="-10" dirty="0">
                <a:latin typeface="Times New Roman"/>
                <a:cs typeface="Times New Roman"/>
              </a:rPr>
              <a:t> {color:black}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626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Cascading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Style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447040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тухай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CSS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хэлбэрийн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тухай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хэвжүүлэлт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00557"/>
            <a:ext cx="8020684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29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Хэрэв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авах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утга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нэгээс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олон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байвал </a:t>
            </a:r>
            <a:r>
              <a:rPr sz="3200" dirty="0">
                <a:latin typeface="Times New Roman"/>
                <a:cs typeface="Times New Roman"/>
              </a:rPr>
              <a:t>хашилтанд(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“ ”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)хийж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өгнө.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P{font-family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“sans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serif”}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зааглалт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Хэрэв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нэгээс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олон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шинж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чанар </a:t>
            </a:r>
            <a:r>
              <a:rPr sz="3200" dirty="0">
                <a:latin typeface="Times New Roman"/>
                <a:cs typeface="Times New Roman"/>
              </a:rPr>
              <a:t>тодорхойлж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байгаа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шинж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чанаруудыг </a:t>
            </a:r>
            <a:r>
              <a:rPr sz="3200" dirty="0">
                <a:latin typeface="Times New Roman"/>
                <a:cs typeface="Times New Roman"/>
              </a:rPr>
              <a:t>цэг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таслалаар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тусгаарлана.</a:t>
            </a:r>
            <a:endParaRPr sz="3200">
              <a:latin typeface="Times New Roman"/>
              <a:cs typeface="Times New Roman"/>
            </a:endParaRPr>
          </a:p>
          <a:p>
            <a:pPr marL="355600" marR="14351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P{text-align</a:t>
            </a:r>
            <a:r>
              <a:rPr sz="3200" b="1" spc="-10" dirty="0">
                <a:latin typeface="Times New Roman"/>
                <a:cs typeface="Times New Roman"/>
              </a:rPr>
              <a:t>:</a:t>
            </a:r>
            <a:r>
              <a:rPr sz="3200" spc="-10" dirty="0">
                <a:latin typeface="Times New Roman"/>
                <a:cs typeface="Times New Roman"/>
              </a:rPr>
              <a:t>center</a:t>
            </a:r>
            <a:r>
              <a:rPr sz="3200" b="1" spc="-10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color</a:t>
            </a:r>
            <a:r>
              <a:rPr sz="3200" b="1" spc="-10" dirty="0">
                <a:latin typeface="Times New Roman"/>
                <a:cs typeface="Times New Roman"/>
              </a:rPr>
              <a:t>:</a:t>
            </a:r>
            <a:r>
              <a:rPr sz="3200" spc="-10" dirty="0">
                <a:latin typeface="Times New Roman"/>
                <a:cs typeface="Times New Roman"/>
              </a:rPr>
              <a:t>red}-</a:t>
            </a:r>
            <a:r>
              <a:rPr sz="3200" dirty="0">
                <a:latin typeface="Times New Roman"/>
                <a:cs typeface="Times New Roman"/>
              </a:rPr>
              <a:t>уг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жишээнд </a:t>
            </a:r>
            <a:r>
              <a:rPr sz="3200" dirty="0">
                <a:latin typeface="Times New Roman"/>
                <a:cs typeface="Times New Roman"/>
              </a:rPr>
              <a:t>параграф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дахь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текстийг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голлуулж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улаанаар </a:t>
            </a:r>
            <a:r>
              <a:rPr sz="3200" dirty="0">
                <a:latin typeface="Times New Roman"/>
                <a:cs typeface="Times New Roman"/>
              </a:rPr>
              <a:t>бичнэ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гэж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тодорхойлсон.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66" rIns="0" bIns="0" rtlCol="0">
            <a:spAutoFit/>
          </a:bodyPr>
          <a:lstStyle/>
          <a:p>
            <a:pPr marL="256286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Нэгтгэх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673479"/>
            <a:ext cx="744474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08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Энэ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нь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сонгосон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элементүүдийг </a:t>
            </a:r>
            <a:r>
              <a:rPr sz="3200" dirty="0">
                <a:latin typeface="Arial"/>
                <a:cs typeface="Arial"/>
              </a:rPr>
              <a:t>нэгтгэж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болно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гэсэн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үг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юм.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Өөрөө </a:t>
            </a:r>
            <a:r>
              <a:rPr sz="3200" dirty="0">
                <a:latin typeface="Arial"/>
                <a:cs typeface="Arial"/>
              </a:rPr>
              <a:t>хэлбэл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хэд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хэдэн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элементийн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шинжийг </a:t>
            </a:r>
            <a:r>
              <a:rPr sz="3200" dirty="0">
                <a:latin typeface="Arial"/>
                <a:cs typeface="Arial"/>
              </a:rPr>
              <a:t>зэрэг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зааж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болно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гэсэн</a:t>
            </a:r>
            <a:r>
              <a:rPr sz="3200" spc="-25" dirty="0">
                <a:latin typeface="Arial"/>
                <a:cs typeface="Arial"/>
              </a:rPr>
              <a:t> үг.</a:t>
            </a:r>
            <a:endParaRPr sz="3200">
              <a:latin typeface="Arial"/>
              <a:cs typeface="Arial"/>
            </a:endParaRPr>
          </a:p>
          <a:p>
            <a:pPr marL="12700" marR="202057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Элементүүдийг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таслалаар(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) </a:t>
            </a:r>
            <a:r>
              <a:rPr sz="3200" dirty="0">
                <a:latin typeface="Arial"/>
                <a:cs typeface="Arial"/>
              </a:rPr>
              <a:t>тусгаарлана.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Жишээ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нь: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5"/>
              </a:spcBef>
            </a:pPr>
            <a:r>
              <a:rPr dirty="0"/>
              <a:t>{ </a:t>
            </a:r>
            <a:r>
              <a:rPr spc="-10" dirty="0"/>
              <a:t>Grouping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543938"/>
            <a:ext cx="7647305" cy="4729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onsolas"/>
                <a:cs typeface="Consolas"/>
              </a:rPr>
              <a:t>h1,h2,h3,h4,h5,h6</a:t>
            </a:r>
            <a:endParaRPr sz="2400">
              <a:latin typeface="Consolas"/>
              <a:cs typeface="Consolas"/>
            </a:endParaRPr>
          </a:p>
          <a:p>
            <a:pPr marL="5835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835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olas"/>
                <a:cs typeface="Consolas"/>
              </a:rPr>
              <a:t>color: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green</a:t>
            </a:r>
            <a:endParaRPr sz="2400">
              <a:latin typeface="Consolas"/>
              <a:cs typeface="Consolas"/>
            </a:endParaRPr>
          </a:p>
          <a:p>
            <a:pPr marL="5835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810"/>
              </a:spcBef>
            </a:pPr>
            <a:r>
              <a:rPr sz="3200" dirty="0">
                <a:latin typeface="Arial"/>
                <a:cs typeface="Arial"/>
              </a:rPr>
              <a:t>Уг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жишээнд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гарчиг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1-</a:t>
            </a:r>
            <a:r>
              <a:rPr sz="3200" dirty="0">
                <a:latin typeface="Arial"/>
                <a:cs typeface="Arial"/>
              </a:rPr>
              <a:t>6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гэсэн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элементийг </a:t>
            </a:r>
            <a:r>
              <a:rPr sz="3200" dirty="0">
                <a:latin typeface="Arial"/>
                <a:cs typeface="Arial"/>
              </a:rPr>
              <a:t>ногоон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гэж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тодорхойлж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өгж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байна.</a:t>
            </a:r>
            <a:endParaRPr sz="3200">
              <a:latin typeface="Arial"/>
              <a:cs typeface="Arial"/>
            </a:endParaRPr>
          </a:p>
          <a:p>
            <a:pPr marL="127000" marR="4721860">
              <a:lnSpc>
                <a:spcPct val="117600"/>
              </a:lnSpc>
              <a:spcBef>
                <a:spcPts val="80"/>
              </a:spcBef>
            </a:pP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32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header</a:t>
            </a:r>
            <a:r>
              <a:rPr sz="32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AF50"/>
                </a:solidFill>
                <a:latin typeface="Times New Roman"/>
                <a:cs typeface="Times New Roman"/>
              </a:rPr>
              <a:t>h1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28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800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header</a:t>
            </a:r>
            <a:r>
              <a:rPr sz="2800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Times New Roman"/>
                <a:cs typeface="Times New Roman"/>
              </a:rPr>
              <a:t>h2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2400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header</a:t>
            </a:r>
            <a:r>
              <a:rPr sz="24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h3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is header</a:t>
            </a:r>
            <a:r>
              <a:rPr sz="18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Times New Roman"/>
                <a:cs typeface="Times New Roman"/>
              </a:rPr>
              <a:t>h4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3973" rIns="0" bIns="0" rtlCol="0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58238"/>
            <a:ext cx="7779384" cy="32321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 algn="just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Class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ашиглан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нэг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HTML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элементэд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өөр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өөр </a:t>
            </a:r>
            <a:r>
              <a:rPr sz="2800" dirty="0">
                <a:latin typeface="Arial"/>
                <a:cs typeface="Arial"/>
              </a:rPr>
              <a:t>хэлбэрийг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тодорхойлж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болох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юм.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Жишээ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нь: </a:t>
            </a:r>
            <a:r>
              <a:rPr sz="2800" dirty="0">
                <a:latin typeface="Arial"/>
                <a:cs typeface="Arial"/>
              </a:rPr>
              <a:t>параграфыг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өөр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зэрэгцүүлж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болох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юм.</a:t>
            </a:r>
            <a:endParaRPr sz="2800">
              <a:latin typeface="Arial"/>
              <a:cs typeface="Arial"/>
            </a:endParaRPr>
          </a:p>
          <a:p>
            <a:pPr marR="3086735" algn="ctr">
              <a:lnSpc>
                <a:spcPct val="100000"/>
              </a:lnSpc>
              <a:spcBef>
                <a:spcPts val="330"/>
              </a:spcBef>
            </a:pPr>
            <a:r>
              <a:rPr sz="3200" spc="-10" dirty="0">
                <a:latin typeface="Arial"/>
                <a:cs typeface="Arial"/>
              </a:rPr>
              <a:t>p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right{text-align</a:t>
            </a:r>
            <a:r>
              <a:rPr sz="3200" b="1" spc="-10" dirty="0">
                <a:latin typeface="Arial"/>
                <a:cs typeface="Arial"/>
              </a:rPr>
              <a:t>:</a:t>
            </a:r>
            <a:r>
              <a:rPr sz="3200" spc="-10" dirty="0">
                <a:latin typeface="Arial"/>
                <a:cs typeface="Arial"/>
              </a:rPr>
              <a:t>right}</a:t>
            </a:r>
            <a:endParaRPr sz="3200">
              <a:latin typeface="Arial"/>
              <a:cs typeface="Arial"/>
            </a:endParaRPr>
          </a:p>
          <a:p>
            <a:pPr marL="844550" algn="ctr">
              <a:lnSpc>
                <a:spcPct val="100000"/>
              </a:lnSpc>
              <a:spcBef>
                <a:spcPts val="355"/>
              </a:spcBef>
            </a:pPr>
            <a:r>
              <a:rPr sz="2800" dirty="0">
                <a:latin typeface="Arial"/>
                <a:cs typeface="Arial"/>
              </a:rPr>
              <a:t>/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баруун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тийш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зэрэгцсэн</a:t>
            </a:r>
            <a:endParaRPr sz="2800">
              <a:latin typeface="Arial"/>
              <a:cs typeface="Arial"/>
            </a:endParaRPr>
          </a:p>
          <a:p>
            <a:pPr marR="2409190" algn="ctr">
              <a:lnSpc>
                <a:spcPct val="100000"/>
              </a:lnSpc>
              <a:spcBef>
                <a:spcPts val="365"/>
              </a:spcBef>
            </a:pPr>
            <a:r>
              <a:rPr sz="3200" spc="-10" dirty="0">
                <a:latin typeface="Arial"/>
                <a:cs typeface="Arial"/>
              </a:rPr>
              <a:t>p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center{text-align</a:t>
            </a:r>
            <a:r>
              <a:rPr sz="3200" b="1" spc="-10" dirty="0">
                <a:latin typeface="Arial"/>
                <a:cs typeface="Arial"/>
              </a:rPr>
              <a:t>:</a:t>
            </a:r>
            <a:r>
              <a:rPr sz="3200" spc="-10" dirty="0">
                <a:latin typeface="Arial"/>
                <a:cs typeface="Arial"/>
              </a:rPr>
              <a:t>center}</a:t>
            </a:r>
            <a:endParaRPr sz="3200">
              <a:latin typeface="Arial"/>
              <a:cs typeface="Arial"/>
            </a:endParaRPr>
          </a:p>
          <a:p>
            <a:pPr marL="746760" algn="ctr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"/>
                <a:cs typeface="Arial"/>
              </a:rPr>
              <a:t>/</a:t>
            </a:r>
            <a:r>
              <a:rPr sz="2800" spc="-10" dirty="0">
                <a:latin typeface="Arial"/>
                <a:cs typeface="Arial"/>
              </a:rPr>
              <a:t> голлосон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734438"/>
            <a:ext cx="7995920" cy="33115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Нэг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HTML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элементийн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хувьд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зөвхөн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нэг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класс </a:t>
            </a:r>
            <a:r>
              <a:rPr sz="2800" dirty="0">
                <a:latin typeface="Arial"/>
                <a:cs typeface="Arial"/>
              </a:rPr>
              <a:t>тодорхойлж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болно.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Мөн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сонгосон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элементийн </a:t>
            </a:r>
            <a:r>
              <a:rPr sz="2800" dirty="0">
                <a:latin typeface="Arial"/>
                <a:cs typeface="Arial"/>
              </a:rPr>
              <a:t>нэрийг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орхин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тодорхойлж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болно.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Энэ </a:t>
            </a:r>
            <a:r>
              <a:rPr sz="2800" dirty="0">
                <a:latin typeface="Arial"/>
                <a:cs typeface="Arial"/>
              </a:rPr>
              <a:t>тохиолдолд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энэ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хэлбэрийг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бүх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элементэд </a:t>
            </a:r>
            <a:r>
              <a:rPr sz="2800" dirty="0">
                <a:latin typeface="Arial"/>
                <a:cs typeface="Arial"/>
              </a:rPr>
              <a:t>ашиглах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боломжтой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болно.</a:t>
            </a:r>
            <a:endParaRPr sz="2800">
              <a:latin typeface="Arial"/>
              <a:cs typeface="Arial"/>
            </a:endParaRPr>
          </a:p>
          <a:p>
            <a:pPr marL="355600" marR="219710">
              <a:lnSpc>
                <a:spcPts val="3030"/>
              </a:lnSpc>
              <a:spcBef>
                <a:spcPts val="715"/>
              </a:spcBef>
            </a:pPr>
            <a:r>
              <a:rPr sz="2800" dirty="0">
                <a:latin typeface="Arial"/>
                <a:cs typeface="Arial"/>
              </a:rPr>
              <a:t>Доорх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жишээнд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элементийг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голлуулах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класс </a:t>
            </a:r>
            <a:r>
              <a:rPr sz="2800" dirty="0">
                <a:latin typeface="Arial"/>
                <a:cs typeface="Arial"/>
              </a:rPr>
              <a:t>тодорхойлсон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байна.</a:t>
            </a:r>
            <a:endParaRPr sz="2800">
              <a:latin typeface="Arial"/>
              <a:cs typeface="Arial"/>
            </a:endParaRPr>
          </a:p>
          <a:p>
            <a:pPr marL="2265680">
              <a:lnSpc>
                <a:spcPct val="100000"/>
              </a:lnSpc>
              <a:spcBef>
                <a:spcPts val="285"/>
              </a:spcBef>
            </a:pPr>
            <a:r>
              <a:rPr sz="2800" b="1" spc="-10" dirty="0">
                <a:latin typeface="Arial"/>
                <a:cs typeface="Arial"/>
              </a:rPr>
              <a:t>.</a:t>
            </a:r>
            <a:r>
              <a:rPr sz="2800" spc="-10" dirty="0">
                <a:latin typeface="Arial"/>
                <a:cs typeface="Arial"/>
              </a:rPr>
              <a:t>center{text-align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spc="-10" dirty="0">
                <a:latin typeface="Arial"/>
                <a:cs typeface="Arial"/>
              </a:rPr>
              <a:t>center}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5209" y="665733"/>
            <a:ext cx="1518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2154555">
              <a:lnSpc>
                <a:spcPct val="100000"/>
              </a:lnSpc>
              <a:spcBef>
                <a:spcPts val="105"/>
              </a:spcBef>
            </a:pPr>
            <a:r>
              <a:rPr dirty="0"/>
              <a:t>{ Text </a:t>
            </a:r>
            <a:r>
              <a:rPr spc="-10"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529562"/>
            <a:ext cx="3862070" cy="5086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Consolas"/>
                <a:cs typeface="Consolas"/>
              </a:rPr>
              <a:t>&lt;html&gt;&lt;head&gt;</a:t>
            </a:r>
            <a:endParaRPr sz="2000">
              <a:latin typeface="Consolas"/>
              <a:cs typeface="Consolas"/>
            </a:endParaRPr>
          </a:p>
          <a:p>
            <a:pPr marL="355600" marR="628650" indent="-342900">
              <a:lnSpc>
                <a:spcPct val="120000"/>
              </a:lnSpc>
            </a:pPr>
            <a:r>
              <a:rPr sz="2000" b="1" dirty="0">
                <a:latin typeface="Consolas"/>
                <a:cs typeface="Consolas"/>
              </a:rPr>
              <a:t>&lt;style</a:t>
            </a:r>
            <a:r>
              <a:rPr sz="2000" b="1" spc="-10" dirty="0">
                <a:latin typeface="Consolas"/>
                <a:cs typeface="Consolas"/>
              </a:rPr>
              <a:t> type="text/css"&gt; </a:t>
            </a:r>
            <a:r>
              <a:rPr sz="2000" b="1" dirty="0">
                <a:latin typeface="Consolas"/>
                <a:cs typeface="Consolas"/>
              </a:rPr>
              <a:t>h1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{color: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green}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h2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{color: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#dda0dd}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p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{color:</a:t>
            </a:r>
            <a:r>
              <a:rPr sz="2000" b="1" spc="-10" dirty="0">
                <a:latin typeface="Consolas"/>
                <a:cs typeface="Consolas"/>
              </a:rPr>
              <a:t> rgb(0,0,255)}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onsolas"/>
                <a:cs typeface="Consolas"/>
              </a:rPr>
              <a:t>&lt;/style&gt;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&lt;h1&gt;This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header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1&lt;/h1&gt;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&lt;h2&gt;This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header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2&lt;/h2&gt;</a:t>
            </a:r>
            <a:endParaRPr sz="2000">
              <a:latin typeface="Consolas"/>
              <a:cs typeface="Consolas"/>
            </a:endParaRPr>
          </a:p>
          <a:p>
            <a:pPr marL="355600" marR="1682114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&lt;p&gt;This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spc="-50" dirty="0">
                <a:latin typeface="Consolas"/>
                <a:cs typeface="Consolas"/>
              </a:rPr>
              <a:t>a </a:t>
            </a:r>
            <a:r>
              <a:rPr sz="2000" b="1" spc="-10" dirty="0">
                <a:latin typeface="Consolas"/>
                <a:cs typeface="Consolas"/>
              </a:rPr>
              <a:t>paragraph&lt;/p&gt;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1953" y="1838355"/>
            <a:ext cx="3454400" cy="17208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000" b="1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40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40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AF50"/>
                </a:solidFill>
                <a:latin typeface="Times New Roman"/>
                <a:cs typeface="Times New Roman"/>
              </a:rPr>
              <a:t>header</a:t>
            </a:r>
            <a:r>
              <a:rPr sz="40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solidFill>
                  <a:srgbClr val="E474FB"/>
                </a:solidFill>
                <a:latin typeface="Times New Roman"/>
                <a:cs typeface="Times New Roman"/>
              </a:rPr>
              <a:t>This is header</a:t>
            </a:r>
            <a:r>
              <a:rPr sz="3200" b="1" spc="-15" dirty="0">
                <a:solidFill>
                  <a:srgbClr val="E474FB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E474FB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paragraph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5"/>
              </a:spcBef>
            </a:pPr>
            <a:r>
              <a:rPr dirty="0"/>
              <a:t>Жишээ:</a:t>
            </a:r>
            <a:r>
              <a:rPr spc="-15" dirty="0"/>
              <a:t>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06" y="1950732"/>
            <a:ext cx="6737595" cy="32537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1346835">
              <a:lnSpc>
                <a:spcPct val="100000"/>
              </a:lnSpc>
              <a:spcBef>
                <a:spcPts val="105"/>
              </a:spcBef>
            </a:pPr>
            <a:r>
              <a:rPr dirty="0"/>
              <a:t>Style</a:t>
            </a:r>
            <a:r>
              <a:rPr spc="-10" dirty="0"/>
              <a:t> </a:t>
            </a:r>
            <a:r>
              <a:rPr dirty="0"/>
              <a:t>Rule</a:t>
            </a:r>
            <a:r>
              <a:rPr spc="-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2"/>
            <a:ext cx="6554470" cy="40570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Colors: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Names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some: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blue,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green,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pink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Hexadecimal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#0000FF,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#FF0000,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#00FF00,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#FF3399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Arial"/>
                <a:cs typeface="Arial"/>
              </a:rPr>
              <a:t>RGB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rgb(0,0,255),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rgb(255,0,0),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rgb(0,255,0)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har char="–"/>
              <a:tabLst>
                <a:tab pos="756920" algn="l"/>
              </a:tabLst>
            </a:pPr>
            <a:r>
              <a:rPr sz="2800" spc="-20" dirty="0">
                <a:latin typeface="Arial"/>
                <a:cs typeface="Arial"/>
              </a:rPr>
              <a:t>RGB%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rgb(0%,0%,100%),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rgb(100%,0%,0%)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1346835">
              <a:lnSpc>
                <a:spcPct val="100000"/>
              </a:lnSpc>
              <a:spcBef>
                <a:spcPts val="105"/>
              </a:spcBef>
            </a:pPr>
            <a:r>
              <a:rPr dirty="0"/>
              <a:t>Style</a:t>
            </a:r>
            <a:r>
              <a:rPr spc="-10" dirty="0"/>
              <a:t> </a:t>
            </a:r>
            <a:r>
              <a:rPr dirty="0"/>
              <a:t>Rule</a:t>
            </a:r>
            <a:r>
              <a:rPr spc="-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071"/>
            <a:ext cx="6050915" cy="347217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Font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size: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px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pixels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screen)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10" dirty="0">
                <a:latin typeface="Arial"/>
                <a:cs typeface="Arial"/>
              </a:rPr>
              <a:t>font-</a:t>
            </a:r>
            <a:r>
              <a:rPr sz="2400" dirty="0">
                <a:latin typeface="Arial"/>
                <a:cs typeface="Arial"/>
              </a:rPr>
              <a:t>size: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12px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(1/72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inch)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font-size:</a:t>
            </a:r>
            <a:r>
              <a:rPr sz="2400" spc="-20" dirty="0">
                <a:latin typeface="Arial"/>
                <a:cs typeface="Arial"/>
              </a:rPr>
              <a:t> 12pt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pica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(12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points)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font-size: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2pc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708" y="322833"/>
            <a:ext cx="5419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id-Сонгосон</a:t>
            </a:r>
            <a:r>
              <a:rPr spc="-65" dirty="0"/>
              <a:t> </a:t>
            </a:r>
            <a:r>
              <a:rPr spc="-10" dirty="0"/>
              <a:t>элемент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10157"/>
            <a:ext cx="823087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457200" algn="l"/>
                <a:tab pos="457834" algn="l"/>
                <a:tab pos="2566035" algn="l"/>
              </a:tabLst>
            </a:pPr>
            <a:r>
              <a:rPr dirty="0"/>
              <a:t>	</a:t>
            </a:r>
            <a:r>
              <a:rPr sz="3200" dirty="0">
                <a:latin typeface="Times New Roman"/>
                <a:cs typeface="Times New Roman"/>
              </a:rPr>
              <a:t>id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бүхий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сонгосон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нь </a:t>
            </a:r>
            <a:r>
              <a:rPr sz="3200" spc="-10" dirty="0">
                <a:latin typeface="Times New Roman"/>
                <a:cs typeface="Times New Roman"/>
              </a:rPr>
              <a:t>класс </a:t>
            </a:r>
            <a:r>
              <a:rPr sz="3200" dirty="0">
                <a:latin typeface="Times New Roman"/>
                <a:cs typeface="Times New Roman"/>
              </a:rPr>
              <a:t>элементээс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өөр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юм. Класс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ашиглах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хуудасны </a:t>
            </a:r>
            <a:r>
              <a:rPr sz="3200" dirty="0">
                <a:latin typeface="Times New Roman"/>
                <a:cs typeface="Times New Roman"/>
              </a:rPr>
              <a:t>хэд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хэдэн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элементэд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өөрчлөлт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хийж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болдог </a:t>
            </a:r>
            <a:r>
              <a:rPr sz="3200" dirty="0">
                <a:latin typeface="Times New Roman"/>
                <a:cs typeface="Times New Roman"/>
              </a:rPr>
              <a:t>бол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ашиглан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зөвхөн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л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элементэд </a:t>
            </a:r>
            <a:r>
              <a:rPr sz="3200" dirty="0">
                <a:latin typeface="Times New Roman"/>
                <a:cs typeface="Times New Roman"/>
              </a:rPr>
              <a:t>хэлбэрийг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ашигладаг.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Өөрөөр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хэлбэл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нь </a:t>
            </a:r>
            <a:r>
              <a:rPr sz="3200" spc="-10" dirty="0">
                <a:latin typeface="Times New Roman"/>
                <a:cs typeface="Times New Roman"/>
              </a:rPr>
              <a:t>HTML-</a:t>
            </a:r>
            <a:r>
              <a:rPr sz="3200" dirty="0">
                <a:latin typeface="Times New Roman"/>
                <a:cs typeface="Times New Roman"/>
              </a:rPr>
              <a:t>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файлд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зөвхөн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л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байна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гэсэн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үг </a:t>
            </a:r>
            <a:r>
              <a:rPr sz="3200" dirty="0">
                <a:latin typeface="Times New Roman"/>
                <a:cs typeface="Times New Roman"/>
              </a:rPr>
              <a:t>юм.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Жишээ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нь: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425920"/>
            <a:ext cx="7261225" cy="22688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Times New Roman"/>
                <a:cs typeface="Times New Roman"/>
              </a:rPr>
              <a:t>p#para1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text-</a:t>
            </a:r>
            <a:r>
              <a:rPr sz="3200" dirty="0">
                <a:latin typeface="Times New Roman"/>
                <a:cs typeface="Times New Roman"/>
              </a:rPr>
              <a:t>align:center;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color:red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Уг жишээнд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р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элементэд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“para1”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гэсэн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ID </a:t>
            </a:r>
            <a:r>
              <a:rPr sz="3200" spc="-10" dirty="0">
                <a:latin typeface="Times New Roman"/>
                <a:cs typeface="Times New Roman"/>
              </a:rPr>
              <a:t>тодорхойллоо.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7773" rIns="0" bIns="0" rtlCol="0">
            <a:spAutoFit/>
          </a:bodyPr>
          <a:lstStyle/>
          <a:p>
            <a:pPr marL="1270635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Arial"/>
                <a:cs typeface="Arial"/>
              </a:rPr>
              <a:t>CSS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гэж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юу </a:t>
            </a:r>
            <a:r>
              <a:rPr b="1" i="1" spc="-25" dirty="0">
                <a:latin typeface="Arial"/>
                <a:cs typeface="Arial"/>
              </a:rPr>
              <a:t>вэ?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49349"/>
            <a:ext cx="8263254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Хэлбэрүүд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нь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HTML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элементийг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хэрхэн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үзүүлэхийг</a:t>
            </a:r>
            <a:endParaRPr sz="2400" dirty="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тодорхойлно.</a:t>
            </a:r>
            <a:endParaRPr sz="2400" dirty="0">
              <a:latin typeface="Arial"/>
              <a:cs typeface="Arial"/>
            </a:endParaRPr>
          </a:p>
          <a:p>
            <a:pPr marL="355600" marR="1951989" indent="-342900" algn="just" defTabSz="1143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 err="1">
                <a:latin typeface="Arial"/>
                <a:cs typeface="Arial"/>
              </a:rPr>
              <a:t>Хэлбэрүүд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хэлбэрийн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хуудасд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(Style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Sheets)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10" dirty="0" err="1">
                <a:latin typeface="Arial"/>
                <a:cs typeface="Arial"/>
              </a:rPr>
              <a:t>хадгалагддаг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HTML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хийж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чадахгүй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зүйлийг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ашиглан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шийднэ.</a:t>
            </a:r>
            <a:endParaRPr sz="2400" dirty="0">
              <a:latin typeface="Arial"/>
              <a:cs typeface="Arial"/>
            </a:endParaRPr>
          </a:p>
          <a:p>
            <a:pPr marL="355600" marR="172847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Гадаад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хэлбэрийн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хуудас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нь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таны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ажлыг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ихэд </a:t>
            </a:r>
            <a:r>
              <a:rPr sz="2400" spc="-10" dirty="0">
                <a:latin typeface="Arial"/>
                <a:cs typeface="Arial"/>
              </a:rPr>
              <a:t>хөнгөвчилнө.</a:t>
            </a:r>
            <a:endParaRPr sz="2400" dirty="0">
              <a:latin typeface="Arial"/>
              <a:cs typeface="Arial"/>
            </a:endParaRPr>
          </a:p>
          <a:p>
            <a:pPr marL="355600" marR="69215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Гадаад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хэлбэрийн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хуудас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нь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өргөтгөлтэй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файлд хадгалагддаг.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303631"/>
            <a:ext cx="8451850" cy="52939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Жишээ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нь: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&lt;h1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id=#wer345&gt;</a:t>
            </a:r>
            <a:endParaRPr sz="3200">
              <a:latin typeface="Times New Roman"/>
              <a:cs typeface="Times New Roman"/>
            </a:endParaRPr>
          </a:p>
          <a:p>
            <a:pPr marL="355600" marR="83693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Times New Roman"/>
                <a:cs typeface="Times New Roman"/>
              </a:rPr>
              <a:t>h1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элементэд #wer345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гэсэн id</a:t>
            </a:r>
            <a:r>
              <a:rPr sz="3200" b="1" spc="-10" dirty="0">
                <a:latin typeface="Times New Roman"/>
                <a:cs typeface="Times New Roman"/>
              </a:rPr>
              <a:t> ашиглаж байна.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P#wer345{color:green}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Times New Roman"/>
                <a:cs typeface="Times New Roman"/>
              </a:rPr>
              <a:t>&lt;h2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id=“wer345”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Параграф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дахь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текст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&lt;/h2&gt;</a:t>
            </a:r>
            <a:endParaRPr sz="3200">
              <a:latin typeface="Times New Roman"/>
              <a:cs typeface="Times New Roman"/>
            </a:endParaRPr>
          </a:p>
          <a:p>
            <a:pPr marL="355600" marR="314960" indent="152400">
              <a:lnSpc>
                <a:spcPct val="100600"/>
              </a:lnSpc>
              <a:spcBef>
                <a:spcPts val="1055"/>
              </a:spcBef>
            </a:pPr>
            <a:r>
              <a:rPr sz="4800" b="1" dirty="0">
                <a:latin typeface="Times New Roman"/>
                <a:cs typeface="Times New Roman"/>
              </a:rPr>
              <a:t>!</a:t>
            </a:r>
            <a:r>
              <a:rPr sz="4800" b="1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Уг жишээнд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элементийг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“wer345”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гэсэн </a:t>
            </a:r>
            <a:r>
              <a:rPr sz="3200" dirty="0">
                <a:latin typeface="Times New Roman"/>
                <a:cs typeface="Times New Roman"/>
              </a:rPr>
              <a:t>ID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тодорхойлсон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үед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h2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элементэд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ашиглах боломжгүй.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4770120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Агуулга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Хэвжүүлэлт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CSS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Шинж</a:t>
            </a:r>
            <a:r>
              <a:rPr sz="3200" spc="-20" dirty="0">
                <a:latin typeface="Arial"/>
                <a:cs typeface="Arial"/>
              </a:rPr>
              <a:t> чанар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189" y="437133"/>
            <a:ext cx="566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CSS-д</a:t>
            </a:r>
            <a:r>
              <a:rPr spc="-20" dirty="0"/>
              <a:t> </a:t>
            </a:r>
            <a:r>
              <a:rPr dirty="0"/>
              <a:t>тайлбар</a:t>
            </a:r>
            <a:r>
              <a:rPr spc="-10" dirty="0"/>
              <a:t> бичих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048" y="1314652"/>
            <a:ext cx="785177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5"/>
              </a:spcBef>
              <a:tabLst>
                <a:tab pos="5734685" algn="l"/>
                <a:tab pos="6671945" algn="l"/>
              </a:tabLst>
            </a:pPr>
            <a:r>
              <a:rPr sz="3200" dirty="0">
                <a:latin typeface="Times New Roman"/>
                <a:cs typeface="Times New Roman"/>
              </a:rPr>
              <a:t>Өөрийн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бичсэн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кодыг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ойлгомжтой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болгохын </a:t>
            </a:r>
            <a:r>
              <a:rPr sz="3200" dirty="0">
                <a:latin typeface="Times New Roman"/>
                <a:cs typeface="Times New Roman"/>
              </a:rPr>
              <a:t>тулд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тайлбар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бичиж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болно.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Тайлбар</a:t>
            </a:r>
            <a:r>
              <a:rPr sz="3200" spc="-20" dirty="0">
                <a:latin typeface="Times New Roman"/>
                <a:cs typeface="Times New Roman"/>
              </a:rPr>
              <a:t> дахь </a:t>
            </a:r>
            <a:r>
              <a:rPr sz="3200" dirty="0">
                <a:latin typeface="Times New Roman"/>
                <a:cs typeface="Times New Roman"/>
              </a:rPr>
              <a:t>текст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харагдахгүй.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Тайлбар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нь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/* </a:t>
            </a:r>
            <a:r>
              <a:rPr sz="3200" b="1" spc="-25" dirty="0">
                <a:latin typeface="Times New Roman"/>
                <a:cs typeface="Times New Roman"/>
              </a:rPr>
              <a:t>*/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дотор бичигдэнэ.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31984"/>
            <a:ext cx="299974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  <a:p>
            <a:pPr marL="12700" marR="114935">
              <a:lnSpc>
                <a:spcPct val="12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{text-</a:t>
            </a:r>
            <a:r>
              <a:rPr sz="3200" spc="-10" dirty="0">
                <a:latin typeface="Times New Roman"/>
                <a:cs typeface="Times New Roman"/>
              </a:rPr>
              <a:t>align:center Color:black;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Font-</a:t>
            </a:r>
            <a:r>
              <a:rPr sz="3200" spc="-10" dirty="0">
                <a:latin typeface="Times New Roman"/>
                <a:cs typeface="Times New Roman"/>
              </a:rPr>
              <a:t>family:arial}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428" y="4218656"/>
            <a:ext cx="4123690" cy="1195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/*Энэ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тайлбар*/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/*Энэ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бас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тайлбар*/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2162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Arial"/>
                <a:cs typeface="Arial"/>
              </a:rPr>
              <a:t>CSS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–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Дэвсгэр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өнгөнд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ашиглах</a:t>
            </a:r>
            <a:r>
              <a:rPr sz="3200" b="1" i="1" spc="-25" dirty="0">
                <a:latin typeface="Arial"/>
                <a:cs typeface="Arial"/>
              </a:rPr>
              <a:t> нь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441450"/>
          <a:ext cx="8305800" cy="4250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L="6159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464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утга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515">
                <a:tc>
                  <a:txBody>
                    <a:bodyPr/>
                    <a:lstStyle/>
                    <a:p>
                      <a:pPr marL="67945">
                        <a:lnSpc>
                          <a:spcPts val="1870"/>
                        </a:lnSpc>
                      </a:pPr>
                      <a:r>
                        <a:rPr sz="16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background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72745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гэсэн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чанарыг дүрсэлнэ.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287780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background-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color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background-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background-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repeat</a:t>
                      </a:r>
                      <a:r>
                        <a:rPr sz="16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background-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attachment</a:t>
                      </a:r>
                      <a:r>
                        <a:rPr sz="16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background-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915">
                <a:tc>
                  <a:txBody>
                    <a:bodyPr/>
                    <a:lstStyle/>
                    <a:p>
                      <a:pPr marL="67945">
                        <a:lnSpc>
                          <a:spcPts val="1875"/>
                        </a:lnSpc>
                      </a:pPr>
                      <a:r>
                        <a:rPr sz="16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background-attachment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02565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зураг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хуудас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гүйлгэхэд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хөдөлгөөнтэй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байх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эсэхийг заана.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Scroll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fixed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715">
                <a:tc>
                  <a:txBody>
                    <a:bodyPr/>
                    <a:lstStyle/>
                    <a:p>
                      <a:pPr marL="67945">
                        <a:lnSpc>
                          <a:spcPts val="1875"/>
                        </a:lnSpc>
                      </a:pPr>
                      <a:r>
                        <a:rPr sz="16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background-color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7625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өнгийг заана.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885314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color-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rgb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color-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hex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color-name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transparent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374650"/>
          <a:ext cx="8229600" cy="609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sz="2000" b="1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background-image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39700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Зургийг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зураг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болгон</a:t>
                      </a:r>
                      <a:r>
                        <a:rPr sz="2000" b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35"/>
                        </a:lnSpc>
                      </a:pPr>
                      <a:r>
                        <a:rPr sz="2000" b="1" i="1" spc="-2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565"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sz="2000" u="sng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background-</a:t>
                      </a: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position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884555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зургийн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байрлал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656714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center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 marR="1360805">
                        <a:lnSpc>
                          <a:spcPts val="24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center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right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bottom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 marR="1263650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bottom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center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bottom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right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y-</a:t>
                      </a:r>
                      <a:r>
                        <a:rPr sz="2000" i="1" spc="-50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y-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pos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background-repeat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Дэвсгэр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зураг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яаж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давтагдахыг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repeat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 marR="170307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repeat-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repeat-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no-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repeat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84455" algn="r">
                        <a:lnSpc>
                          <a:spcPts val="10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146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CSS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–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Текстэд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ашиглах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нь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29600" cy="4306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утга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 marL="67945">
                        <a:lnSpc>
                          <a:spcPts val="2800"/>
                        </a:lnSpc>
                      </a:pP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89584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Текстийн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өнгийг тодорхойлно.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800"/>
                        </a:lnSpc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 marL="67945">
                        <a:lnSpc>
                          <a:spcPts val="2800"/>
                        </a:lnSpc>
                      </a:pP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direction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7366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Текстийн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чиглэлийг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39268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ltr rtl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 marL="67945">
                        <a:lnSpc>
                          <a:spcPts val="2805"/>
                        </a:lnSpc>
                      </a:pP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letter-spacing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5250">
                        <a:lnSpc>
                          <a:spcPts val="288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Тэмдэгт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хоорондын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зайг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өөрчилнө.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80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9555">
                <a:tc>
                  <a:txBody>
                    <a:bodyPr/>
                    <a:lstStyle/>
                    <a:p>
                      <a:pPr marL="67945">
                        <a:lnSpc>
                          <a:spcPts val="2805"/>
                        </a:lnSpc>
                      </a:pPr>
                      <a:r>
                        <a:rPr sz="2400" u="sng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text-</a:t>
                      </a: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align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Текстийн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 marR="51752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зэрэгцүүлэлтийг 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80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850" marR="1885314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right center justify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914400"/>
          <a:ext cx="8229600" cy="439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67945" marR="59182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b="1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text-</a:t>
                      </a:r>
                      <a:r>
                        <a:rPr sz="2400" b="1" spc="-1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2400" b="1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decoration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0386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Текстэд 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хэвжүүлэлт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хийнэ.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72644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none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underline overline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215" marR="358140">
                        <a:lnSpc>
                          <a:spcPts val="288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line-through blink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59055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b="1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text-</a:t>
                      </a:r>
                      <a:r>
                        <a:rPr sz="2400" b="1" spc="-1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2400" b="1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decoration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67945">
                        <a:lnSpc>
                          <a:spcPts val="2800"/>
                        </a:lnSpc>
                      </a:pPr>
                      <a:r>
                        <a:rPr sz="2400" u="sng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text-</a:t>
                      </a: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indent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7239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Эхний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мөрийн зэрэгцүүлэлт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276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хийнэ.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800"/>
                        </a:lnSpc>
                      </a:pPr>
                      <a:r>
                        <a:rPr sz="2400" u="sng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text-</a:t>
                      </a:r>
                      <a:r>
                        <a:rPr sz="24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indent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67945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text-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shadow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857250" indent="76200">
                        <a:lnSpc>
                          <a:spcPts val="2880"/>
                        </a:lnSpc>
                        <a:spcBef>
                          <a:spcPts val="2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Сүүдэр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оруулна.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5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2855"/>
                        </a:lnSpc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text-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shadow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468" rIns="0" bIns="0" rtlCol="0">
            <a:spAutoFit/>
          </a:bodyPr>
          <a:lstStyle/>
          <a:p>
            <a:pPr marL="1105535">
              <a:lnSpc>
                <a:spcPct val="100000"/>
              </a:lnSpc>
              <a:spcBef>
                <a:spcPts val="105"/>
              </a:spcBef>
            </a:pPr>
            <a:r>
              <a:rPr dirty="0"/>
              <a:t>Cascading</a:t>
            </a:r>
            <a:r>
              <a:rPr spc="-20" dirty="0"/>
              <a:t> </a:t>
            </a:r>
            <a:r>
              <a:rPr dirty="0"/>
              <a:t>Style </a:t>
            </a:r>
            <a:r>
              <a:rPr spc="-10" dirty="0"/>
              <a:t>Sheet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41020" indent="-551815">
              <a:lnSpc>
                <a:spcPct val="120000"/>
              </a:lnSpc>
              <a:spcBef>
                <a:spcPts val="100"/>
              </a:spcBef>
            </a:pPr>
            <a:r>
              <a:rPr dirty="0"/>
              <a:t>body</a:t>
            </a:r>
            <a:r>
              <a:rPr spc="-45" dirty="0"/>
              <a:t> </a:t>
            </a:r>
            <a:r>
              <a:rPr dirty="0"/>
              <a:t>{color:</a:t>
            </a:r>
            <a:r>
              <a:rPr spc="-50" dirty="0"/>
              <a:t> </a:t>
            </a:r>
            <a:r>
              <a:rPr spc="-10" dirty="0"/>
              <a:t>#000000; </a:t>
            </a:r>
            <a:r>
              <a:rPr dirty="0"/>
              <a:t>background:</a:t>
            </a:r>
            <a:r>
              <a:rPr spc="-65" dirty="0"/>
              <a:t> </a:t>
            </a:r>
            <a:r>
              <a:rPr spc="-10" dirty="0"/>
              <a:t>#F1F2EC; font-</a:t>
            </a:r>
            <a:r>
              <a:rPr dirty="0"/>
              <a:t>size:</a:t>
            </a:r>
            <a:r>
              <a:rPr spc="5" dirty="0"/>
              <a:t> </a:t>
            </a:r>
            <a:r>
              <a:rPr spc="-20" dirty="0"/>
              <a:t>8pt;</a:t>
            </a:r>
          </a:p>
          <a:p>
            <a:pPr marL="63754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font-</a:t>
            </a:r>
            <a:r>
              <a:rPr dirty="0"/>
              <a:t>family:</a:t>
            </a:r>
            <a:r>
              <a:rPr spc="-15" dirty="0"/>
              <a:t> </a:t>
            </a:r>
            <a:r>
              <a:rPr spc="-10" dirty="0"/>
              <a:t>Verdana,</a:t>
            </a:r>
          </a:p>
          <a:p>
            <a:pPr marL="637540">
              <a:lnSpc>
                <a:spcPct val="100000"/>
              </a:lnSpc>
            </a:pPr>
            <a:r>
              <a:rPr dirty="0"/>
              <a:t>Arial,Helvetica,</a:t>
            </a:r>
            <a:r>
              <a:rPr spc="-55" dirty="0"/>
              <a:t> </a:t>
            </a:r>
            <a:r>
              <a:rPr dirty="0"/>
              <a:t>Sans</a:t>
            </a:r>
            <a:r>
              <a:rPr spc="-40" dirty="0"/>
              <a:t> </a:t>
            </a:r>
            <a:r>
              <a:rPr spc="-10" dirty="0"/>
              <a:t>Serif;}</a:t>
            </a:r>
          </a:p>
          <a:p>
            <a:pPr marL="563880" marR="1322070" indent="-551815">
              <a:lnSpc>
                <a:spcPct val="120000"/>
              </a:lnSpc>
              <a:spcBef>
                <a:spcPts val="5"/>
              </a:spcBef>
              <a:tabLst>
                <a:tab pos="504825" algn="l"/>
              </a:tabLst>
            </a:pPr>
            <a:r>
              <a:rPr spc="-25" dirty="0"/>
              <a:t>h1</a:t>
            </a:r>
            <a:r>
              <a:rPr dirty="0"/>
              <a:t>	{color:</a:t>
            </a:r>
            <a:r>
              <a:rPr spc="-50" dirty="0"/>
              <a:t> </a:t>
            </a:r>
            <a:r>
              <a:rPr spc="-10" dirty="0"/>
              <a:t>#0D10E5; font-</a:t>
            </a:r>
            <a:r>
              <a:rPr dirty="0"/>
              <a:t>size:</a:t>
            </a:r>
            <a:r>
              <a:rPr spc="5" dirty="0"/>
              <a:t> </a:t>
            </a:r>
            <a:r>
              <a:rPr spc="-10" dirty="0"/>
              <a:t>12pt;}</a:t>
            </a:r>
          </a:p>
          <a:p>
            <a:pPr marL="563880" marR="1391920" indent="-551815">
              <a:lnSpc>
                <a:spcPts val="2880"/>
              </a:lnSpc>
              <a:spcBef>
                <a:spcPts val="175"/>
              </a:spcBef>
              <a:tabLst>
                <a:tab pos="504825" algn="l"/>
              </a:tabLst>
            </a:pPr>
            <a:r>
              <a:rPr spc="-25" dirty="0"/>
              <a:t>h2</a:t>
            </a:r>
            <a:r>
              <a:rPr dirty="0"/>
              <a:t>	{color:</a:t>
            </a:r>
            <a:r>
              <a:rPr spc="-60" dirty="0"/>
              <a:t> </a:t>
            </a:r>
            <a:r>
              <a:rPr spc="-10" dirty="0"/>
              <a:t>#040677; font-</a:t>
            </a:r>
            <a:r>
              <a:rPr dirty="0"/>
              <a:t>size:</a:t>
            </a:r>
            <a:r>
              <a:rPr spc="5" dirty="0"/>
              <a:t> </a:t>
            </a:r>
            <a:r>
              <a:rPr spc="-10" dirty="0"/>
              <a:t>10pt;}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03555" algn="l"/>
              </a:tabLst>
            </a:pPr>
            <a:r>
              <a:rPr spc="-50" dirty="0"/>
              <a:t>p</a:t>
            </a:r>
            <a:r>
              <a:rPr dirty="0"/>
              <a:t>	{margin-bottom:</a:t>
            </a:r>
            <a:r>
              <a:rPr spc="-105" dirty="0"/>
              <a:t> </a:t>
            </a:r>
            <a:r>
              <a:rPr spc="-10" dirty="0"/>
              <a:t>16px;}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8179" y="1402080"/>
            <a:ext cx="4441190" cy="5227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&lt;html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&lt;link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href="test.css"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rel="stylesheet"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&lt;h1&gt;Heading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Text&lt;/h1&gt;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&lt;p&gt;A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paragraph&lt;/p&gt;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&lt;h2&gt;Heading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Text&lt;/h2&gt;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&lt;p&gt;Another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paragraph&lt;/p&gt;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&lt;p&gt;This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paragraph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tip.&lt;/p&gt;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1085" y="4697729"/>
            <a:ext cx="1838325" cy="1781810"/>
            <a:chOff x="5641085" y="4697729"/>
            <a:chExt cx="1838325" cy="1781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0135" y="4716779"/>
              <a:ext cx="1799843" cy="17434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50610" y="4707254"/>
              <a:ext cx="1819275" cy="1762760"/>
            </a:xfrm>
            <a:custGeom>
              <a:avLst/>
              <a:gdLst/>
              <a:ahLst/>
              <a:cxnLst/>
              <a:rect l="l" t="t" r="r" b="b"/>
              <a:pathLst>
                <a:path w="1819275" h="1762760">
                  <a:moveTo>
                    <a:pt x="0" y="1762506"/>
                  </a:moveTo>
                  <a:lnTo>
                    <a:pt x="1818893" y="1762506"/>
                  </a:lnTo>
                  <a:lnTo>
                    <a:pt x="1818893" y="0"/>
                  </a:lnTo>
                  <a:lnTo>
                    <a:pt x="0" y="0"/>
                  </a:lnTo>
                  <a:lnTo>
                    <a:pt x="0" y="176250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637" y="2967037"/>
            <a:ext cx="6257925" cy="1990725"/>
            <a:chOff x="1290637" y="2967037"/>
            <a:chExt cx="6257925" cy="1990725"/>
          </a:xfrm>
        </p:grpSpPr>
        <p:sp>
          <p:nvSpPr>
            <p:cNvPr id="3" name="object 3"/>
            <p:cNvSpPr/>
            <p:nvPr/>
          </p:nvSpPr>
          <p:spPr>
            <a:xfrm>
              <a:off x="1295400" y="2971800"/>
              <a:ext cx="6248400" cy="1981200"/>
            </a:xfrm>
            <a:custGeom>
              <a:avLst/>
              <a:gdLst/>
              <a:ahLst/>
              <a:cxnLst/>
              <a:rect l="l" t="t" r="r" b="b"/>
              <a:pathLst>
                <a:path w="6248400" h="1981200">
                  <a:moveTo>
                    <a:pt x="62484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6248400" y="1981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2971800"/>
              <a:ext cx="6248400" cy="1981200"/>
            </a:xfrm>
            <a:custGeom>
              <a:avLst/>
              <a:gdLst/>
              <a:ahLst/>
              <a:cxnLst/>
              <a:rect l="l" t="t" r="r" b="b"/>
              <a:pathLst>
                <a:path w="6248400" h="1981200">
                  <a:moveTo>
                    <a:pt x="0" y="1981200"/>
                  </a:moveTo>
                  <a:lnTo>
                    <a:pt x="6248400" y="1981200"/>
                  </a:lnTo>
                  <a:lnTo>
                    <a:pt x="62484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3124200"/>
              <a:ext cx="5943600" cy="1676400"/>
            </a:xfrm>
            <a:custGeom>
              <a:avLst/>
              <a:gdLst/>
              <a:ahLst/>
              <a:cxnLst/>
              <a:rect l="l" t="t" r="r" b="b"/>
              <a:pathLst>
                <a:path w="5943600" h="1676400">
                  <a:moveTo>
                    <a:pt x="59436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5943600" y="16764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3124200"/>
              <a:ext cx="5943600" cy="1676400"/>
            </a:xfrm>
            <a:custGeom>
              <a:avLst/>
              <a:gdLst/>
              <a:ahLst/>
              <a:cxnLst/>
              <a:rect l="l" t="t" r="r" b="b"/>
              <a:pathLst>
                <a:path w="5943600" h="1676400">
                  <a:moveTo>
                    <a:pt x="0" y="1676400"/>
                  </a:moveTo>
                  <a:lnTo>
                    <a:pt x="5943600" y="16764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83689" y="807212"/>
            <a:ext cx="5283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5" dirty="0"/>
              <a:t> </a:t>
            </a:r>
            <a:r>
              <a:rPr dirty="0"/>
              <a:t>for Page</a:t>
            </a:r>
            <a:r>
              <a:rPr spc="10" dirty="0"/>
              <a:t> </a:t>
            </a:r>
            <a:r>
              <a:rPr spc="-10" dirty="0"/>
              <a:t>Layout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5761" y="3505961"/>
            <a:ext cx="5116195" cy="8477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639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appreciate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prompt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delivery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pack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disks.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514600"/>
            <a:ext cx="7391400" cy="3048000"/>
          </a:xfrm>
          <a:custGeom>
            <a:avLst/>
            <a:gdLst/>
            <a:ahLst/>
            <a:cxnLst/>
            <a:rect l="l" t="t" r="r" b="b"/>
            <a:pathLst>
              <a:path w="7391400" h="3048000">
                <a:moveTo>
                  <a:pt x="0" y="3048000"/>
                </a:moveTo>
                <a:lnTo>
                  <a:pt x="7391400" y="3048000"/>
                </a:lnTo>
                <a:lnTo>
                  <a:pt x="73914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00800" y="5791200"/>
            <a:ext cx="1065530" cy="45720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9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6100" y="4953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4450" y="63500"/>
                </a:moveTo>
                <a:lnTo>
                  <a:pt x="31750" y="63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200" y="5943600"/>
            <a:ext cx="1117600" cy="45720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margin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5562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5791200"/>
            <a:ext cx="1257300" cy="45720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padding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43100" y="4495800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44450" y="63500"/>
                </a:moveTo>
                <a:lnTo>
                  <a:pt x="31750" y="635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63500"/>
                </a:lnTo>
                <a:close/>
              </a:path>
              <a:path w="76200" h="1295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295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322833"/>
            <a:ext cx="3441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CSS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Хүрээ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12850"/>
          <a:ext cx="8229600" cy="463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5059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утга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border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Хүрээ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гэсэн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шинжийг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337310">
                        <a:lnSpc>
                          <a:spcPts val="2400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width 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style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border-bottom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Доогуур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хүрээг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548005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bottom-width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style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border-color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22555">
                        <a:lnSpc>
                          <a:spcPts val="24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талд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зурах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хүрээний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өнгө.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янзын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өнгө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авч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болно.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border-</a:t>
                      </a:r>
                      <a:r>
                        <a:rPr sz="20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left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Зүүн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хүрээг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0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left-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style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2360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border-</a:t>
                      </a:r>
                      <a:r>
                        <a:rPr sz="20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right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Баруун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хүрээг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61365">
                        <a:lnSpc>
                          <a:spcPts val="2400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right-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width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style 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862329"/>
            <a:ext cx="804354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Хэлбэрийн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хуудас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нь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(Style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Sheets)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хэлбэрийн </a:t>
            </a:r>
            <a:r>
              <a:rPr sz="2800" dirty="0">
                <a:latin typeface="Arial"/>
                <a:cs typeface="Arial"/>
              </a:rPr>
              <a:t>мэдээллийг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олон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замаар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тодорхойлно.</a:t>
            </a:r>
            <a:endParaRPr sz="2800">
              <a:latin typeface="Arial"/>
              <a:cs typeface="Arial"/>
            </a:endParaRPr>
          </a:p>
          <a:p>
            <a:pPr marL="355600" marR="133286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Вэб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хуудас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харуулах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програмд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заасан хэлбэр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481076"/>
          <a:ext cx="8229600" cy="5774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утга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15"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border-style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60020" algn="just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талд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зурах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хүрээний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хэлбэр.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1-4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янзын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утга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ч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болно.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114675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none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hidden dotted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marR="3101340">
                        <a:lnSpc>
                          <a:spcPts val="24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dashed solid double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 marR="3100070">
                        <a:lnSpc>
                          <a:spcPts val="24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groove ridge inset outset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border-</a:t>
                      </a:r>
                      <a:r>
                        <a:rPr sz="2000" u="sng" spc="-25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top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79120">
                        <a:lnSpc>
                          <a:spcPts val="24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Дээд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талын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хүрээг 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072005">
                        <a:lnSpc>
                          <a:spcPts val="2400"/>
                        </a:lnSpc>
                        <a:spcBef>
                          <a:spcPts val="20"/>
                        </a:spcBef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top-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width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style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2325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border-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715">
                <a:tc>
                  <a:txBody>
                    <a:bodyPr/>
                    <a:lstStyle/>
                    <a:p>
                      <a:pPr marL="67945">
                        <a:lnSpc>
                          <a:spcPts val="234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border-</a:t>
                      </a:r>
                      <a:r>
                        <a:rPr sz="20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width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84150" algn="just">
                        <a:lnSpc>
                          <a:spcPts val="24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талд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зурах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хүрээний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өргөн.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4 өөр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өргөнтэй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байж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болно.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977515">
                        <a:lnSpc>
                          <a:spcPts val="2400"/>
                        </a:lnSpc>
                        <a:spcBef>
                          <a:spcPts val="2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thin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medium thick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232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3661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Arial"/>
                <a:cs typeface="Arial"/>
              </a:rPr>
              <a:t>CSS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Элементийн</a:t>
            </a:r>
            <a:r>
              <a:rPr sz="3200" b="1" i="1" spc="-6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гадуурх</a:t>
            </a:r>
            <a:r>
              <a:rPr sz="3200" b="1" i="1" spc="-25" dirty="0">
                <a:latin typeface="Arial"/>
                <a:cs typeface="Arial"/>
              </a:rPr>
              <a:t> зай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4"/>
            <a:ext cx="80225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  <a:tabLst>
                <a:tab pos="2094864" algn="l"/>
              </a:tabLst>
            </a:pPr>
            <a:r>
              <a:rPr sz="2800" i="1" dirty="0">
                <a:latin typeface="Arial"/>
                <a:cs typeface="Arial"/>
              </a:rPr>
              <a:t>Margin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шинж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чанар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нь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элементийн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эргэн </a:t>
            </a:r>
            <a:r>
              <a:rPr sz="2800" dirty="0">
                <a:latin typeface="Arial"/>
                <a:cs typeface="Arial"/>
              </a:rPr>
              <a:t>тойронд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байх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хоосон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зайн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хэмжээг </a:t>
            </a:r>
            <a:r>
              <a:rPr sz="2800" dirty="0">
                <a:latin typeface="Arial"/>
                <a:cs typeface="Arial"/>
              </a:rPr>
              <a:t>тодорхойлно.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Элементийг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давхарлахын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тулд </a:t>
            </a:r>
            <a:r>
              <a:rPr sz="2800" dirty="0">
                <a:latin typeface="Arial"/>
                <a:cs typeface="Arial"/>
              </a:rPr>
              <a:t>зайн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хэмжээг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сөрөг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утгаар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зааж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болно.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Дээд, </a:t>
            </a:r>
            <a:r>
              <a:rPr sz="2800" dirty="0">
                <a:latin typeface="Arial"/>
                <a:cs typeface="Arial"/>
              </a:rPr>
              <a:t>доод,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баруун,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зүүн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зайн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хэмжээсүүд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бие </a:t>
            </a:r>
            <a:r>
              <a:rPr sz="2800" dirty="0">
                <a:latin typeface="Arial"/>
                <a:cs typeface="Arial"/>
              </a:rPr>
              <a:t>биеэсээ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хамааралгүй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өөрчлөгдөж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болно.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margin </a:t>
            </a:r>
            <a:r>
              <a:rPr sz="2800" dirty="0">
                <a:latin typeface="Arial"/>
                <a:cs typeface="Arial"/>
              </a:rPr>
              <a:t>гэсэн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шинж</a:t>
            </a:r>
            <a:r>
              <a:rPr sz="2800" dirty="0">
                <a:latin typeface="Arial"/>
                <a:cs typeface="Arial"/>
              </a:rPr>
              <a:t>	ашиглан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бүх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талын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хэмжээг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нэг </a:t>
            </a:r>
            <a:r>
              <a:rPr sz="2800" dirty="0">
                <a:latin typeface="Arial"/>
                <a:cs typeface="Arial"/>
              </a:rPr>
              <a:t>зэрэг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өөрчилж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болох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юм.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685863"/>
          <a:ext cx="7849868" cy="522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7429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утга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marL="67945">
                        <a:lnSpc>
                          <a:spcPts val="2360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margin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168910">
                        <a:lnSpc>
                          <a:spcPts val="24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эргэн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тойрны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зайг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857250">
                        <a:lnSpc>
                          <a:spcPts val="240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margin-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top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margin-right margin-bottom 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margin-left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67945">
                        <a:lnSpc>
                          <a:spcPts val="227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margin-bottom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доод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талын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зайг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auto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27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margin-</a:t>
                      </a:r>
                      <a:r>
                        <a:rPr sz="20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left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зүүн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талын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зайг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auto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7945">
                        <a:lnSpc>
                          <a:spcPts val="227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margin-right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баруун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талын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зайг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auto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67945">
                        <a:lnSpc>
                          <a:spcPts val="227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margin-</a:t>
                      </a:r>
                      <a:r>
                        <a:rPr sz="2000" u="sng" spc="-25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top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дээд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талын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зайг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auto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ts val="2355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5610" marR="5080" indent="-2658745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Cascading</a:t>
            </a:r>
            <a:r>
              <a:rPr spc="-20" dirty="0"/>
              <a:t> </a:t>
            </a:r>
            <a:r>
              <a:rPr spc="-10" dirty="0"/>
              <a:t>Style 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64103"/>
            <a:ext cx="3836670" cy="5318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body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{color: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#000000;</a:t>
            </a:r>
            <a:endParaRPr sz="1200">
              <a:latin typeface="Arial"/>
              <a:cs typeface="Arial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background: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#F1F2EC;</a:t>
            </a:r>
            <a:endParaRPr sz="1200">
              <a:latin typeface="Arial"/>
              <a:cs typeface="Arial"/>
            </a:endParaRPr>
          </a:p>
          <a:p>
            <a:pPr marL="48387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font-size: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8pt;</a:t>
            </a:r>
            <a:endParaRPr sz="1200">
              <a:latin typeface="Arial"/>
              <a:cs typeface="Arial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font-family: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Verdana,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Arial,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Helvetica,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Sans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Serif;}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R="2333625" algn="r">
              <a:lnSpc>
                <a:spcPct val="100000"/>
              </a:lnSpc>
              <a:tabLst>
                <a:tab pos="381635" algn="l"/>
              </a:tabLst>
            </a:pPr>
            <a:r>
              <a:rPr sz="1200" spc="-25" dirty="0">
                <a:latin typeface="Arial"/>
                <a:cs typeface="Arial"/>
              </a:rPr>
              <a:t>h1</a:t>
            </a:r>
            <a:r>
              <a:rPr sz="1200" dirty="0">
                <a:latin typeface="Arial"/>
                <a:cs typeface="Arial"/>
              </a:rPr>
              <a:t>	{color: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#002000;</a:t>
            </a:r>
            <a:endParaRPr sz="1200">
              <a:latin typeface="Arial"/>
              <a:cs typeface="Arial"/>
            </a:endParaRPr>
          </a:p>
          <a:p>
            <a:pPr marR="2291715" algn="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font-size: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12pt;}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R="2332990" algn="r">
              <a:lnSpc>
                <a:spcPct val="100000"/>
              </a:lnSpc>
              <a:tabLst>
                <a:tab pos="381635" algn="l"/>
              </a:tabLst>
            </a:pPr>
            <a:r>
              <a:rPr sz="1200" spc="-25" dirty="0">
                <a:latin typeface="Arial"/>
                <a:cs typeface="Arial"/>
              </a:rPr>
              <a:t>h2</a:t>
            </a:r>
            <a:r>
              <a:rPr sz="1200" dirty="0">
                <a:latin typeface="Arial"/>
                <a:cs typeface="Arial"/>
              </a:rPr>
              <a:t>	{color: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#002b00;</a:t>
            </a:r>
            <a:endParaRPr sz="1200">
              <a:latin typeface="Arial"/>
              <a:cs typeface="Arial"/>
            </a:endParaRPr>
          </a:p>
          <a:p>
            <a:pPr marR="2291715" algn="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font-size: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10pt;}</a:t>
            </a:r>
            <a:endParaRPr sz="1200">
              <a:latin typeface="Arial"/>
              <a:cs typeface="Arial"/>
            </a:endParaRPr>
          </a:p>
          <a:p>
            <a:pPr marL="12700" marR="1892935">
              <a:lnSpc>
                <a:spcPct val="183300"/>
              </a:lnSpc>
              <a:tabLst>
                <a:tab pos="395605" algn="l"/>
              </a:tabLst>
            </a:pPr>
            <a:r>
              <a:rPr sz="1200" spc="-5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{margin-</a:t>
            </a:r>
            <a:r>
              <a:rPr sz="1200" dirty="0">
                <a:latin typeface="Arial"/>
                <a:cs typeface="Arial"/>
              </a:rPr>
              <a:t>bottom: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16px;} </a:t>
            </a:r>
            <a:r>
              <a:rPr sz="1200" dirty="0">
                <a:latin typeface="Arial"/>
                <a:cs typeface="Arial"/>
              </a:rPr>
              <a:t>p.tip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{color: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#BEF5BF;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font-weight: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bold;</a:t>
            </a:r>
            <a:endParaRPr sz="1200">
              <a:latin typeface="Arial"/>
              <a:cs typeface="Arial"/>
            </a:endParaRPr>
          </a:p>
          <a:p>
            <a:pPr marL="440690" marR="1494790">
              <a:lnSpc>
                <a:spcPct val="12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background-</a:t>
            </a:r>
            <a:r>
              <a:rPr sz="1200" dirty="0">
                <a:latin typeface="Arial"/>
                <a:cs typeface="Arial"/>
              </a:rPr>
              <a:t>color: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#696969; padding-</a:t>
            </a:r>
            <a:r>
              <a:rPr sz="1200" dirty="0">
                <a:latin typeface="Arial"/>
                <a:cs typeface="Arial"/>
              </a:rPr>
              <a:t>left: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0.8em; padding-</a:t>
            </a:r>
            <a:r>
              <a:rPr sz="1200" dirty="0">
                <a:latin typeface="Arial"/>
                <a:cs typeface="Arial"/>
              </a:rPr>
              <a:t>right: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0.8em; padding-</a:t>
            </a:r>
            <a:r>
              <a:rPr sz="1200" dirty="0">
                <a:latin typeface="Arial"/>
                <a:cs typeface="Arial"/>
              </a:rPr>
              <a:t>bottom: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0.3em; padding-</a:t>
            </a:r>
            <a:r>
              <a:rPr sz="1200" dirty="0">
                <a:latin typeface="Arial"/>
                <a:cs typeface="Arial"/>
              </a:rPr>
              <a:t>top: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0.3em;</a:t>
            </a:r>
            <a:endParaRPr sz="1200">
              <a:latin typeface="Arial"/>
              <a:cs typeface="Arial"/>
            </a:endParaRPr>
          </a:p>
          <a:p>
            <a:pPr marL="440690" marR="1332865">
              <a:lnSpc>
                <a:spcPct val="120000"/>
              </a:lnSpc>
            </a:pPr>
            <a:r>
              <a:rPr sz="1200" spc="-10" dirty="0">
                <a:latin typeface="Arial"/>
                <a:cs typeface="Arial"/>
              </a:rPr>
              <a:t>border-bottom-</a:t>
            </a:r>
            <a:r>
              <a:rPr sz="1200" dirty="0">
                <a:latin typeface="Arial"/>
                <a:cs typeface="Arial"/>
              </a:rPr>
              <a:t>color: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#000000; border-bottom-</a:t>
            </a:r>
            <a:r>
              <a:rPr sz="1200" dirty="0">
                <a:latin typeface="Arial"/>
                <a:cs typeface="Arial"/>
              </a:rPr>
              <a:t>style: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Solid; border-bottom-</a:t>
            </a:r>
            <a:r>
              <a:rPr sz="1200" dirty="0">
                <a:latin typeface="Arial"/>
                <a:cs typeface="Arial"/>
              </a:rPr>
              <a:t>width: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1px; </a:t>
            </a:r>
            <a:r>
              <a:rPr sz="1200" spc="-10" dirty="0">
                <a:latin typeface="Arial"/>
                <a:cs typeface="Arial"/>
              </a:rPr>
              <a:t>border-</a:t>
            </a:r>
            <a:r>
              <a:rPr sz="1200" dirty="0">
                <a:latin typeface="Arial"/>
                <a:cs typeface="Arial"/>
              </a:rPr>
              <a:t>top-color: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#000000; border-</a:t>
            </a:r>
            <a:r>
              <a:rPr sz="1200" dirty="0">
                <a:latin typeface="Arial"/>
                <a:cs typeface="Arial"/>
              </a:rPr>
              <a:t>top-style: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Solid;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latin typeface="Arial"/>
                <a:cs typeface="Arial"/>
              </a:rPr>
              <a:t>border-</a:t>
            </a:r>
            <a:r>
              <a:rPr sz="1200" dirty="0">
                <a:latin typeface="Arial"/>
                <a:cs typeface="Arial"/>
              </a:rPr>
              <a:t>top-width: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1px;}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5285" y="3537965"/>
            <a:ext cx="1614170" cy="373380"/>
          </a:xfrm>
          <a:custGeom>
            <a:avLst/>
            <a:gdLst/>
            <a:ahLst/>
            <a:cxnLst/>
            <a:rect l="l" t="t" r="r" b="b"/>
            <a:pathLst>
              <a:path w="1614170" h="373379">
                <a:moveTo>
                  <a:pt x="0" y="186690"/>
                </a:moveTo>
                <a:lnTo>
                  <a:pt x="28827" y="137054"/>
                </a:lnTo>
                <a:lnTo>
                  <a:pt x="77700" y="106652"/>
                </a:lnTo>
                <a:lnTo>
                  <a:pt x="147639" y="79016"/>
                </a:lnTo>
                <a:lnTo>
                  <a:pt x="189795" y="66400"/>
                </a:lnTo>
                <a:lnTo>
                  <a:pt x="236362" y="54673"/>
                </a:lnTo>
                <a:lnTo>
                  <a:pt x="287056" y="43901"/>
                </a:lnTo>
                <a:lnTo>
                  <a:pt x="341591" y="34149"/>
                </a:lnTo>
                <a:lnTo>
                  <a:pt x="399683" y="25484"/>
                </a:lnTo>
                <a:lnTo>
                  <a:pt x="461045" y="17972"/>
                </a:lnTo>
                <a:lnTo>
                  <a:pt x="525395" y="11677"/>
                </a:lnTo>
                <a:lnTo>
                  <a:pt x="592446" y="6667"/>
                </a:lnTo>
                <a:lnTo>
                  <a:pt x="661913" y="3007"/>
                </a:lnTo>
                <a:lnTo>
                  <a:pt x="733512" y="762"/>
                </a:lnTo>
                <a:lnTo>
                  <a:pt x="806958" y="0"/>
                </a:lnTo>
                <a:lnTo>
                  <a:pt x="880403" y="762"/>
                </a:lnTo>
                <a:lnTo>
                  <a:pt x="952002" y="3007"/>
                </a:lnTo>
                <a:lnTo>
                  <a:pt x="1021469" y="6667"/>
                </a:lnTo>
                <a:lnTo>
                  <a:pt x="1088520" y="11677"/>
                </a:lnTo>
                <a:lnTo>
                  <a:pt x="1152870" y="17972"/>
                </a:lnTo>
                <a:lnTo>
                  <a:pt x="1214232" y="25484"/>
                </a:lnTo>
                <a:lnTo>
                  <a:pt x="1272324" y="34149"/>
                </a:lnTo>
                <a:lnTo>
                  <a:pt x="1326859" y="43901"/>
                </a:lnTo>
                <a:lnTo>
                  <a:pt x="1377553" y="54673"/>
                </a:lnTo>
                <a:lnTo>
                  <a:pt x="1424120" y="66400"/>
                </a:lnTo>
                <a:lnTo>
                  <a:pt x="1466276" y="79016"/>
                </a:lnTo>
                <a:lnTo>
                  <a:pt x="1503736" y="92455"/>
                </a:lnTo>
                <a:lnTo>
                  <a:pt x="1563427" y="121540"/>
                </a:lnTo>
                <a:lnTo>
                  <a:pt x="1600913" y="153127"/>
                </a:lnTo>
                <a:lnTo>
                  <a:pt x="1613915" y="186690"/>
                </a:lnTo>
                <a:lnTo>
                  <a:pt x="1610617" y="203685"/>
                </a:lnTo>
                <a:lnTo>
                  <a:pt x="1585088" y="236325"/>
                </a:lnTo>
                <a:lnTo>
                  <a:pt x="1536215" y="266727"/>
                </a:lnTo>
                <a:lnTo>
                  <a:pt x="1466276" y="294363"/>
                </a:lnTo>
                <a:lnTo>
                  <a:pt x="1424120" y="306979"/>
                </a:lnTo>
                <a:lnTo>
                  <a:pt x="1377553" y="318706"/>
                </a:lnTo>
                <a:lnTo>
                  <a:pt x="1326859" y="329478"/>
                </a:lnTo>
                <a:lnTo>
                  <a:pt x="1272324" y="339230"/>
                </a:lnTo>
                <a:lnTo>
                  <a:pt x="1214232" y="347895"/>
                </a:lnTo>
                <a:lnTo>
                  <a:pt x="1152870" y="355407"/>
                </a:lnTo>
                <a:lnTo>
                  <a:pt x="1088520" y="361702"/>
                </a:lnTo>
                <a:lnTo>
                  <a:pt x="1021469" y="366712"/>
                </a:lnTo>
                <a:lnTo>
                  <a:pt x="952002" y="370372"/>
                </a:lnTo>
                <a:lnTo>
                  <a:pt x="880403" y="372617"/>
                </a:lnTo>
                <a:lnTo>
                  <a:pt x="806958" y="373380"/>
                </a:lnTo>
                <a:lnTo>
                  <a:pt x="733512" y="372617"/>
                </a:lnTo>
                <a:lnTo>
                  <a:pt x="661913" y="370372"/>
                </a:lnTo>
                <a:lnTo>
                  <a:pt x="592446" y="366712"/>
                </a:lnTo>
                <a:lnTo>
                  <a:pt x="525395" y="361702"/>
                </a:lnTo>
                <a:lnTo>
                  <a:pt x="461045" y="355407"/>
                </a:lnTo>
                <a:lnTo>
                  <a:pt x="399683" y="347895"/>
                </a:lnTo>
                <a:lnTo>
                  <a:pt x="341591" y="339230"/>
                </a:lnTo>
                <a:lnTo>
                  <a:pt x="287056" y="329478"/>
                </a:lnTo>
                <a:lnTo>
                  <a:pt x="236362" y="318706"/>
                </a:lnTo>
                <a:lnTo>
                  <a:pt x="189795" y="306979"/>
                </a:lnTo>
                <a:lnTo>
                  <a:pt x="147639" y="294363"/>
                </a:lnTo>
                <a:lnTo>
                  <a:pt x="110179" y="280924"/>
                </a:lnTo>
                <a:lnTo>
                  <a:pt x="50488" y="251839"/>
                </a:lnTo>
                <a:lnTo>
                  <a:pt x="13002" y="220252"/>
                </a:lnTo>
                <a:lnTo>
                  <a:pt x="0" y="18669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71045" y="4614036"/>
            <a:ext cx="2145665" cy="1878964"/>
            <a:chOff x="5571045" y="4614036"/>
            <a:chExt cx="2145665" cy="18789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6984" y="4629911"/>
              <a:ext cx="2113788" cy="18470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78983" y="4621974"/>
              <a:ext cx="2129790" cy="1863089"/>
            </a:xfrm>
            <a:custGeom>
              <a:avLst/>
              <a:gdLst/>
              <a:ahLst/>
              <a:cxnLst/>
              <a:rect l="l" t="t" r="r" b="b"/>
              <a:pathLst>
                <a:path w="2129790" h="1863089">
                  <a:moveTo>
                    <a:pt x="0" y="1862963"/>
                  </a:moveTo>
                  <a:lnTo>
                    <a:pt x="2129663" y="1862963"/>
                  </a:lnTo>
                  <a:lnTo>
                    <a:pt x="2129663" y="0"/>
                  </a:lnTo>
                  <a:lnTo>
                    <a:pt x="0" y="0"/>
                  </a:lnTo>
                  <a:lnTo>
                    <a:pt x="0" y="1862963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88179" y="1402080"/>
            <a:ext cx="4441190" cy="5227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&lt;html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&lt;link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href="test.css"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rel="stylesheet"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&lt;h1&gt;Heading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Text&lt;/h1&gt;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&lt;p&gt;A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paragraph&lt;/p&gt;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&lt;h2&gt;Heading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Text&lt;/h2&gt;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&lt;p&gt;Another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paragraph&lt;/p&gt;</a:t>
            </a:r>
            <a:endParaRPr sz="14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&lt;p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class=“tip”&gt;This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paragraph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tip.&lt;/p&gt;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R="325755" algn="r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981" y="179959"/>
            <a:ext cx="8017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CSS</a:t>
            </a:r>
            <a:r>
              <a:rPr sz="4000" spc="-114" dirty="0"/>
              <a:t> </a:t>
            </a:r>
            <a:r>
              <a:rPr sz="4000" dirty="0"/>
              <a:t>-</a:t>
            </a:r>
            <a:r>
              <a:rPr sz="4000" spc="-105" dirty="0"/>
              <a:t> </a:t>
            </a:r>
            <a:r>
              <a:rPr sz="4000" dirty="0"/>
              <a:t>Байрлалын</a:t>
            </a:r>
            <a:r>
              <a:rPr sz="4000" spc="-75" dirty="0"/>
              <a:t> </a:t>
            </a:r>
            <a:r>
              <a:rPr sz="4000" dirty="0"/>
              <a:t>шинж</a:t>
            </a:r>
            <a:r>
              <a:rPr sz="4000" spc="-90" dirty="0"/>
              <a:t> </a:t>
            </a:r>
            <a:r>
              <a:rPr sz="4000" spc="-10" dirty="0"/>
              <a:t>чанарууд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6" y="1251198"/>
            <a:ext cx="7879090" cy="4879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25" y="1271587"/>
            <a:ext cx="7807452" cy="479907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975" y="1265300"/>
          <a:ext cx="7807958" cy="479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Шинж</a:t>
                      </a:r>
                      <a:r>
                        <a:rPr sz="2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20" dirty="0">
                          <a:latin typeface="Arial"/>
                          <a:cs typeface="Arial"/>
                        </a:rPr>
                        <a:t>чанар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Тайлбар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Авах</a:t>
                      </a:r>
                      <a:r>
                        <a:rPr sz="2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20" dirty="0">
                          <a:latin typeface="Arial"/>
                          <a:cs typeface="Arial"/>
                        </a:rPr>
                        <a:t>утга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 marL="68580">
                        <a:lnSpc>
                          <a:spcPts val="2450"/>
                        </a:lnSpc>
                      </a:pPr>
                      <a:r>
                        <a:rPr sz="21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bottom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6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Нэг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элементийг</a:t>
                      </a:r>
                      <a:r>
                        <a:rPr sz="2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нөгөөгийн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51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хувьд</a:t>
                      </a:r>
                      <a:r>
                        <a:rPr sz="2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доор</a:t>
                      </a:r>
                      <a:r>
                        <a:rPr sz="2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25" dirty="0">
                          <a:latin typeface="Arial"/>
                          <a:cs typeface="Arial"/>
                        </a:rPr>
                        <a:t>нь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51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байрлуулахыг</a:t>
                      </a:r>
                      <a:r>
                        <a:rPr sz="2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заана.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465"/>
                        </a:lnSpc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auto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51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%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51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хэмжээ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 marL="68580">
                        <a:lnSpc>
                          <a:spcPts val="2455"/>
                        </a:lnSpc>
                      </a:pPr>
                      <a:r>
                        <a:rPr sz="21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clip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6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Элементийн</a:t>
                      </a:r>
                      <a:r>
                        <a:rPr sz="2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хэлбэрийг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51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зааж,</a:t>
                      </a:r>
                      <a:r>
                        <a:rPr sz="2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уг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 хэлбэрт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480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элементийг</a:t>
                      </a:r>
                      <a:r>
                        <a:rPr sz="2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харуулна.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460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shape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515"/>
                        </a:lnSpc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auto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 marL="68580">
                        <a:lnSpc>
                          <a:spcPts val="2455"/>
                        </a:lnSpc>
                      </a:pPr>
                      <a:r>
                        <a:rPr sz="21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left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0010">
                        <a:lnSpc>
                          <a:spcPts val="2520"/>
                        </a:lnSpc>
                        <a:spcBef>
                          <a:spcPts val="3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Нэг</a:t>
                      </a:r>
                      <a:r>
                        <a:rPr sz="2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элементийг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нөгөөгийн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хувьд</a:t>
                      </a:r>
                      <a:r>
                        <a:rPr sz="2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зүүн</a:t>
                      </a:r>
                      <a:r>
                        <a:rPr sz="2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талд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25" dirty="0">
                          <a:latin typeface="Arial"/>
                          <a:cs typeface="Arial"/>
                        </a:rPr>
                        <a:t>нь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42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байрлуулахыг</a:t>
                      </a:r>
                      <a:r>
                        <a:rPr sz="2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заана.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470"/>
                        </a:lnSpc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auto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51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%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51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хэмжээ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90">
                <a:tc>
                  <a:txBody>
                    <a:bodyPr/>
                    <a:lstStyle/>
                    <a:p>
                      <a:pPr marL="68580">
                        <a:lnSpc>
                          <a:spcPts val="2455"/>
                        </a:lnSpc>
                      </a:pPr>
                      <a:r>
                        <a:rPr sz="21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overflow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50850">
                        <a:lnSpc>
                          <a:spcPts val="2520"/>
                        </a:lnSpc>
                        <a:spcBef>
                          <a:spcPts val="3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Элементийн</a:t>
                      </a:r>
                      <a:r>
                        <a:rPr sz="2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агуулга</a:t>
                      </a:r>
                      <a:r>
                        <a:rPr sz="2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25" dirty="0">
                          <a:latin typeface="Arial"/>
                          <a:cs typeface="Arial"/>
                        </a:rPr>
                        <a:t>их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байхад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ямар</a:t>
                      </a:r>
                      <a:r>
                        <a:rPr sz="2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үйлдэл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425"/>
                        </a:lnSpc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гүйцэтгэхийг</a:t>
                      </a:r>
                      <a:r>
                        <a:rPr sz="2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0" dirty="0">
                          <a:latin typeface="Arial"/>
                          <a:cs typeface="Arial"/>
                        </a:rPr>
                        <a:t>заана.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2735" algn="just">
                        <a:lnSpc>
                          <a:spcPts val="2520"/>
                        </a:lnSpc>
                        <a:spcBef>
                          <a:spcPts val="30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visible hidden scroll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425"/>
                        </a:lnSpc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auto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5600" y="1433575"/>
          <a:ext cx="8517255" cy="417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31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Нэг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элементийг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нөгөөгийн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хувьд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баруун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талд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нь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байрлуулахыг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%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i="1" spc="-10" dirty="0">
                          <a:latin typeface="Calibri"/>
                          <a:cs typeface="Calibri"/>
                        </a:rPr>
                        <a:t>хэмжээ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8575">
                        <a:lnSpc>
                          <a:spcPts val="2325"/>
                        </a:lnSpc>
                      </a:pPr>
                      <a:r>
                        <a:rPr sz="2000" u="sng" spc="-25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top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232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Нэг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элементийг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нөгөөгийн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хувьд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дээд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талд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нь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байрлуулахыг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%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Calibri"/>
                          <a:cs typeface="Calibri"/>
                        </a:rPr>
                        <a:t>хэмжээ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495">
                <a:tc>
                  <a:txBody>
                    <a:bodyPr/>
                    <a:lstStyle/>
                    <a:p>
                      <a:pPr marL="28575">
                        <a:lnSpc>
                          <a:spcPts val="2325"/>
                        </a:lnSpc>
                      </a:pPr>
                      <a:r>
                        <a:rPr sz="20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vertical-align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232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Элементийн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байрлалыг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69278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Baseline,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sub,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super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top,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text-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top,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middle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bottom,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text-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bottom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хэмжээ</a:t>
                      </a:r>
                      <a:r>
                        <a:rPr sz="2000" i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0" dirty="0">
                          <a:latin typeface="Calibri"/>
                          <a:cs typeface="Calibri"/>
                        </a:rPr>
                        <a:t>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z-index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73685" marR="69659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Элементийг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яаж</a:t>
                      </a:r>
                      <a:r>
                        <a:rPr sz="20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давхарлан харагдахыг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000" i="1" spc="-25" dirty="0">
                          <a:latin typeface="Calibri"/>
                          <a:cs typeface="Calibri"/>
                        </a:rPr>
                        <a:t>тоо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254" y="836421"/>
            <a:ext cx="6148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Arial"/>
                <a:cs typeface="Arial"/>
              </a:rPr>
              <a:t>CSS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Padding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–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Элементийн</a:t>
            </a:r>
            <a:r>
              <a:rPr sz="3200" i="1" spc="-45" dirty="0">
                <a:latin typeface="Arial"/>
                <a:cs typeface="Arial"/>
              </a:rPr>
              <a:t> </a:t>
            </a:r>
            <a:r>
              <a:rPr sz="3200" i="1" spc="-25" dirty="0">
                <a:latin typeface="Arial"/>
                <a:cs typeface="Arial"/>
              </a:rPr>
              <a:t>зай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693" rIns="0" bIns="0" rtlCol="0">
            <a:spAutoFit/>
          </a:bodyPr>
          <a:lstStyle/>
          <a:p>
            <a:pPr marL="497840" marR="5080" indent="-343535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Padding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/>
              <a:t>шинж</a:t>
            </a:r>
            <a:r>
              <a:rPr sz="2800" spc="-70" dirty="0"/>
              <a:t> </a:t>
            </a:r>
            <a:r>
              <a:rPr sz="2800" dirty="0"/>
              <a:t>чанар</a:t>
            </a:r>
            <a:r>
              <a:rPr sz="2800" spc="-70" dirty="0"/>
              <a:t> </a:t>
            </a:r>
            <a:r>
              <a:rPr sz="2800" dirty="0"/>
              <a:t>нь</a:t>
            </a:r>
            <a:r>
              <a:rPr sz="2800" spc="-80" dirty="0"/>
              <a:t> </a:t>
            </a:r>
            <a:r>
              <a:rPr sz="2800" dirty="0"/>
              <a:t>элементийн</a:t>
            </a:r>
            <a:r>
              <a:rPr sz="2800" spc="-70" dirty="0"/>
              <a:t> </a:t>
            </a:r>
            <a:r>
              <a:rPr sz="2800" dirty="0"/>
              <a:t>хүрээ</a:t>
            </a:r>
            <a:r>
              <a:rPr sz="2800" spc="-90" dirty="0"/>
              <a:t> </a:t>
            </a:r>
            <a:r>
              <a:rPr sz="2800" spc="-25" dirty="0"/>
              <a:t>ба </a:t>
            </a:r>
            <a:r>
              <a:rPr sz="2800" dirty="0"/>
              <a:t>элементийн</a:t>
            </a:r>
            <a:r>
              <a:rPr sz="2800" spc="-90" dirty="0"/>
              <a:t> </a:t>
            </a:r>
            <a:r>
              <a:rPr sz="2800" dirty="0"/>
              <a:t>агуулга</a:t>
            </a:r>
            <a:r>
              <a:rPr sz="2800" spc="-100" dirty="0"/>
              <a:t> </a:t>
            </a:r>
            <a:r>
              <a:rPr sz="2800" dirty="0"/>
              <a:t>хоорондын</a:t>
            </a:r>
            <a:r>
              <a:rPr sz="2800" spc="-85" dirty="0"/>
              <a:t> </a:t>
            </a:r>
            <a:r>
              <a:rPr sz="2800" dirty="0"/>
              <a:t>зайг</a:t>
            </a:r>
            <a:r>
              <a:rPr sz="2800" spc="-105" dirty="0"/>
              <a:t> </a:t>
            </a:r>
            <a:r>
              <a:rPr sz="2800" spc="-10" dirty="0"/>
              <a:t>заадаг. </a:t>
            </a:r>
            <a:r>
              <a:rPr sz="2800" dirty="0"/>
              <a:t>Сөрөг</a:t>
            </a:r>
            <a:r>
              <a:rPr sz="2800" spc="-80" dirty="0"/>
              <a:t> </a:t>
            </a:r>
            <a:r>
              <a:rPr sz="2800" dirty="0"/>
              <a:t>утга</a:t>
            </a:r>
            <a:r>
              <a:rPr sz="2800" spc="-65" dirty="0"/>
              <a:t> </a:t>
            </a:r>
            <a:r>
              <a:rPr sz="2800" dirty="0"/>
              <a:t>авах</a:t>
            </a:r>
            <a:r>
              <a:rPr sz="2800" spc="-90" dirty="0"/>
              <a:t> </a:t>
            </a:r>
            <a:r>
              <a:rPr sz="2800" dirty="0"/>
              <a:t>боломжгүй.</a:t>
            </a:r>
            <a:r>
              <a:rPr sz="2800" spc="-65" dirty="0"/>
              <a:t> </a:t>
            </a:r>
            <a:r>
              <a:rPr sz="2800" dirty="0"/>
              <a:t>Дээд,</a:t>
            </a:r>
            <a:r>
              <a:rPr sz="2800" spc="-95" dirty="0"/>
              <a:t> </a:t>
            </a:r>
            <a:r>
              <a:rPr sz="2800" spc="-10" dirty="0"/>
              <a:t>доод, </a:t>
            </a:r>
            <a:r>
              <a:rPr sz="2800" dirty="0"/>
              <a:t>баруун,</a:t>
            </a:r>
            <a:r>
              <a:rPr sz="2800" spc="-85" dirty="0"/>
              <a:t> </a:t>
            </a:r>
            <a:r>
              <a:rPr sz="2800" dirty="0"/>
              <a:t>зүүн</a:t>
            </a:r>
            <a:r>
              <a:rPr sz="2800" spc="-65" dirty="0"/>
              <a:t> </a:t>
            </a:r>
            <a:r>
              <a:rPr sz="2800" dirty="0"/>
              <a:t>талын</a:t>
            </a:r>
            <a:r>
              <a:rPr sz="2800" spc="-60" dirty="0"/>
              <a:t> </a:t>
            </a:r>
            <a:r>
              <a:rPr sz="2800" dirty="0"/>
              <a:t>зайн</a:t>
            </a:r>
            <a:r>
              <a:rPr sz="2800" spc="-60" dirty="0"/>
              <a:t> </a:t>
            </a:r>
            <a:r>
              <a:rPr sz="2800" dirty="0"/>
              <a:t>хэмжээс</a:t>
            </a:r>
            <a:r>
              <a:rPr sz="2800" spc="-75" dirty="0"/>
              <a:t> </a:t>
            </a:r>
            <a:r>
              <a:rPr sz="2800" dirty="0"/>
              <a:t>бие</a:t>
            </a:r>
            <a:r>
              <a:rPr sz="2800" spc="-70" dirty="0"/>
              <a:t> </a:t>
            </a:r>
            <a:r>
              <a:rPr sz="2800" spc="-10" dirty="0"/>
              <a:t>биеэсээ </a:t>
            </a:r>
            <a:r>
              <a:rPr sz="2800" dirty="0"/>
              <a:t>хамааралгүй</a:t>
            </a:r>
            <a:r>
              <a:rPr sz="2800" spc="-155" dirty="0"/>
              <a:t> </a:t>
            </a:r>
            <a:r>
              <a:rPr sz="2800" dirty="0"/>
              <a:t>өөрчлөгдөж</a:t>
            </a:r>
            <a:r>
              <a:rPr sz="2800" spc="-110" dirty="0"/>
              <a:t> </a:t>
            </a:r>
            <a:r>
              <a:rPr sz="2800" spc="-10" dirty="0"/>
              <a:t>болно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641" y="607821"/>
            <a:ext cx="4983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Arial"/>
                <a:cs typeface="Arial"/>
              </a:rPr>
              <a:t>CSS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Ангилал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шинж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чанар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4549"/>
            <a:ext cx="75355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Энэ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шинж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чанарын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тусламжтай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элементийг </a:t>
            </a:r>
            <a:r>
              <a:rPr sz="2400" i="1" spc="-10" dirty="0">
                <a:latin typeface="Arial"/>
                <a:cs typeface="Arial"/>
              </a:rPr>
              <a:t>хаана </a:t>
            </a:r>
            <a:r>
              <a:rPr sz="2400" i="1" dirty="0">
                <a:latin typeface="Arial"/>
                <a:cs typeface="Arial"/>
              </a:rPr>
              <a:t>харуулах,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зураг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текстийн байрлал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зэргийг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удирдах </a:t>
            </a:r>
            <a:r>
              <a:rPr sz="2400" i="1" dirty="0">
                <a:latin typeface="Arial"/>
                <a:cs typeface="Arial"/>
              </a:rPr>
              <a:t>боломжтой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болно.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2432050"/>
          <a:ext cx="8077200" cy="433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clear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Элементийн</a:t>
                      </a:r>
                      <a:r>
                        <a:rPr sz="1800" i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байрлал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Left,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right,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both,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none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cursor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Курсорын</a:t>
                      </a:r>
                      <a:r>
                        <a:rPr sz="1800" i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харагдах</a:t>
                      </a:r>
                      <a:r>
                        <a:rPr sz="1800" i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хэлбэрийг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i="1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1794510" algn="l"/>
                        </a:tabLst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url,</a:t>
                      </a:r>
                      <a:r>
                        <a:rPr sz="1800" i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auto,</a:t>
                      </a:r>
                      <a:r>
                        <a:rPr sz="18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г.м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display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Элемент</a:t>
                      </a:r>
                      <a:r>
                        <a:rPr sz="18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яаж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харагдахыг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i="1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51585">
                        <a:lnSpc>
                          <a:spcPct val="114999"/>
                        </a:lnSpc>
                        <a:spcBef>
                          <a:spcPts val="10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Inline,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block,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list-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item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run-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in,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compact,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marker 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float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i="1" spc="-20" dirty="0">
                          <a:latin typeface="Calibri"/>
                          <a:cs typeface="Calibri"/>
                        </a:rPr>
                        <a:t>Текст</a:t>
                      </a:r>
                      <a:r>
                        <a:rPr sz="18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ба</a:t>
                      </a:r>
                      <a:r>
                        <a:rPr sz="18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зургийн</a:t>
                      </a:r>
                      <a:r>
                        <a:rPr sz="18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байрлал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i="1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Left,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right,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 none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position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Элементийн</a:t>
                      </a:r>
                      <a:r>
                        <a:rPr sz="1800" i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байрлал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заана.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291204" algn="l"/>
                        </a:tabLst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Static,</a:t>
                      </a:r>
                      <a:r>
                        <a:rPr sz="1800" i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relative,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absolute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00" spc="-37" baseline="-35714" dirty="0">
                          <a:latin typeface="Arial"/>
                          <a:cs typeface="Arial"/>
                        </a:rPr>
                        <a:t>48</a:t>
                      </a:r>
                      <a:endParaRPr sz="2100" baseline="-35714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i="1" spc="-10" dirty="0">
                          <a:latin typeface="Calibri"/>
                          <a:cs typeface="Calibri"/>
                        </a:rPr>
                        <a:t>fixed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679450"/>
          <a:ext cx="7604124" cy="566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Шинж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чанар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Авах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утга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59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padding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340360">
                        <a:lnSpc>
                          <a:spcPts val="331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Зайн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хэмжээг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нэг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зэрэг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тодорхойлно.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389255">
                        <a:lnSpc>
                          <a:spcPts val="3310"/>
                        </a:lnSpc>
                        <a:spcBef>
                          <a:spcPts val="6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top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right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bottom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i="1" spc="-20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bottom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349885">
                        <a:lnSpc>
                          <a:spcPts val="331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Доод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зайн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хэмжээг 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left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661670">
                        <a:lnSpc>
                          <a:spcPts val="331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Зүүн</a:t>
                      </a:r>
                      <a:r>
                        <a:rPr sz="2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талын</a:t>
                      </a:r>
                      <a:r>
                        <a:rPr sz="2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зайн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хэмжээг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355600">
                        <a:lnSpc>
                          <a:spcPts val="331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Баруун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талын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зайн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хэмжээг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padding-</a:t>
                      </a:r>
                      <a:r>
                        <a:rPr sz="24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673100">
                        <a:lnSpc>
                          <a:spcPts val="331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Дээд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талын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зайн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хэмжээг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заана.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хэмжээ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759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55" dirty="0"/>
              <a:t> </a:t>
            </a:r>
            <a:r>
              <a:rPr spc="-10" dirty="0"/>
              <a:t>Pseudo-classes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1349755"/>
            <a:ext cx="833120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514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48510" algn="l"/>
              </a:tabLst>
            </a:pPr>
            <a:r>
              <a:rPr sz="2400" spc="-10" dirty="0">
                <a:latin typeface="Arial"/>
                <a:cs typeface="Arial"/>
              </a:rPr>
              <a:t>Pseudo-</a:t>
            </a:r>
            <a:r>
              <a:rPr sz="2400" dirty="0">
                <a:latin typeface="Arial"/>
                <a:cs typeface="Arial"/>
              </a:rPr>
              <a:t>classes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гэдэг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нь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ашиглан </a:t>
            </a:r>
            <a:r>
              <a:rPr sz="2400" spc="-10" dirty="0">
                <a:latin typeface="Arial"/>
                <a:cs typeface="Arial"/>
              </a:rPr>
              <a:t>зарим элементэд</a:t>
            </a:r>
            <a:r>
              <a:rPr sz="2400" dirty="0">
                <a:latin typeface="Arial"/>
                <a:cs typeface="Arial"/>
              </a:rPr>
              <a:t>	янз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бүрийн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эффект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нэмэх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зориулалттай.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3804920" algn="l"/>
              </a:tabLst>
            </a:pPr>
            <a:r>
              <a:rPr sz="2400" dirty="0">
                <a:latin typeface="Arial"/>
                <a:cs typeface="Arial"/>
              </a:rPr>
              <a:t>Дараах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загварын</a:t>
            </a:r>
            <a:r>
              <a:rPr sz="2400" spc="-10" dirty="0">
                <a:latin typeface="Arial"/>
                <a:cs typeface="Arial"/>
              </a:rPr>
              <a:t> дагуу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pseudo-</a:t>
            </a:r>
            <a:r>
              <a:rPr sz="2400" dirty="0">
                <a:latin typeface="Arial"/>
                <a:cs typeface="Arial"/>
              </a:rPr>
              <a:t>classes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бичнэ: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Сонгосон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элемент:pseudo-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{шинж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чанар: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авах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утга}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Pseudo-</a:t>
            </a:r>
            <a:r>
              <a:rPr sz="2400" dirty="0">
                <a:latin typeface="Arial"/>
                <a:cs typeface="Arial"/>
              </a:rPr>
              <a:t>classes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мөн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класс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ашиглах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боломжтой.</a:t>
            </a:r>
            <a:endParaRPr sz="2400">
              <a:latin typeface="Arial"/>
              <a:cs typeface="Arial"/>
            </a:endParaRPr>
          </a:p>
          <a:p>
            <a:pPr marL="355600" marR="42100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Сонгосон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элемент.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Класс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:pseudo-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{шинж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чанар: </a:t>
            </a:r>
            <a:r>
              <a:rPr sz="2400" dirty="0">
                <a:latin typeface="Arial"/>
                <a:cs typeface="Arial"/>
              </a:rPr>
              <a:t>авах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утга}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687" rIns="0" bIns="0" rtlCol="0">
            <a:spAutoFit/>
          </a:bodyPr>
          <a:lstStyle/>
          <a:p>
            <a:pPr marL="1725930" marR="5080" indent="-137541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Нэг</a:t>
            </a:r>
            <a:r>
              <a:rPr sz="3200" spc="-30" dirty="0"/>
              <a:t> </a:t>
            </a:r>
            <a:r>
              <a:rPr sz="3200" dirty="0"/>
              <a:t>хуудасны</a:t>
            </a:r>
            <a:r>
              <a:rPr sz="3200" spc="-60" dirty="0"/>
              <a:t> </a:t>
            </a:r>
            <a:r>
              <a:rPr sz="3200" dirty="0"/>
              <a:t>өөрчлөлт</a:t>
            </a:r>
            <a:r>
              <a:rPr sz="3200" spc="-65" dirty="0"/>
              <a:t> </a:t>
            </a:r>
            <a:r>
              <a:rPr sz="3200" dirty="0"/>
              <a:t>бусад</a:t>
            </a:r>
            <a:r>
              <a:rPr sz="3200" spc="-45" dirty="0"/>
              <a:t> </a:t>
            </a:r>
            <a:r>
              <a:rPr sz="3200" spc="-25" dirty="0"/>
              <a:t>бүх </a:t>
            </a:r>
            <a:r>
              <a:rPr sz="3200" dirty="0"/>
              <a:t>хуудсанд</a:t>
            </a:r>
            <a:r>
              <a:rPr sz="3200" spc="-65" dirty="0"/>
              <a:t> </a:t>
            </a:r>
            <a:r>
              <a:rPr sz="3200" spc="-10" dirty="0"/>
              <a:t>нөлөөлөх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070" y="1654886"/>
            <a:ext cx="5028651" cy="4273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147955"/>
            <a:ext cx="635127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0815" marR="5080" indent="-142875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Pseudo-classes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-10" dirty="0"/>
              <a:t>ашиглан </a:t>
            </a:r>
            <a:r>
              <a:rPr dirty="0"/>
              <a:t>холболт</a:t>
            </a:r>
            <a:r>
              <a:rPr spc="-45" dirty="0"/>
              <a:t> </a:t>
            </a:r>
            <a:r>
              <a:rPr spc="-20" dirty="0"/>
              <a:t>хийх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318" y="1778634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1778634"/>
            <a:ext cx="775271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85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Холболт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хийхэд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холболт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идэвхитэй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байхад, </a:t>
            </a:r>
            <a:r>
              <a:rPr sz="2400" dirty="0">
                <a:latin typeface="Arial"/>
                <a:cs typeface="Arial"/>
              </a:rPr>
              <a:t>холболт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хийгдсэний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дараа,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хулганы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заагч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холболтын </a:t>
            </a:r>
            <a:r>
              <a:rPr sz="2400" dirty="0">
                <a:latin typeface="Arial"/>
                <a:cs typeface="Arial"/>
              </a:rPr>
              <a:t>текст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дээгүүр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шилжихэд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зэрэгт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ашиглан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өөр </a:t>
            </a:r>
            <a:r>
              <a:rPr sz="2400" dirty="0">
                <a:latin typeface="Arial"/>
                <a:cs typeface="Arial"/>
              </a:rPr>
              <a:t>өөрөөр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харагдуулж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болно.</a:t>
            </a:r>
            <a:endParaRPr sz="24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575"/>
              </a:spcBef>
              <a:tabLst>
                <a:tab pos="4969510" algn="l"/>
              </a:tabLst>
            </a:pPr>
            <a:r>
              <a:rPr sz="2400" i="1" dirty="0">
                <a:latin typeface="Arial"/>
                <a:cs typeface="Arial"/>
              </a:rPr>
              <a:t>a:link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-10" dirty="0">
                <a:latin typeface="Arial"/>
                <a:cs typeface="Arial"/>
              </a:rPr>
              <a:t> #FF0000}</a:t>
            </a:r>
            <a:r>
              <a:rPr sz="2400" i="1" dirty="0">
                <a:latin typeface="Arial"/>
                <a:cs typeface="Arial"/>
              </a:rPr>
              <a:t>	/*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холболт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318" y="331508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3680841"/>
            <a:ext cx="77539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61770" algn="l"/>
                <a:tab pos="5312410" algn="l"/>
                <a:tab pos="5831840" algn="l"/>
              </a:tabLst>
            </a:pPr>
            <a:r>
              <a:rPr sz="2400" i="1" dirty="0">
                <a:latin typeface="Arial"/>
                <a:cs typeface="Arial"/>
              </a:rPr>
              <a:t>хийгдээгүй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үе*/a:visited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-10" dirty="0">
                <a:latin typeface="Arial"/>
                <a:cs typeface="Arial"/>
              </a:rPr>
              <a:t> #00FF00}</a:t>
            </a:r>
            <a:r>
              <a:rPr sz="2400" i="1" dirty="0">
                <a:latin typeface="Arial"/>
                <a:cs typeface="Arial"/>
              </a:rPr>
              <a:t>	/*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холболт хийгдсэн</a:t>
            </a:r>
            <a:r>
              <a:rPr sz="2400" i="1" dirty="0">
                <a:latin typeface="Arial"/>
                <a:cs typeface="Arial"/>
              </a:rPr>
              <a:t>	*/a:hover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#FF00FF}</a:t>
            </a:r>
            <a:r>
              <a:rPr sz="2400" i="1" dirty="0">
                <a:latin typeface="Arial"/>
                <a:cs typeface="Arial"/>
              </a:rPr>
              <a:t>	/*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хулганы </a:t>
            </a:r>
            <a:r>
              <a:rPr sz="2400" i="1" spc="-10" dirty="0">
                <a:latin typeface="Arial"/>
                <a:cs typeface="Arial"/>
              </a:rPr>
              <a:t>заагч </a:t>
            </a:r>
            <a:r>
              <a:rPr sz="2400" i="1" dirty="0">
                <a:latin typeface="Arial"/>
                <a:cs typeface="Arial"/>
              </a:rPr>
              <a:t>холболт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дээгүүр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шилжих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үе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*/a:active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#0000FF}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/*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сонгогдсон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холболт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97865" y="1494282"/>
            <a:ext cx="7617459" cy="2440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Анхааруулга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524510" algn="l"/>
                <a:tab pos="525145" algn="l"/>
              </a:tabLst>
            </a:pPr>
            <a:r>
              <a:rPr dirty="0"/>
              <a:t>	</a:t>
            </a:r>
            <a:r>
              <a:rPr sz="2400" i="1" dirty="0">
                <a:latin typeface="Arial"/>
                <a:cs typeface="Arial"/>
              </a:rPr>
              <a:t>a:hover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нь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a:link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ба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a:visited холболтын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дараа </a:t>
            </a:r>
            <a:r>
              <a:rPr sz="2400" i="1" dirty="0">
                <a:latin typeface="Arial"/>
                <a:cs typeface="Arial"/>
              </a:rPr>
              <a:t>бичигдэх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ёстой.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a:active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нь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a:hover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тодорхойлсны </a:t>
            </a:r>
            <a:r>
              <a:rPr sz="2400" i="1" dirty="0">
                <a:latin typeface="Arial"/>
                <a:cs typeface="Arial"/>
              </a:rPr>
              <a:t>дараа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бичигдэнэ.</a:t>
            </a:r>
            <a:endParaRPr sz="2400">
              <a:latin typeface="Arial"/>
              <a:cs typeface="Arial"/>
            </a:endParaRPr>
          </a:p>
          <a:p>
            <a:pPr marL="355600" marR="63690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b="1" i="1" spc="-10" dirty="0">
                <a:latin typeface="Arial"/>
                <a:cs typeface="Arial"/>
              </a:rPr>
              <a:t>Pseudo-</a:t>
            </a:r>
            <a:r>
              <a:rPr sz="2400" b="1" i="1" dirty="0">
                <a:latin typeface="Arial"/>
                <a:cs typeface="Arial"/>
              </a:rPr>
              <a:t>class</a:t>
            </a:r>
            <a:r>
              <a:rPr sz="2400" b="1" i="1" spc="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нэрс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нь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үсгийн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том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жижгийг </a:t>
            </a:r>
            <a:r>
              <a:rPr sz="2400" b="1" i="1" dirty="0">
                <a:latin typeface="Arial"/>
                <a:cs typeface="Arial"/>
              </a:rPr>
              <a:t>ялгалгүй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ойлгоно.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621" y="147955"/>
            <a:ext cx="606552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6445" marR="5080" indent="-202438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Pseudo-classes</a:t>
            </a:r>
            <a:r>
              <a:rPr spc="-30" dirty="0"/>
              <a:t> </a:t>
            </a:r>
            <a:r>
              <a:rPr dirty="0"/>
              <a:t>ба </a:t>
            </a:r>
            <a:r>
              <a:rPr spc="-25" dirty="0"/>
              <a:t>CSS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1597533"/>
            <a:ext cx="8122284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79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7037705" algn="l"/>
              </a:tabLst>
            </a:pPr>
            <a:r>
              <a:rPr sz="2400" i="1" spc="-10" dirty="0">
                <a:latin typeface="Arial"/>
                <a:cs typeface="Arial"/>
              </a:rPr>
              <a:t>Pseudo-</a:t>
            </a:r>
            <a:r>
              <a:rPr sz="2400" i="1" dirty="0">
                <a:latin typeface="Arial"/>
                <a:cs typeface="Arial"/>
              </a:rPr>
              <a:t>classes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нь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хэлбэрийн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класстай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нэгдэн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дараах </a:t>
            </a:r>
            <a:r>
              <a:rPr sz="2400" dirty="0">
                <a:latin typeface="Arial"/>
                <a:cs typeface="Arial"/>
              </a:rPr>
              <a:t>байдлаар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ашиглагдана.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4585335" algn="l"/>
              </a:tabLst>
            </a:pPr>
            <a:r>
              <a:rPr sz="2400" i="1" dirty="0">
                <a:latin typeface="Arial"/>
                <a:cs typeface="Arial"/>
              </a:rPr>
              <a:t>a.red:visited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#FF0000}</a:t>
            </a:r>
            <a:r>
              <a:rPr sz="2400" i="1" dirty="0">
                <a:latin typeface="Arial"/>
                <a:cs typeface="Arial"/>
              </a:rPr>
              <a:t>	/*холболт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хийгдсэн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үе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Arial"/>
                <a:cs typeface="Arial"/>
              </a:rPr>
              <a:t>&lt;a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class="red"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href="css_syntax.asp"&gt;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CSS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бичиглэл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spc="-20" dirty="0">
                <a:latin typeface="Arial"/>
                <a:cs typeface="Arial"/>
              </a:rPr>
              <a:t>&lt;/a&gt;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962" y="3521075"/>
          <a:ext cx="7877175" cy="302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Pseudo-classes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Зорилго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Active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Идэвхитэй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байгаа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холболтонд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эффект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нэмнэ.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17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Hover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Хулганы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заагч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үг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дээр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байрлахад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эффект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нэмнэ.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Link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Холболт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хийгдээгүй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үед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эффект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нэмнэ.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Visited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Холболт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хийгдсэн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үед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эффект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нэмнэ.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:first-child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57785">
                        <a:lnSpc>
                          <a:spcPts val="133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Эхний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хүүхэд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элементийг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тодорхойлно.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ts val="157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232537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Arial"/>
                <a:cs typeface="Arial"/>
              </a:rPr>
              <a:t>Бичиглэл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Pseudo</a:t>
            </a:r>
            <a:r>
              <a:rPr spc="-30" dirty="0"/>
              <a:t> </a:t>
            </a:r>
            <a:r>
              <a:rPr dirty="0"/>
              <a:t>элементийг</a:t>
            </a:r>
            <a:r>
              <a:rPr spc="-25" dirty="0"/>
              <a:t> </a:t>
            </a:r>
            <a:r>
              <a:rPr dirty="0"/>
              <a:t>дараах</a:t>
            </a:r>
            <a:r>
              <a:rPr spc="-25" dirty="0"/>
              <a:t> </a:t>
            </a:r>
            <a:r>
              <a:rPr dirty="0"/>
              <a:t>загвараар </a:t>
            </a:r>
            <a:r>
              <a:rPr spc="-10" dirty="0"/>
              <a:t>бичнэ.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Элемент.pseudo-</a:t>
            </a:r>
            <a:r>
              <a:rPr dirty="0"/>
              <a:t>element</a:t>
            </a:r>
            <a:r>
              <a:rPr spc="30" dirty="0"/>
              <a:t> </a:t>
            </a:r>
            <a:r>
              <a:rPr dirty="0"/>
              <a:t>{шинж</a:t>
            </a:r>
            <a:r>
              <a:rPr spc="-10" dirty="0"/>
              <a:t> </a:t>
            </a:r>
            <a:r>
              <a:rPr dirty="0"/>
              <a:t>чанар:</a:t>
            </a:r>
            <a:r>
              <a:rPr spc="25" dirty="0"/>
              <a:t> </a:t>
            </a:r>
            <a:r>
              <a:rPr dirty="0"/>
              <a:t>авах</a:t>
            </a:r>
            <a:r>
              <a:rPr spc="15" dirty="0"/>
              <a:t> </a:t>
            </a:r>
            <a:r>
              <a:rPr spc="-10" dirty="0"/>
              <a:t>утга}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Хэлбэрийн</a:t>
            </a:r>
            <a:r>
              <a:rPr spc="-10" dirty="0"/>
              <a:t> </a:t>
            </a:r>
            <a:r>
              <a:rPr dirty="0"/>
              <a:t>класс</a:t>
            </a:r>
            <a:r>
              <a:rPr spc="5" dirty="0"/>
              <a:t> </a:t>
            </a:r>
            <a:r>
              <a:rPr dirty="0"/>
              <a:t>мөн </a:t>
            </a:r>
            <a:r>
              <a:rPr spc="-10" dirty="0"/>
              <a:t>pseudo-elements-</a:t>
            </a:r>
            <a:r>
              <a:rPr dirty="0"/>
              <a:t>тэй</a:t>
            </a:r>
            <a:r>
              <a:rPr spc="45" dirty="0"/>
              <a:t> </a:t>
            </a:r>
            <a:r>
              <a:rPr spc="-20" dirty="0"/>
              <a:t>хамт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/>
              <a:t>хэрэглэгдэж</a:t>
            </a:r>
            <a:r>
              <a:rPr spc="-40" dirty="0"/>
              <a:t> </a:t>
            </a:r>
            <a:r>
              <a:rPr spc="-10" dirty="0"/>
              <a:t>болно.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элемент.класс:pseudo-</a:t>
            </a:r>
            <a:r>
              <a:rPr dirty="0"/>
              <a:t>element</a:t>
            </a:r>
            <a:r>
              <a:rPr spc="25" dirty="0"/>
              <a:t> </a:t>
            </a:r>
            <a:r>
              <a:rPr dirty="0"/>
              <a:t>{шинж</a:t>
            </a:r>
            <a:r>
              <a:rPr spc="-5" dirty="0"/>
              <a:t> </a:t>
            </a:r>
            <a:r>
              <a:rPr dirty="0"/>
              <a:t>чанар:</a:t>
            </a:r>
            <a:r>
              <a:rPr spc="35" dirty="0"/>
              <a:t> </a:t>
            </a:r>
            <a:r>
              <a:rPr dirty="0"/>
              <a:t>авах</a:t>
            </a:r>
            <a:r>
              <a:rPr spc="25" dirty="0"/>
              <a:t> </a:t>
            </a:r>
            <a:r>
              <a:rPr spc="-10" dirty="0"/>
              <a:t>утга}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2969260" algn="l"/>
              </a:tabLst>
            </a:pPr>
            <a:r>
              <a:rPr b="1" dirty="0">
                <a:latin typeface="Arial"/>
                <a:cs typeface="Arial"/>
              </a:rPr>
              <a:t>Pseudo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элемент</a:t>
            </a:r>
            <a:r>
              <a:rPr b="1" dirty="0">
                <a:latin typeface="Arial"/>
                <a:cs typeface="Arial"/>
              </a:rPr>
              <a:t>	ба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CSS </a:t>
            </a:r>
            <a:r>
              <a:rPr b="1" spc="-10" dirty="0">
                <a:latin typeface="Arial"/>
                <a:cs typeface="Arial"/>
              </a:rPr>
              <a:t>Classes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3245485" algn="l"/>
              </a:tabLst>
            </a:pPr>
            <a:r>
              <a:rPr dirty="0"/>
              <a:t>Pseudo</a:t>
            </a:r>
            <a:r>
              <a:rPr spc="-15" dirty="0"/>
              <a:t> </a:t>
            </a:r>
            <a:r>
              <a:rPr dirty="0"/>
              <a:t>элемент</a:t>
            </a:r>
            <a:r>
              <a:rPr spc="-10" dirty="0"/>
              <a:t> </a:t>
            </a:r>
            <a:r>
              <a:rPr spc="-25" dirty="0"/>
              <a:t>нь</a:t>
            </a:r>
            <a:r>
              <a:rPr dirty="0"/>
              <a:t>	хэлбэртэй</a:t>
            </a:r>
            <a:r>
              <a:rPr spc="-30" dirty="0"/>
              <a:t> </a:t>
            </a:r>
            <a:r>
              <a:rPr dirty="0"/>
              <a:t>хамт</a:t>
            </a:r>
            <a:r>
              <a:rPr spc="-25" dirty="0"/>
              <a:t> </a:t>
            </a:r>
            <a:r>
              <a:rPr dirty="0"/>
              <a:t>ашиглагдаж</a:t>
            </a:r>
            <a:r>
              <a:rPr spc="-30" dirty="0"/>
              <a:t> </a:t>
            </a:r>
            <a:r>
              <a:rPr spc="-10" dirty="0"/>
              <a:t>болно.</a:t>
            </a:r>
          </a:p>
          <a:p>
            <a:pPr marL="355600" marR="35941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p.article:first-</a:t>
            </a:r>
            <a:r>
              <a:rPr dirty="0"/>
              <a:t>letter</a:t>
            </a:r>
            <a:r>
              <a:rPr spc="-5" dirty="0"/>
              <a:t> </a:t>
            </a:r>
            <a:r>
              <a:rPr dirty="0"/>
              <a:t>{color:</a:t>
            </a:r>
            <a:r>
              <a:rPr spc="10" dirty="0"/>
              <a:t> </a:t>
            </a:r>
            <a:r>
              <a:rPr dirty="0"/>
              <a:t>#FF0000}</a:t>
            </a:r>
            <a:r>
              <a:rPr spc="20" dirty="0"/>
              <a:t> </a:t>
            </a:r>
            <a:r>
              <a:rPr dirty="0"/>
              <a:t>&lt;p</a:t>
            </a:r>
            <a:r>
              <a:rPr spc="15" dirty="0"/>
              <a:t> </a:t>
            </a:r>
            <a:r>
              <a:rPr spc="-10" dirty="0"/>
              <a:t>class="article"&gt;A </a:t>
            </a:r>
            <a:r>
              <a:rPr dirty="0"/>
              <a:t>paragraph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/>
              <a:t>article&lt;/p&gt;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97865" y="1003830"/>
            <a:ext cx="8324215" cy="36957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10" dirty="0">
                <a:latin typeface="Arial"/>
                <a:cs typeface="Arial"/>
              </a:rPr>
              <a:t>:before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":before"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нь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элементийн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өмнө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ямар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нэг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агуулга </a:t>
            </a:r>
            <a:r>
              <a:rPr sz="2800" i="1" dirty="0">
                <a:latin typeface="Arial"/>
                <a:cs typeface="Arial"/>
              </a:rPr>
              <a:t>оруулахад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хэрэглэнэ.</a:t>
            </a:r>
            <a:r>
              <a:rPr sz="2800" i="1" spc="-1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Доорх</a:t>
            </a:r>
            <a:r>
              <a:rPr sz="2800" i="1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жишээнд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Гарчиг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1 </a:t>
            </a:r>
            <a:r>
              <a:rPr sz="2800" i="1" dirty="0">
                <a:latin typeface="Arial"/>
                <a:cs typeface="Arial"/>
              </a:rPr>
              <a:t>бичигдэхийн</a:t>
            </a:r>
            <a:r>
              <a:rPr sz="2800" i="1" spc="-11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өмнө</a:t>
            </a:r>
            <a:r>
              <a:rPr sz="2800" i="1" spc="-11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сигнал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дуугарахаар</a:t>
            </a:r>
            <a:r>
              <a:rPr sz="2800" i="1" spc="-12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заажээ.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10" dirty="0">
                <a:latin typeface="Arial"/>
                <a:cs typeface="Arial"/>
              </a:rPr>
              <a:t>h1:before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content: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url(beep.wav)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97865" y="1030630"/>
            <a:ext cx="8178800" cy="3696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spc="-10" dirty="0">
                <a:latin typeface="Arial"/>
                <a:cs typeface="Arial"/>
              </a:rPr>
              <a:t>:after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":after"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нь</a:t>
            </a:r>
            <a:r>
              <a:rPr sz="2800" i="1" spc="-8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элементийн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дараа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ямар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нэг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агуулга </a:t>
            </a:r>
            <a:r>
              <a:rPr sz="2800" i="1" dirty="0">
                <a:latin typeface="Arial"/>
                <a:cs typeface="Arial"/>
              </a:rPr>
              <a:t>оруулахад</a:t>
            </a:r>
            <a:r>
              <a:rPr sz="2800" i="1" spc="-10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хэрэглэнэ.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Доорх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жишээнд</a:t>
            </a:r>
            <a:r>
              <a:rPr sz="2800" i="1" spc="-11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Гарчиг</a:t>
            </a:r>
            <a:r>
              <a:rPr sz="2800" i="1" spc="-105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1 </a:t>
            </a:r>
            <a:r>
              <a:rPr sz="2800" i="1" dirty="0">
                <a:latin typeface="Arial"/>
                <a:cs typeface="Arial"/>
              </a:rPr>
              <a:t>бичигдсэний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дараа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сигнал</a:t>
            </a:r>
            <a:r>
              <a:rPr sz="2800" i="1" spc="-11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гаргахаар</a:t>
            </a:r>
            <a:r>
              <a:rPr sz="2800" i="1" spc="-10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заажээ.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spc="-10" dirty="0">
                <a:latin typeface="Arial"/>
                <a:cs typeface="Arial"/>
              </a:rPr>
              <a:t>h1:after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latin typeface="Arial"/>
                <a:cs typeface="Arial"/>
              </a:rPr>
              <a:t>content: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url(beep.wav)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759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Pseudo-</a:t>
            </a:r>
            <a:r>
              <a:rPr i="1" spc="-10" dirty="0">
                <a:latin typeface="Arial"/>
                <a:cs typeface="Arial"/>
              </a:rPr>
              <a:t>element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737" y="1522475"/>
          <a:ext cx="8524875" cy="4401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370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Pseudo-</a:t>
                      </a:r>
                      <a:r>
                        <a:rPr sz="3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elements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Зорилго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marL="68580">
                        <a:lnSpc>
                          <a:spcPts val="3615"/>
                        </a:lnSpc>
                      </a:pP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first-letter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009650">
                        <a:lnSpc>
                          <a:spcPts val="3720"/>
                        </a:lnSpc>
                        <a:spcBef>
                          <a:spcPts val="15"/>
                        </a:spcBef>
                      </a:pPr>
                      <a:r>
                        <a:rPr sz="3100" spc="-25" dirty="0">
                          <a:latin typeface="Times New Roman"/>
                          <a:cs typeface="Times New Roman"/>
                        </a:rPr>
                        <a:t>Текстийн</a:t>
                      </a:r>
                      <a:r>
                        <a:rPr sz="31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эхний</a:t>
                      </a:r>
                      <a:r>
                        <a:rPr sz="31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үсгэнд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өөрчлөлт</a:t>
                      </a:r>
                      <a:r>
                        <a:rPr sz="31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оруулна.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68580">
                        <a:lnSpc>
                          <a:spcPts val="3615"/>
                        </a:lnSpc>
                      </a:pPr>
                      <a:r>
                        <a:rPr sz="3100" spc="-20" dirty="0">
                          <a:latin typeface="Times New Roman"/>
                          <a:cs typeface="Times New Roman"/>
                        </a:rPr>
                        <a:t>first-line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873125">
                        <a:lnSpc>
                          <a:spcPts val="3720"/>
                        </a:lnSpc>
                      </a:pPr>
                      <a:r>
                        <a:rPr sz="3100" spc="-25" dirty="0">
                          <a:latin typeface="Times New Roman"/>
                          <a:cs typeface="Times New Roman"/>
                        </a:rPr>
                        <a:t>Текстийн</a:t>
                      </a:r>
                      <a:r>
                        <a:rPr sz="31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эхний</a:t>
                      </a:r>
                      <a:r>
                        <a:rPr sz="31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мөрөнд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өөрчлөлт</a:t>
                      </a:r>
                      <a:r>
                        <a:rPr sz="31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оруулна.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68580">
                        <a:lnSpc>
                          <a:spcPts val="3615"/>
                        </a:lnSpc>
                      </a:pP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:before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07645">
                        <a:lnSpc>
                          <a:spcPts val="3720"/>
                        </a:lnSpc>
                      </a:pP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3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өмнө</a:t>
                      </a:r>
                      <a:r>
                        <a:rPr sz="3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өөрчлөлт оруулна.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68580">
                        <a:lnSpc>
                          <a:spcPts val="3620"/>
                        </a:lnSpc>
                      </a:pP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:after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39065">
                        <a:lnSpc>
                          <a:spcPts val="3720"/>
                        </a:lnSpc>
                      </a:pP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Элементийн</a:t>
                      </a:r>
                      <a:r>
                        <a:rPr sz="3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дараа</a:t>
                      </a:r>
                      <a:r>
                        <a:rPr sz="3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-10" dirty="0">
                          <a:latin typeface="Times New Roman"/>
                          <a:cs typeface="Times New Roman"/>
                        </a:rPr>
                        <a:t>өөрчлөлт оруулна.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759" rIns="0" bIns="0" rtlCol="0">
            <a:spAutoFit/>
          </a:bodyPr>
          <a:lstStyle/>
          <a:p>
            <a:pPr marL="2174240">
              <a:lnSpc>
                <a:spcPct val="100000"/>
              </a:lnSpc>
              <a:spcBef>
                <a:spcPts val="100"/>
              </a:spcBef>
            </a:pPr>
            <a:r>
              <a:rPr dirty="0"/>
              <a:t>Жишээ</a:t>
            </a:r>
            <a:r>
              <a:rPr spc="-15" dirty="0"/>
              <a:t> </a:t>
            </a:r>
            <a:r>
              <a:rPr spc="-25" dirty="0"/>
              <a:t>нь: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1464056"/>
            <a:ext cx="7966709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  <a:tab pos="4795520" algn="l"/>
              </a:tabLst>
            </a:pPr>
            <a:r>
              <a:rPr sz="2400" i="1" dirty="0">
                <a:latin typeface="Arial"/>
                <a:cs typeface="Arial"/>
              </a:rPr>
              <a:t>Хэд хэдэн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Pseudo-element</a:t>
            </a:r>
            <a:r>
              <a:rPr sz="2400" i="1" dirty="0">
                <a:latin typeface="Arial"/>
                <a:cs typeface="Arial"/>
              </a:rPr>
              <a:t>	зэрэг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ашиглаж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болно.</a:t>
            </a:r>
            <a:endParaRPr sz="2400">
              <a:latin typeface="Arial"/>
              <a:cs typeface="Arial"/>
            </a:endParaRPr>
          </a:p>
          <a:p>
            <a:pPr marL="927100" indent="-9150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i="1" dirty="0">
                <a:latin typeface="Arial"/>
                <a:cs typeface="Arial"/>
              </a:rPr>
              <a:t>p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{font-</a:t>
            </a:r>
            <a:r>
              <a:rPr sz="2400" i="1" dirty="0">
                <a:latin typeface="Arial"/>
                <a:cs typeface="Arial"/>
              </a:rPr>
              <a:t>size: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12pt}</a:t>
            </a:r>
            <a:endParaRPr sz="2400">
              <a:latin typeface="Arial"/>
              <a:cs typeface="Arial"/>
            </a:endParaRPr>
          </a:p>
          <a:p>
            <a:pPr marL="355600" marR="5143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2400" i="1" spc="-10" dirty="0">
                <a:latin typeface="Arial"/>
                <a:cs typeface="Arial"/>
              </a:rPr>
              <a:t>p:first-</a:t>
            </a:r>
            <a:r>
              <a:rPr sz="2400" i="1" dirty="0">
                <a:latin typeface="Arial"/>
                <a:cs typeface="Arial"/>
              </a:rPr>
              <a:t>letter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{color: #FF0000; font-size: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200%}p:first- </a:t>
            </a:r>
            <a:r>
              <a:rPr sz="2400" i="1" spc="-20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1010919" indent="-99885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010919" algn="l"/>
                <a:tab pos="1011555" algn="l"/>
              </a:tabLst>
            </a:pPr>
            <a:r>
              <a:rPr sz="2400" i="1" dirty="0">
                <a:latin typeface="Arial"/>
                <a:cs typeface="Arial"/>
              </a:rPr>
              <a:t>{color: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#0000FF}</a:t>
            </a:r>
            <a:endParaRPr sz="2400">
              <a:latin typeface="Arial"/>
              <a:cs typeface="Arial"/>
            </a:endParaRPr>
          </a:p>
          <a:p>
            <a:pPr marL="927100" indent="-9150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i="1" dirty="0">
                <a:latin typeface="Arial"/>
                <a:cs typeface="Arial"/>
              </a:rPr>
              <a:t>&lt;p&gt;The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first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words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an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article&lt;/p&gt;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97865" y="676401"/>
            <a:ext cx="8315325" cy="40500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first-</a:t>
            </a:r>
            <a:r>
              <a:rPr sz="2400" i="1" spc="-20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"first-line"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pseudo-</a:t>
            </a:r>
            <a:r>
              <a:rPr sz="2400" i="1" dirty="0">
                <a:latin typeface="Arial"/>
                <a:cs typeface="Arial"/>
              </a:rPr>
              <a:t>element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нь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текст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бичихэд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эхний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мөрд </a:t>
            </a:r>
            <a:r>
              <a:rPr sz="2400" i="1" dirty="0">
                <a:latin typeface="Arial"/>
                <a:cs typeface="Arial"/>
              </a:rPr>
              <a:t>тусгай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хэвжүүлэлт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оруулна.</a:t>
            </a:r>
            <a:endParaRPr sz="2400">
              <a:latin typeface="Arial"/>
              <a:cs typeface="Arial"/>
            </a:endParaRPr>
          </a:p>
          <a:p>
            <a:pPr marL="355600" marR="240029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p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{font-size: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12pt}p:first-</a:t>
            </a:r>
            <a:r>
              <a:rPr sz="2400" i="1" dirty="0">
                <a:latin typeface="Arial"/>
                <a:cs typeface="Arial"/>
              </a:rPr>
              <a:t>line {color: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#0000FF; </a:t>
            </a:r>
            <a:r>
              <a:rPr sz="2400" i="1" spc="-10" dirty="0">
                <a:latin typeface="Arial"/>
                <a:cs typeface="Arial"/>
              </a:rPr>
              <a:t>font-variant: small-</a:t>
            </a:r>
            <a:r>
              <a:rPr sz="2400" i="1" dirty="0">
                <a:latin typeface="Arial"/>
                <a:cs typeface="Arial"/>
              </a:rPr>
              <a:t>caps}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/* эхний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мөрийн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өнгө,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үсгийн </a:t>
            </a:r>
            <a:r>
              <a:rPr sz="2400" i="1" spc="-10" dirty="0">
                <a:latin typeface="Arial"/>
                <a:cs typeface="Arial"/>
              </a:rPr>
              <a:t>фонтыг </a:t>
            </a:r>
            <a:r>
              <a:rPr sz="2400" i="1" dirty="0">
                <a:latin typeface="Arial"/>
                <a:cs typeface="Arial"/>
              </a:rPr>
              <a:t>заасан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байна.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*/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&lt;p&gt;Some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text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ends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up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on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two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or </a:t>
            </a:r>
            <a:r>
              <a:rPr sz="2400" i="1" dirty="0">
                <a:latin typeface="Arial"/>
                <a:cs typeface="Arial"/>
              </a:rPr>
              <a:t>more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lines&lt;/p&gt;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Дээрх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кодчлолын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үр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дүн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дараах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хэлбэртэй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харагдана.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Some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text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ends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up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on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two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or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more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lines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91" y="295478"/>
            <a:ext cx="79400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Жишээ</a:t>
            </a:r>
            <a:r>
              <a:rPr sz="3600" spc="-25" dirty="0"/>
              <a:t> </a:t>
            </a:r>
            <a:r>
              <a:rPr sz="3600" dirty="0"/>
              <a:t>нь:</a:t>
            </a:r>
            <a:r>
              <a:rPr sz="3600" spc="-15" dirty="0"/>
              <a:t> </a:t>
            </a:r>
            <a:r>
              <a:rPr sz="3600" dirty="0"/>
              <a:t>a</a:t>
            </a:r>
            <a:r>
              <a:rPr sz="3600" spc="-20" dirty="0"/>
              <a:t> </a:t>
            </a:r>
            <a:r>
              <a:rPr sz="3600" dirty="0"/>
              <a:t>элементээр</a:t>
            </a:r>
            <a:r>
              <a:rPr sz="3600" spc="-30" dirty="0"/>
              <a:t> </a:t>
            </a:r>
            <a:r>
              <a:rPr sz="3600" spc="-10" dirty="0"/>
              <a:t>холболтонд </a:t>
            </a:r>
            <a:r>
              <a:rPr sz="3600" dirty="0"/>
              <a:t>өнгөний</a:t>
            </a:r>
            <a:r>
              <a:rPr sz="3600" spc="-35" dirty="0"/>
              <a:t> </a:t>
            </a:r>
            <a:r>
              <a:rPr sz="3600" dirty="0"/>
              <a:t>эффект</a:t>
            </a:r>
            <a:r>
              <a:rPr sz="3600" spc="-20" dirty="0"/>
              <a:t> </a:t>
            </a:r>
            <a:r>
              <a:rPr sz="3600" dirty="0"/>
              <a:t>оруулж</a:t>
            </a:r>
            <a:r>
              <a:rPr sz="3600" spc="-10" dirty="0"/>
              <a:t> </a:t>
            </a:r>
            <a:r>
              <a:rPr sz="3600" dirty="0"/>
              <a:t>байгаа</a:t>
            </a:r>
            <a:r>
              <a:rPr sz="3600" spc="-30" dirty="0"/>
              <a:t> </a:t>
            </a:r>
            <a:r>
              <a:rPr sz="3600" spc="-25" dirty="0"/>
              <a:t>нь: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2023084"/>
            <a:ext cx="7751445" cy="3867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&lt;html&gt;&lt;head&gt;&lt;style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type="text/css"&gt;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a:link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{color: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#FF0000}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a:visited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{color: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#00FF00}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a:hover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{color: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#FF00FF}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a:active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{color: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#0000FF}&lt;/style&gt;&lt;/head&gt;</a:t>
            </a:r>
            <a:endParaRPr sz="2000">
              <a:latin typeface="Arial"/>
              <a:cs typeface="Arial"/>
            </a:endParaRPr>
          </a:p>
          <a:p>
            <a:pPr marL="355600" marR="2794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&lt;body&gt;&lt;p&gt;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&lt;b&gt;&lt;a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href="default.asp"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target="_blank"&gt;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Энэ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бол </a:t>
            </a:r>
            <a:r>
              <a:rPr sz="2000" i="1" dirty="0">
                <a:latin typeface="Arial"/>
                <a:cs typeface="Arial"/>
              </a:rPr>
              <a:t>холболт.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&lt;/a&gt;&lt;/b&gt;&lt;/p&gt;</a:t>
            </a:r>
            <a:endParaRPr sz="2000">
              <a:latin typeface="Arial"/>
              <a:cs typeface="Arial"/>
            </a:endParaRPr>
          </a:p>
          <a:p>
            <a:pPr marL="355600" marR="78295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4937125" algn="l"/>
                <a:tab pos="6025515" algn="l"/>
              </a:tabLst>
            </a:pPr>
            <a:r>
              <a:rPr sz="2000" i="1" dirty="0">
                <a:latin typeface="Arial"/>
                <a:cs typeface="Arial"/>
              </a:rPr>
              <a:t>&lt;p&gt;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&lt;b&gt;Анхааруулга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!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&lt;/b&gt;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a:hover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нь</a:t>
            </a:r>
            <a:r>
              <a:rPr sz="2000" i="1" dirty="0">
                <a:latin typeface="Arial"/>
                <a:cs typeface="Arial"/>
              </a:rPr>
              <a:t>	a:link</a:t>
            </a:r>
            <a:r>
              <a:rPr sz="2000" i="1" spc="-25" dirty="0">
                <a:latin typeface="Arial"/>
                <a:cs typeface="Arial"/>
              </a:rPr>
              <a:t> ба</a:t>
            </a:r>
            <a:r>
              <a:rPr sz="2000" i="1" dirty="0">
                <a:latin typeface="Arial"/>
                <a:cs typeface="Arial"/>
              </a:rPr>
              <a:t>	</a:t>
            </a:r>
            <a:r>
              <a:rPr sz="2000" i="1" spc="-10" dirty="0">
                <a:latin typeface="Arial"/>
                <a:cs typeface="Arial"/>
              </a:rPr>
              <a:t>a:visited </a:t>
            </a:r>
            <a:r>
              <a:rPr sz="2000" i="1" dirty="0">
                <a:latin typeface="Arial"/>
                <a:cs typeface="Arial"/>
              </a:rPr>
              <a:t>тодорхойлсны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дараа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бичигдэнэ.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  <a:tab pos="3102610" algn="l"/>
                <a:tab pos="5036185" algn="l"/>
              </a:tabLst>
            </a:pPr>
            <a:r>
              <a:rPr sz="2000" i="1" dirty="0">
                <a:latin typeface="Arial"/>
                <a:cs typeface="Arial"/>
              </a:rPr>
              <a:t>&lt;p&gt;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&lt;b&gt;Анхааруулга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!</a:t>
            </a:r>
            <a:r>
              <a:rPr sz="2000" i="1" dirty="0">
                <a:latin typeface="Arial"/>
                <a:cs typeface="Arial"/>
              </a:rPr>
              <a:t>	&lt;/b&gt;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a:active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нь</a:t>
            </a:r>
            <a:r>
              <a:rPr sz="2000" i="1" dirty="0">
                <a:latin typeface="Arial"/>
                <a:cs typeface="Arial"/>
              </a:rPr>
              <a:t>	a:hover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тодорхойлсны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дараа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идэвхижинэ.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&lt;/p&gt;&lt;/body&gt;&lt;/html&gt;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031" y="-51104"/>
            <a:ext cx="7107936" cy="1230131"/>
          </a:xfrm>
          <a:prstGeom prst="rect">
            <a:avLst/>
          </a:prstGeom>
        </p:spPr>
        <p:txBody>
          <a:bodyPr vert="horz" wrap="square" lIns="0" tIns="547674" rIns="0" bIns="0" rtlCol="0">
            <a:spAutoFit/>
          </a:bodyPr>
          <a:lstStyle/>
          <a:p>
            <a:pPr marL="1409065">
              <a:lnSpc>
                <a:spcPct val="100000"/>
              </a:lnSpc>
              <a:spcBef>
                <a:spcPts val="105"/>
              </a:spcBef>
            </a:pPr>
            <a:r>
              <a:rPr dirty="0"/>
              <a:t>Cascading</a:t>
            </a:r>
            <a:r>
              <a:rPr spc="-30" dirty="0"/>
              <a:t> </a:t>
            </a:r>
            <a:r>
              <a:rPr spc="-10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90750"/>
            <a:ext cx="7808595" cy="5009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Browser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default</a:t>
            </a:r>
            <a:endParaRPr sz="2800" dirty="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External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style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sheet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(Гадаад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хэлбэрийн хуудас)</a:t>
            </a:r>
            <a:endParaRPr sz="2800" dirty="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69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inside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external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*.css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endParaRPr sz="2800" dirty="0">
              <a:latin typeface="Arial"/>
              <a:cs typeface="Arial"/>
            </a:endParaRPr>
          </a:p>
          <a:p>
            <a:pPr marL="527685" marR="137160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Internal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style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sheet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(Дотоод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хэлбэрийн хуудас)</a:t>
            </a:r>
            <a:endParaRPr sz="2800" dirty="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69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inside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&lt;head&gt;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tag</a:t>
            </a:r>
            <a:endParaRPr sz="2800" dirty="0">
              <a:latin typeface="Arial"/>
              <a:cs typeface="Arial"/>
            </a:endParaRPr>
          </a:p>
          <a:p>
            <a:pPr marL="527685" marR="887730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Inline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style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(HTML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элемент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доторх </a:t>
            </a:r>
            <a:r>
              <a:rPr sz="2800" spc="-10" dirty="0" err="1">
                <a:latin typeface="Arial"/>
                <a:cs typeface="Arial"/>
              </a:rPr>
              <a:t>хэлбэр</a:t>
            </a:r>
            <a:r>
              <a:rPr sz="2800" spc="-10" dirty="0">
                <a:latin typeface="Arial"/>
                <a:cs typeface="Arial"/>
              </a:rPr>
              <a:t>)</a:t>
            </a:r>
            <a:endParaRPr lang="en-US" sz="2800" spc="-10" dirty="0">
              <a:latin typeface="Arial"/>
              <a:cs typeface="Arial"/>
            </a:endParaRPr>
          </a:p>
          <a:p>
            <a:pPr marL="855663" marR="887730" lvl="3" indent="-457200">
              <a:spcBef>
                <a:spcPts val="755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  <a:cs typeface="Arial"/>
              </a:rPr>
              <a:t>inside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HTML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element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4770120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Агуулга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3200" dirty="0">
                <a:latin typeface="Arial"/>
                <a:cs typeface="Arial"/>
              </a:rPr>
              <a:t>CSS3 &amp; </a:t>
            </a:r>
            <a:r>
              <a:rPr lang="mn-MN" sz="3200" dirty="0">
                <a:latin typeface="Arial"/>
                <a:cs typeface="Arial"/>
              </a:rPr>
              <a:t>Респонсив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483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239" y="711453"/>
            <a:ext cx="27838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CSS3</a:t>
            </a:r>
            <a:r>
              <a:rPr sz="3300" spc="-155" dirty="0"/>
              <a:t> </a:t>
            </a:r>
            <a:r>
              <a:rPr sz="3300" spc="-90" dirty="0"/>
              <a:t>Text</a:t>
            </a:r>
            <a:r>
              <a:rPr sz="3300" spc="-95" dirty="0"/>
              <a:t> </a:t>
            </a:r>
            <a:r>
              <a:rPr sz="3300" spc="-40" dirty="0"/>
              <a:t>effects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683" y="2433777"/>
            <a:ext cx="4724400" cy="30473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313943"/>
            <a:ext cx="4523232" cy="27538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1023" y="3418332"/>
            <a:ext cx="4829556" cy="24566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105" y="711453"/>
            <a:ext cx="3390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CSS3</a:t>
            </a:r>
            <a:r>
              <a:rPr sz="3300" spc="-150" dirty="0"/>
              <a:t> </a:t>
            </a:r>
            <a:r>
              <a:rPr sz="3300" spc="-90" dirty="0"/>
              <a:t>Text</a:t>
            </a:r>
            <a:r>
              <a:rPr sz="3300" spc="-95" dirty="0"/>
              <a:t> </a:t>
            </a:r>
            <a:r>
              <a:rPr sz="3300" spc="-30" dirty="0"/>
              <a:t>Properties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353425" y="645149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2213613"/>
            <a:ext cx="7439025" cy="37631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2942" y="6337198"/>
            <a:ext cx="3917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http://www.w3schools.com/css/css3_text_effects.asp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09" y="1810142"/>
            <a:ext cx="8411362" cy="4570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076" y="611873"/>
            <a:ext cx="3714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latin typeface="Palatino Linotype"/>
                <a:cs typeface="Palatino Linotype"/>
              </a:rPr>
              <a:t>Box-</a:t>
            </a:r>
            <a:r>
              <a:rPr sz="2000" b="1" spc="-95" dirty="0">
                <a:latin typeface="Palatino Linotype"/>
                <a:cs typeface="Palatino Linotype"/>
              </a:rPr>
              <a:t>shadow,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spc="-50" dirty="0">
                <a:latin typeface="Palatino Linotype"/>
                <a:cs typeface="Palatino Linotype"/>
              </a:rPr>
              <a:t>transform,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spc="-50" dirty="0">
                <a:latin typeface="Palatino Linotype"/>
                <a:cs typeface="Palatino Linotype"/>
              </a:rPr>
              <a:t>transition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76783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Хувиргалт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2203450" cy="300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375"/>
              </a:lnSpc>
              <a:spcBef>
                <a:spcPts val="10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transform</a:t>
            </a:r>
            <a:endParaRPr sz="2100">
              <a:latin typeface="Calibri"/>
              <a:cs typeface="Calibri"/>
            </a:endParaRPr>
          </a:p>
          <a:p>
            <a:pPr marL="527685" lvl="1" indent="-172720">
              <a:lnSpc>
                <a:spcPts val="3335"/>
              </a:lnSpc>
              <a:buSzPct val="74137"/>
              <a:buFont typeface="Calibri"/>
              <a:buChar char="–"/>
              <a:tabLst>
                <a:tab pos="528320" algn="l"/>
              </a:tabLst>
            </a:pPr>
            <a:r>
              <a:rPr sz="2900" spc="-10" dirty="0">
                <a:latin typeface="Arial"/>
                <a:cs typeface="Arial"/>
              </a:rPr>
              <a:t>translate()</a:t>
            </a:r>
            <a:endParaRPr sz="29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960"/>
              </a:spcBef>
              <a:buSzPct val="74137"/>
              <a:buFont typeface="Calibri"/>
              <a:buChar char="–"/>
              <a:tabLst>
                <a:tab pos="528320" algn="l"/>
              </a:tabLst>
            </a:pPr>
            <a:r>
              <a:rPr sz="2900" spc="-10" dirty="0">
                <a:latin typeface="Arial"/>
                <a:cs typeface="Arial"/>
              </a:rPr>
              <a:t>rotate()</a:t>
            </a:r>
            <a:endParaRPr sz="29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944"/>
              </a:spcBef>
              <a:buSzPct val="74137"/>
              <a:buFont typeface="Calibri"/>
              <a:buChar char="–"/>
              <a:tabLst>
                <a:tab pos="528320" algn="l"/>
              </a:tabLst>
            </a:pPr>
            <a:r>
              <a:rPr sz="2900" spc="-10" dirty="0">
                <a:latin typeface="Arial"/>
                <a:cs typeface="Arial"/>
              </a:rPr>
              <a:t>scale()</a:t>
            </a:r>
            <a:endParaRPr sz="29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965"/>
              </a:spcBef>
              <a:buSzPct val="74137"/>
              <a:buFont typeface="Calibri"/>
              <a:buChar char="–"/>
              <a:tabLst>
                <a:tab pos="528320" algn="l"/>
              </a:tabLst>
            </a:pPr>
            <a:r>
              <a:rPr sz="2900" spc="-10" dirty="0">
                <a:latin typeface="Arial"/>
                <a:cs typeface="Arial"/>
              </a:rPr>
              <a:t>skew()</a:t>
            </a:r>
            <a:endParaRPr sz="29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960"/>
              </a:spcBef>
              <a:buSzPct val="74137"/>
              <a:buFont typeface="Calibri"/>
              <a:buChar char="–"/>
              <a:tabLst>
                <a:tab pos="528320" algn="l"/>
              </a:tabLst>
            </a:pPr>
            <a:r>
              <a:rPr sz="2900" spc="-10" dirty="0">
                <a:latin typeface="Arial"/>
                <a:cs typeface="Arial"/>
              </a:rPr>
              <a:t>matrix()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7235" y="4379444"/>
            <a:ext cx="2168160" cy="18999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7513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translate()</a:t>
            </a:r>
            <a:endParaRPr sz="3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741297"/>
            <a:ext cx="4968240" cy="2548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ms-transform: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translate(50px,100px);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9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webkit-transform: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translate(50px,100px);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transform: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translate(50px,100px);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29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/>
              <a:t>rotate()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4096385" cy="2548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ms-transform: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rotate(30deg);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9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webkit-transform: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rotate(30deg);</a:t>
            </a:r>
            <a:endParaRPr sz="2100">
              <a:latin typeface="Calibri"/>
              <a:cs typeface="Calibri"/>
            </a:endParaRPr>
          </a:p>
          <a:p>
            <a:pPr marR="868044" algn="r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12750" marR="899794" indent="-413384" algn="r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12750" algn="l"/>
                <a:tab pos="413384" algn="l"/>
              </a:tabLst>
            </a:pPr>
            <a:r>
              <a:rPr sz="2100" spc="-10" dirty="0">
                <a:latin typeface="Calibri"/>
                <a:cs typeface="Calibri"/>
              </a:rPr>
              <a:t>transform: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rotate(30deg);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427" y="4134611"/>
            <a:ext cx="2269387" cy="2109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109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scale()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3641090" cy="2548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ms-transform: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scale(2,4);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9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webkit-transform: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scale(2,4);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transform: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scale(2,4);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3033" y="3816096"/>
            <a:ext cx="2539177" cy="25611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107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/>
              <a:t>skew()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4712335" cy="2548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ms-transform: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skew(30deg,20deg);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9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webkit-transform: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skew(30deg,20deg);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transform: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skew(30deg,20deg);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1337" y="4391894"/>
            <a:ext cx="2406952" cy="18964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483234"/>
            <a:ext cx="578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HTML</a:t>
            </a:r>
            <a:r>
              <a:rPr spc="-30" dirty="0"/>
              <a:t> </a:t>
            </a:r>
            <a:r>
              <a:rPr dirty="0"/>
              <a:t>хуудасны</a:t>
            </a:r>
            <a:r>
              <a:rPr spc="-35" dirty="0"/>
              <a:t> </a:t>
            </a:r>
            <a:r>
              <a:rPr spc="-10" dirty="0"/>
              <a:t>бүтэц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0176" y="1295400"/>
            <a:ext cx="2743200" cy="43434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A6A6A6"/>
                </a:solidFill>
                <a:latin typeface="Arial"/>
                <a:cs typeface="Arial"/>
              </a:rPr>
              <a:t>Document</a:t>
            </a:r>
            <a:r>
              <a:rPr sz="1800" spc="-4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Arial"/>
                <a:cs typeface="Arial"/>
              </a:rPr>
              <a:t>(HTML)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1532" y="1674876"/>
            <a:ext cx="2377440" cy="114490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A6A6A6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532" y="2971800"/>
            <a:ext cx="2377440" cy="2590800"/>
          </a:xfrm>
          <a:prstGeom prst="rect">
            <a:avLst/>
          </a:prstGeom>
          <a:ln w="9525">
            <a:solidFill>
              <a:srgbClr val="3399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20" dirty="0">
                <a:solidFill>
                  <a:srgbClr val="A6A6A6"/>
                </a:solidFill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4411" y="3429000"/>
            <a:ext cx="2011680" cy="379730"/>
          </a:xfrm>
          <a:prstGeom prst="rect">
            <a:avLst/>
          </a:prstGeom>
          <a:ln w="9525">
            <a:solidFill>
              <a:srgbClr val="FF99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H1 </a:t>
            </a:r>
            <a:r>
              <a:rPr sz="1800" spc="-10" dirty="0">
                <a:latin typeface="Verdana"/>
                <a:cs typeface="Verdana"/>
              </a:rPr>
              <a:t>Heading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292" y="4114800"/>
            <a:ext cx="1645920" cy="378460"/>
          </a:xfrm>
          <a:prstGeom prst="rect">
            <a:avLst/>
          </a:prstGeom>
          <a:ln w="9525">
            <a:solidFill>
              <a:srgbClr val="0000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10" dirty="0">
                <a:latin typeface="Verdana"/>
                <a:cs typeface="Verdana"/>
              </a:rPr>
              <a:t>Paragraph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7292" y="4840223"/>
            <a:ext cx="1645920" cy="379730"/>
          </a:xfrm>
          <a:prstGeom prst="rect">
            <a:avLst/>
          </a:prstGeom>
          <a:ln w="9525">
            <a:solidFill>
              <a:srgbClr val="0000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Paragraph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4411" y="2133600"/>
            <a:ext cx="2011680" cy="379730"/>
          </a:xfrm>
          <a:prstGeom prst="rect">
            <a:avLst/>
          </a:prstGeom>
          <a:ln w="9525">
            <a:solidFill>
              <a:srgbClr val="0099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Title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591" y="1283919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HTML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1942846"/>
            <a:ext cx="436372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6F2F9F"/>
                </a:solidFill>
                <a:latin typeface="Lucida Sans Unicode"/>
                <a:cs typeface="Lucida Sans Unicode"/>
              </a:rPr>
              <a:t>HEAD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205740">
              <a:lnSpc>
                <a:spcPts val="2590"/>
              </a:lnSpc>
            </a:pPr>
            <a:r>
              <a:rPr sz="2400" dirty="0">
                <a:latin typeface="Lucida Sans Unicode"/>
                <a:cs typeface="Lucida Sans Unicode"/>
              </a:rPr>
              <a:t>&lt;</a:t>
            </a:r>
            <a:r>
              <a:rPr sz="2400" dirty="0">
                <a:solidFill>
                  <a:srgbClr val="009900"/>
                </a:solidFill>
                <a:latin typeface="Lucida Sans Unicode"/>
                <a:cs typeface="Lucida Sans Unicode"/>
              </a:rPr>
              <a:t>TITLE</a:t>
            </a:r>
            <a:r>
              <a:rPr sz="2400" dirty="0">
                <a:latin typeface="Lucida Sans Unicode"/>
                <a:cs typeface="Lucida Sans Unicode"/>
              </a:rPr>
              <a:t>&gt;Title</a:t>
            </a:r>
            <a:r>
              <a:rPr sz="2400" spc="-10" dirty="0">
                <a:latin typeface="Lucida Sans Unicode"/>
                <a:cs typeface="Lucida Sans Unicode"/>
              </a:rPr>
              <a:t> Text&lt;</a:t>
            </a:r>
            <a:r>
              <a:rPr sz="2400" spc="-10" dirty="0">
                <a:solidFill>
                  <a:srgbClr val="009900"/>
                </a:solidFill>
                <a:latin typeface="Lucida Sans Unicode"/>
                <a:cs typeface="Lucida Sans Unicode"/>
              </a:rPr>
              <a:t>/TITLE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6F2F9F"/>
                </a:solidFill>
                <a:latin typeface="Lucida Sans Unicode"/>
                <a:cs typeface="Lucida Sans Unicode"/>
              </a:rPr>
              <a:t>/HEAD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127" y="3259963"/>
            <a:ext cx="4011929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3399FF"/>
                </a:solidFill>
                <a:latin typeface="Lucida Sans Unicode"/>
                <a:cs typeface="Lucida Sans Unicode"/>
              </a:rPr>
              <a:t>BODY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301625">
              <a:lnSpc>
                <a:spcPts val="2595"/>
              </a:lnSpc>
            </a:pPr>
            <a:r>
              <a:rPr sz="2400" dirty="0">
                <a:latin typeface="Lucida Sans Unicode"/>
                <a:cs typeface="Lucida Sans Unicode"/>
              </a:rPr>
              <a:t>&lt;</a:t>
            </a:r>
            <a:r>
              <a:rPr sz="2400" dirty="0">
                <a:solidFill>
                  <a:srgbClr val="FF9933"/>
                </a:solidFill>
                <a:latin typeface="Lucida Sans Unicode"/>
                <a:cs typeface="Lucida Sans Unicode"/>
              </a:rPr>
              <a:t>H1</a:t>
            </a:r>
            <a:r>
              <a:rPr sz="2400" dirty="0">
                <a:latin typeface="Lucida Sans Unicode"/>
                <a:cs typeface="Lucida Sans Unicode"/>
              </a:rPr>
              <a:t>&gt;H1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Heading&lt;</a:t>
            </a:r>
            <a:r>
              <a:rPr sz="2400" spc="-10" dirty="0">
                <a:solidFill>
                  <a:srgbClr val="FF9933"/>
                </a:solidFill>
                <a:latin typeface="Lucida Sans Unicode"/>
                <a:cs typeface="Lucida Sans Unicode"/>
              </a:rPr>
              <a:t>/H1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301625">
              <a:lnSpc>
                <a:spcPts val="2595"/>
              </a:lnSpc>
            </a:pPr>
            <a:r>
              <a:rPr sz="2400" dirty="0">
                <a:latin typeface="Lucida Sans Unicode"/>
                <a:cs typeface="Lucida Sans Unicode"/>
              </a:rPr>
              <a:t>&lt;</a:t>
            </a:r>
            <a:r>
              <a:rPr sz="2400" dirty="0">
                <a:solidFill>
                  <a:srgbClr val="0000CC"/>
                </a:solidFill>
                <a:latin typeface="Lucida Sans Unicode"/>
                <a:cs typeface="Lucida Sans Unicode"/>
              </a:rPr>
              <a:t>P</a:t>
            </a:r>
            <a:r>
              <a:rPr sz="2400" dirty="0">
                <a:latin typeface="Lucida Sans Unicode"/>
                <a:cs typeface="Lucida Sans Unicode"/>
              </a:rPr>
              <a:t>&gt;Paragraph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1&lt;</a:t>
            </a:r>
            <a:r>
              <a:rPr sz="2400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/P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301625">
              <a:lnSpc>
                <a:spcPts val="2590"/>
              </a:lnSpc>
            </a:pPr>
            <a:r>
              <a:rPr sz="2400" dirty="0">
                <a:latin typeface="Lucida Sans Unicode"/>
                <a:cs typeface="Lucida Sans Unicode"/>
              </a:rPr>
              <a:t>&lt;</a:t>
            </a:r>
            <a:r>
              <a:rPr sz="2400" dirty="0">
                <a:solidFill>
                  <a:srgbClr val="0000CC"/>
                </a:solidFill>
                <a:latin typeface="Lucida Sans Unicode"/>
                <a:cs typeface="Lucida Sans Unicode"/>
              </a:rPr>
              <a:t>P</a:t>
            </a:r>
            <a:r>
              <a:rPr sz="2400" dirty="0">
                <a:latin typeface="Lucida Sans Unicode"/>
                <a:cs typeface="Lucida Sans Unicode"/>
              </a:rPr>
              <a:t>&gt;Paragraph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2&lt;</a:t>
            </a:r>
            <a:r>
              <a:rPr sz="2400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/P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3399FF"/>
                </a:solidFill>
                <a:latin typeface="Lucida Sans Unicode"/>
                <a:cs typeface="Lucida Sans Unicode"/>
              </a:rPr>
              <a:t>/BODY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591" y="5238750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ucida Sans Unicode"/>
                <a:cs typeface="Lucida Sans Unicode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/HTML</a:t>
            </a:r>
            <a:r>
              <a:rPr sz="2400" spc="-10" dirty="0">
                <a:latin typeface="Lucida Sans Unicode"/>
                <a:cs typeface="Lucida Sans Unicode"/>
              </a:rPr>
              <a:t>&gt;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8497" y="4175759"/>
            <a:ext cx="2401917" cy="22337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3512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matrix()</a:t>
            </a:r>
            <a:endParaRPr sz="3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741297"/>
            <a:ext cx="6042025" cy="2548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ms-transform: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matrix(0.866,0.5,-0.5,0.866,0,0);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9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webkit-transform:</a:t>
            </a:r>
            <a:r>
              <a:rPr sz="2100" spc="1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matrix(0.866,0.5,-0.5,0.866,0,0);</a:t>
            </a:r>
            <a:endParaRPr sz="2100">
              <a:latin typeface="Calibri"/>
              <a:cs typeface="Calibri"/>
            </a:endParaRPr>
          </a:p>
          <a:p>
            <a:pPr marL="24574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/*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transform: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matrix(0.866,0.5,-0.5,0.866,0,0);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890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2D</a:t>
            </a:r>
            <a:r>
              <a:rPr sz="3300" spc="-60" dirty="0"/>
              <a:t> </a:t>
            </a:r>
            <a:r>
              <a:rPr sz="3300" spc="-35" dirty="0"/>
              <a:t>Transform</a:t>
            </a:r>
            <a:r>
              <a:rPr sz="3300" spc="-45" dirty="0"/>
              <a:t> </a:t>
            </a:r>
            <a:r>
              <a:rPr sz="3300" spc="-10" dirty="0"/>
              <a:t>Methods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57246"/>
            <a:ext cx="1938020" cy="17754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matrix(n,n,n,n,n,n)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14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translate(x,y)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Y-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  <a:p>
            <a:pPr marL="184785" marR="548640" indent="-172720">
              <a:lnSpc>
                <a:spcPct val="70000"/>
              </a:lnSpc>
              <a:spcBef>
                <a:spcPts val="80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translateX(n) 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15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translateY(n)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5298" y="1757246"/>
            <a:ext cx="540321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matrix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six</a:t>
            </a:r>
            <a:r>
              <a:rPr sz="1800" spc="-10" dirty="0">
                <a:latin typeface="Calibri"/>
                <a:cs typeface="Calibri"/>
              </a:rPr>
              <a:t> values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translation,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X-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298" y="2554351"/>
            <a:ext cx="540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translation,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X-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5298" y="3040507"/>
            <a:ext cx="539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translation,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9498" y="3525392"/>
            <a:ext cx="595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10" dirty="0">
                <a:latin typeface="Calibri"/>
                <a:cs typeface="Calibri"/>
              </a:rPr>
              <a:t> transformation,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elements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3525392"/>
            <a:ext cx="1191895" cy="10801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5080" indent="-172720">
              <a:lnSpc>
                <a:spcPct val="70000"/>
              </a:lnSpc>
              <a:spcBef>
                <a:spcPts val="74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scale(x,y)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scaleX(n)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scaleY(n)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9498" y="3991736"/>
            <a:ext cx="606933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10" dirty="0">
                <a:latin typeface="Calibri"/>
                <a:cs typeface="Calibri"/>
              </a:rPr>
              <a:t> transformation,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element's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width </a:t>
            </a: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10" dirty="0">
                <a:latin typeface="Calibri"/>
                <a:cs typeface="Calibri"/>
              </a:rPr>
              <a:t> transformation,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element's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42" y="4577825"/>
            <a:ext cx="7722870" cy="8070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0"/>
              </a:spcBef>
              <a:buSzPct val="44444"/>
              <a:buChar char="●"/>
              <a:tabLst>
                <a:tab pos="185420" algn="l"/>
                <a:tab pos="2070100" algn="l"/>
              </a:tabLst>
            </a:pPr>
            <a:r>
              <a:rPr sz="1800" spc="-10" dirty="0">
                <a:latin typeface="Calibri"/>
                <a:cs typeface="Calibri"/>
              </a:rPr>
              <a:t>rotate(angle)</a:t>
            </a:r>
            <a:r>
              <a:rPr sz="1800" dirty="0">
                <a:latin typeface="Calibri"/>
                <a:cs typeface="Calibri"/>
              </a:rPr>
              <a:t>	Defines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rotation,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angle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specified in the </a:t>
            </a:r>
            <a:r>
              <a:rPr sz="1800" spc="-10" dirty="0">
                <a:latin typeface="Calibri"/>
                <a:cs typeface="Calibri"/>
              </a:rPr>
              <a:t>parameter</a:t>
            </a:r>
            <a:endParaRPr sz="1800">
              <a:latin typeface="Calibri"/>
              <a:cs typeface="Calibri"/>
            </a:endParaRPr>
          </a:p>
          <a:p>
            <a:pPr marL="184785" marR="256540" indent="-172720">
              <a:lnSpc>
                <a:spcPct val="70000"/>
              </a:lnSpc>
              <a:spcBef>
                <a:spcPts val="805"/>
              </a:spcBef>
              <a:buSzPct val="44444"/>
              <a:buChar char="●"/>
              <a:tabLst>
                <a:tab pos="185420" algn="l"/>
                <a:tab pos="2755900" algn="l"/>
              </a:tabLst>
            </a:pPr>
            <a:r>
              <a:rPr sz="1800" spc="-20" dirty="0">
                <a:latin typeface="Calibri"/>
                <a:cs typeface="Calibri"/>
              </a:rPr>
              <a:t>skew(x-</a:t>
            </a:r>
            <a:r>
              <a:rPr sz="1800" dirty="0">
                <a:latin typeface="Calibri"/>
                <a:cs typeface="Calibri"/>
              </a:rPr>
              <a:t>angle,y-</a:t>
            </a:r>
            <a:r>
              <a:rPr sz="1800" spc="-10" dirty="0">
                <a:latin typeface="Calibri"/>
                <a:cs typeface="Calibri"/>
              </a:rPr>
              <a:t>angle)</a:t>
            </a:r>
            <a:r>
              <a:rPr sz="1800" dirty="0">
                <a:latin typeface="Calibri"/>
                <a:cs typeface="Calibri"/>
              </a:rPr>
              <a:t>	Defines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skew</a:t>
            </a:r>
            <a:r>
              <a:rPr sz="1800" spc="-10" dirty="0">
                <a:latin typeface="Calibri"/>
                <a:cs typeface="Calibri"/>
              </a:rPr>
              <a:t> transformation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the X-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the Y-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542" y="5360619"/>
            <a:ext cx="142049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skewX(angle)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SzPct val="44444"/>
              <a:buChar char="●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skewY(angle)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298" y="5360619"/>
            <a:ext cx="467423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the X-</a:t>
            </a:r>
            <a:r>
              <a:rPr sz="1800" spc="-20" dirty="0">
                <a:latin typeface="Calibri"/>
                <a:cs typeface="Calibri"/>
              </a:rPr>
              <a:t>axis </a:t>
            </a: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2D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skew</a:t>
            </a:r>
            <a:r>
              <a:rPr sz="1800" spc="-10" dirty="0">
                <a:latin typeface="Calibri"/>
                <a:cs typeface="Calibri"/>
              </a:rPr>
              <a:t> transformation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the Y-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9037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Хөдөлгөөн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1546225" cy="8039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@keyframes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5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animation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122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/>
              <a:t>@keyframes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7258050" cy="11938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64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name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choosing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(tutsFade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this</a:t>
            </a:r>
            <a:r>
              <a:rPr sz="2100" spc="-10" dirty="0">
                <a:latin typeface="Calibri"/>
                <a:cs typeface="Calibri"/>
              </a:rPr>
              <a:t> case).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45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Stages: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0%-100%;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from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(equal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0%)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(equal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100%).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CSS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styles: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style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you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would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like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apply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stage.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40" y="1520502"/>
            <a:ext cx="2519680" cy="31419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00" spc="-10" dirty="0">
                <a:latin typeface="Calibri"/>
                <a:cs typeface="Calibri"/>
              </a:rPr>
              <a:t>@keyframes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tutsFade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latin typeface="Calibri"/>
                <a:cs typeface="Calibri"/>
              </a:rPr>
              <a:t>0%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latin typeface="Calibri"/>
                <a:cs typeface="Calibri"/>
              </a:rPr>
              <a:t>opacity: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1;</a:t>
            </a:r>
            <a:endParaRPr sz="2100">
              <a:latin typeface="Calibri"/>
              <a:cs typeface="Calibri"/>
            </a:endParaRPr>
          </a:p>
          <a:p>
            <a:pPr marL="132715" marR="1639570">
              <a:lnSpc>
                <a:spcPct val="121500"/>
              </a:lnSpc>
              <a:spcBef>
                <a:spcPts val="10"/>
              </a:spcBef>
            </a:pPr>
            <a:r>
              <a:rPr sz="2100" spc="-50" dirty="0">
                <a:latin typeface="Calibri"/>
                <a:cs typeface="Calibri"/>
              </a:rPr>
              <a:t>}</a:t>
            </a:r>
            <a:r>
              <a:rPr sz="2100" spc="40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100%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/>
                <a:cs typeface="Calibri"/>
              </a:rPr>
              <a:t>opacity: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2477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Жишээ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4753483" y="1589354"/>
            <a:ext cx="23018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Calibri"/>
                <a:cs typeface="Calibri"/>
              </a:rPr>
              <a:t>@keyframes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examp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3878" y="1908429"/>
            <a:ext cx="3584575" cy="15849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19430" algn="l"/>
              </a:tabLst>
            </a:pPr>
            <a:r>
              <a:rPr sz="2100" spc="-25" dirty="0">
                <a:latin typeface="Calibri"/>
                <a:cs typeface="Calibri"/>
              </a:rPr>
              <a:t>0%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0" dirty="0">
                <a:latin typeface="Calibri"/>
                <a:cs typeface="Calibri"/>
              </a:rPr>
              <a:t>{background-</a:t>
            </a:r>
            <a:r>
              <a:rPr sz="2100" dirty="0">
                <a:latin typeface="Calibri"/>
                <a:cs typeface="Calibri"/>
              </a:rPr>
              <a:t>color: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red;}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/>
                <a:cs typeface="Calibri"/>
              </a:rPr>
              <a:t>25%</a:t>
            </a:r>
            <a:r>
              <a:rPr sz="2100" spc="48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{background-</a:t>
            </a:r>
            <a:r>
              <a:rPr sz="2100" dirty="0">
                <a:latin typeface="Calibri"/>
                <a:cs typeface="Calibri"/>
              </a:rPr>
              <a:t>color: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yellow;}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latin typeface="Calibri"/>
                <a:cs typeface="Calibri"/>
              </a:rPr>
              <a:t>50%</a:t>
            </a:r>
            <a:r>
              <a:rPr sz="2100" spc="48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{background-</a:t>
            </a:r>
            <a:r>
              <a:rPr sz="2100" dirty="0">
                <a:latin typeface="Calibri"/>
                <a:cs typeface="Calibri"/>
              </a:rPr>
              <a:t>color: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blue;}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latin typeface="Calibri"/>
                <a:cs typeface="Calibri"/>
              </a:rPr>
              <a:t>100%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{background-</a:t>
            </a:r>
            <a:r>
              <a:rPr sz="2100" dirty="0">
                <a:latin typeface="Calibri"/>
                <a:cs typeface="Calibri"/>
              </a:rPr>
              <a:t>color: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green;}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3483" y="3537966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1735" y="4664202"/>
            <a:ext cx="4540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@keyframes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73990" marR="50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{background-</a:t>
            </a:r>
            <a:r>
              <a:rPr sz="2800" dirty="0">
                <a:latin typeface="Calibri"/>
                <a:cs typeface="Calibri"/>
              </a:rPr>
              <a:t>color:</a:t>
            </a:r>
            <a:r>
              <a:rPr sz="2800" spc="-10" dirty="0">
                <a:latin typeface="Calibri"/>
                <a:cs typeface="Calibri"/>
              </a:rPr>
              <a:t> red;}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{background-</a:t>
            </a:r>
            <a:r>
              <a:rPr sz="2800" dirty="0">
                <a:latin typeface="Calibri"/>
                <a:cs typeface="Calibri"/>
              </a:rPr>
              <a:t>color: </a:t>
            </a:r>
            <a:r>
              <a:rPr sz="2800" spc="-10" dirty="0">
                <a:latin typeface="Calibri"/>
                <a:cs typeface="Calibri"/>
              </a:rPr>
              <a:t>yellow;}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7627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Animation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84350"/>
            <a:ext cx="7716520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ts val="2270"/>
              </a:lnSpc>
              <a:spcBef>
                <a:spcPts val="10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name: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@keyframes</a:t>
            </a:r>
            <a:r>
              <a:rPr sz="2100" dirty="0">
                <a:latin typeface="Calibri"/>
                <a:cs typeface="Calibri"/>
              </a:rPr>
              <a:t> name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(remember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</a:t>
            </a:r>
            <a:r>
              <a:rPr sz="2100" spc="-10" dirty="0">
                <a:latin typeface="Calibri"/>
                <a:cs typeface="Calibri"/>
              </a:rPr>
              <a:t> chose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270"/>
              </a:lnSpc>
            </a:pPr>
            <a:r>
              <a:rPr sz="2100" spc="-10" dirty="0">
                <a:latin typeface="Calibri"/>
                <a:cs typeface="Calibri"/>
              </a:rPr>
              <a:t>tutsFade).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ct val="80000"/>
              </a:lnSpc>
              <a:spcBef>
                <a:spcPts val="805"/>
              </a:spcBef>
              <a:buSzPct val="45238"/>
              <a:buFont typeface="Calibri"/>
              <a:buChar char="●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duration: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timeframe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length,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total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duration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animation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from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start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end.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270"/>
              </a:lnSpc>
              <a:spcBef>
                <a:spcPts val="29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timing-function: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sets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animation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speed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linear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ease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270"/>
              </a:lnSpc>
            </a:pPr>
            <a:r>
              <a:rPr sz="2100" dirty="0">
                <a:latin typeface="Calibri"/>
                <a:cs typeface="Calibri"/>
              </a:rPr>
              <a:t>|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ease-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ease-</a:t>
            </a:r>
            <a:r>
              <a:rPr sz="2100" dirty="0">
                <a:latin typeface="Calibri"/>
                <a:cs typeface="Calibri"/>
              </a:rPr>
              <a:t>out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ease-in-</a:t>
            </a:r>
            <a:r>
              <a:rPr sz="2100" dirty="0">
                <a:latin typeface="Calibri"/>
                <a:cs typeface="Calibri"/>
              </a:rPr>
              <a:t>out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cubic-</a:t>
            </a:r>
            <a:r>
              <a:rPr sz="2100" dirty="0">
                <a:latin typeface="Calibri"/>
                <a:cs typeface="Calibri"/>
              </a:rPr>
              <a:t>bezier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30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delay: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delay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before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our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animation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-10" dirty="0">
                <a:latin typeface="Calibri"/>
                <a:cs typeface="Calibri"/>
              </a:rPr>
              <a:t> start.</a:t>
            </a:r>
            <a:endParaRPr sz="2100">
              <a:latin typeface="Calibri"/>
              <a:cs typeface="Calibri"/>
            </a:endParaRPr>
          </a:p>
          <a:p>
            <a:pPr marL="184785" marR="212090" indent="-172720">
              <a:lnSpc>
                <a:spcPct val="80000"/>
              </a:lnSpc>
              <a:spcBef>
                <a:spcPts val="805"/>
              </a:spcBef>
              <a:buSzPct val="45238"/>
              <a:buFont typeface="Calibri"/>
              <a:buChar char="●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100" spc="-10" dirty="0">
                <a:latin typeface="Calibri"/>
                <a:cs typeface="Calibri"/>
              </a:rPr>
              <a:t>animation-iteration-</a:t>
            </a:r>
            <a:r>
              <a:rPr sz="2100" dirty="0">
                <a:latin typeface="Calibri"/>
                <a:cs typeface="Calibri"/>
              </a:rPr>
              <a:t>count: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how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many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iterate</a:t>
            </a:r>
            <a:r>
              <a:rPr sz="2100" spc="-10" dirty="0">
                <a:latin typeface="Calibri"/>
                <a:cs typeface="Calibri"/>
              </a:rPr>
              <a:t> through animation.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270"/>
              </a:lnSpc>
              <a:spcBef>
                <a:spcPts val="290"/>
              </a:spcBef>
              <a:buSzPct val="45238"/>
              <a:buChar char="●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direction: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gives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you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ability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change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loop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270"/>
              </a:lnSpc>
            </a:pPr>
            <a:r>
              <a:rPr sz="2100" dirty="0">
                <a:latin typeface="Calibri"/>
                <a:cs typeface="Calibri"/>
              </a:rPr>
              <a:t>direction,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from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start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,or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from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start,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both.</a:t>
            </a:r>
            <a:endParaRPr sz="2100">
              <a:latin typeface="Calibri"/>
              <a:cs typeface="Calibri"/>
            </a:endParaRPr>
          </a:p>
          <a:p>
            <a:pPr marL="184785" marR="343535" indent="-172720">
              <a:lnSpc>
                <a:spcPct val="80000"/>
              </a:lnSpc>
              <a:spcBef>
                <a:spcPts val="800"/>
              </a:spcBef>
              <a:buSzPct val="45238"/>
              <a:buFont typeface="Calibri"/>
              <a:buChar char="●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100" spc="-10" dirty="0">
                <a:latin typeface="Calibri"/>
                <a:cs typeface="Calibri"/>
              </a:rPr>
              <a:t>animation-fill-</a:t>
            </a:r>
            <a:r>
              <a:rPr sz="2100" dirty="0">
                <a:latin typeface="Calibri"/>
                <a:cs typeface="Calibri"/>
              </a:rPr>
              <a:t>mode: specifies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which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styles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applied to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element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when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animation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finished (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none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forwards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| </a:t>
            </a:r>
            <a:r>
              <a:rPr sz="2100" dirty="0">
                <a:latin typeface="Calibri"/>
                <a:cs typeface="Calibri"/>
              </a:rPr>
              <a:t>backwards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both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49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7627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Animation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4091304" cy="3141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.element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name: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tutsFade;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duration: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4s;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delay: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1s;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spc="-20" dirty="0">
                <a:latin typeface="Calibri"/>
                <a:cs typeface="Calibri"/>
              </a:rPr>
              <a:t>iteration-</a:t>
            </a:r>
            <a:r>
              <a:rPr sz="2100" dirty="0">
                <a:latin typeface="Calibri"/>
                <a:cs typeface="Calibri"/>
              </a:rPr>
              <a:t>count: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infinite;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timing-function: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linear;</a:t>
            </a:r>
            <a:endParaRPr sz="210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100" spc="-10" dirty="0">
                <a:latin typeface="Calibri"/>
                <a:cs typeface="Calibri"/>
              </a:rPr>
              <a:t>animation-</a:t>
            </a:r>
            <a:r>
              <a:rPr sz="2100" dirty="0">
                <a:latin typeface="Calibri"/>
                <a:cs typeface="Calibri"/>
              </a:rPr>
              <a:t>direction: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alternate;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4302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Multiple</a:t>
            </a:r>
            <a:r>
              <a:rPr sz="3300" spc="-25" dirty="0"/>
              <a:t> </a:t>
            </a:r>
            <a:r>
              <a:rPr sz="3300" spc="-10" dirty="0"/>
              <a:t>Animations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70633"/>
            <a:ext cx="5173980" cy="427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900" dirty="0">
                <a:latin typeface="Calibri"/>
                <a:cs typeface="Calibri"/>
              </a:rPr>
              <a:t>.element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900" dirty="0">
                <a:latin typeface="Calibri"/>
                <a:cs typeface="Calibri"/>
              </a:rPr>
              <a:t>animation: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tutsFade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4s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infinite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linear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alternate,</a:t>
            </a:r>
            <a:endParaRPr sz="1900">
              <a:latin typeface="Calibri"/>
              <a:cs typeface="Calibri"/>
            </a:endParaRPr>
          </a:p>
          <a:p>
            <a:pPr marL="885825" indent="-87376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885825" algn="l"/>
                <a:tab pos="886460" algn="l"/>
              </a:tabLst>
            </a:pPr>
            <a:r>
              <a:rPr sz="1900" spc="-10" dirty="0">
                <a:latin typeface="Calibri"/>
                <a:cs typeface="Calibri"/>
              </a:rPr>
              <a:t>tutsRotate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4s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infinite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linear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alternate;</a:t>
            </a:r>
            <a:endParaRPr sz="19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20" dirty="0">
                <a:latin typeface="Calibri"/>
                <a:cs typeface="Calibri"/>
              </a:rPr>
              <a:t>@keyframes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tutsFade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{</a:t>
            </a:r>
            <a:endParaRPr sz="19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900" dirty="0">
                <a:latin typeface="Calibri"/>
                <a:cs typeface="Calibri"/>
              </a:rPr>
              <a:t>opacity: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0;</a:t>
            </a:r>
            <a:endParaRPr sz="19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20" dirty="0">
                <a:latin typeface="Calibri"/>
                <a:cs typeface="Calibri"/>
              </a:rPr>
              <a:t>@keyframes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tutsRotate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{</a:t>
            </a:r>
            <a:endParaRPr sz="19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900" spc="-20" dirty="0">
                <a:latin typeface="Calibri"/>
                <a:cs typeface="Calibri"/>
              </a:rPr>
              <a:t>transform: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rotate(180deg);</a:t>
            </a:r>
            <a:endParaRPr sz="19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83451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/>
              <a:t>Transitions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3021965" cy="19729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Transition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5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Transition-</a:t>
            </a:r>
            <a:r>
              <a:rPr sz="2100" spc="-10" dirty="0">
                <a:latin typeface="Calibri"/>
                <a:cs typeface="Calibri"/>
              </a:rPr>
              <a:t>delay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Transition-</a:t>
            </a:r>
            <a:r>
              <a:rPr sz="2100" spc="-10" dirty="0">
                <a:latin typeface="Calibri"/>
                <a:cs typeface="Calibri"/>
              </a:rPr>
              <a:t>duration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Transition-</a:t>
            </a:r>
            <a:r>
              <a:rPr sz="2100" spc="-10" dirty="0">
                <a:latin typeface="Calibri"/>
                <a:cs typeface="Calibri"/>
              </a:rPr>
              <a:t>property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Transition-</a:t>
            </a:r>
            <a:r>
              <a:rPr sz="2100" spc="-10" dirty="0">
                <a:latin typeface="Calibri"/>
                <a:cs typeface="Calibri"/>
              </a:rPr>
              <a:t>timing-function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41297"/>
            <a:ext cx="6255385" cy="27533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</a:t>
            </a:r>
            <a:r>
              <a:rPr sz="2100" dirty="0">
                <a:latin typeface="Calibri"/>
                <a:cs typeface="Calibri"/>
              </a:rPr>
              <a:t>transition: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width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2s;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 Safari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3.1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6.0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transition: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width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2s;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div:hover</a:t>
            </a:r>
            <a:r>
              <a:rPr sz="2100" spc="-50" dirty="0">
                <a:latin typeface="Calibri"/>
                <a:cs typeface="Calibri"/>
              </a:rPr>
              <a:t> 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width: </a:t>
            </a:r>
            <a:r>
              <a:rPr sz="2100" spc="-10" dirty="0">
                <a:latin typeface="Calibri"/>
                <a:cs typeface="Calibri"/>
              </a:rPr>
              <a:t>300px;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669" y="287782"/>
            <a:ext cx="605726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Гадаад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хэлбэрийн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хуудас </a:t>
            </a:r>
            <a:r>
              <a:rPr dirty="0">
                <a:latin typeface="Times New Roman"/>
                <a:cs typeface="Times New Roman"/>
              </a:rPr>
              <a:t>(External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style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sheet)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72538"/>
            <a:ext cx="806577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Хэлбэрийг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олон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хуудсанд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хэрэглэх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бол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гадаад </a:t>
            </a:r>
            <a:r>
              <a:rPr sz="3200" dirty="0">
                <a:latin typeface="Times New Roman"/>
                <a:cs typeface="Times New Roman"/>
              </a:rPr>
              <a:t>хэргийн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зохимтой.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Гадаад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хэлбэрийн </a:t>
            </a:r>
            <a:r>
              <a:rPr sz="3200" dirty="0">
                <a:latin typeface="Times New Roman"/>
                <a:cs typeface="Times New Roman"/>
              </a:rPr>
              <a:t>хуудас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ашиглаж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бүхэл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Веб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хуудсын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харагдах </a:t>
            </a:r>
            <a:r>
              <a:rPr sz="3200" dirty="0">
                <a:latin typeface="Times New Roman"/>
                <a:cs typeface="Times New Roman"/>
              </a:rPr>
              <a:t>байдлыг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зөвхөн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нэг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файл </a:t>
            </a:r>
            <a:r>
              <a:rPr sz="3200" spc="-10" dirty="0">
                <a:latin typeface="Times New Roman"/>
                <a:cs typeface="Times New Roman"/>
              </a:rPr>
              <a:t>өөрчилснөөр </a:t>
            </a:r>
            <a:r>
              <a:rPr sz="3200" dirty="0">
                <a:latin typeface="Times New Roman"/>
                <a:cs typeface="Times New Roman"/>
              </a:rPr>
              <a:t>хялбархан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хийнэ.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Гадаад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хэлбэр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бүхий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уг </a:t>
            </a:r>
            <a:r>
              <a:rPr sz="3200" dirty="0">
                <a:latin typeface="Times New Roman"/>
                <a:cs typeface="Times New Roman"/>
              </a:rPr>
              <a:t>файлыг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&lt;link&gt;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гэсэн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10" dirty="0">
                <a:latin typeface="Times New Roman"/>
                <a:cs typeface="Times New Roman"/>
              </a:rPr>
              <a:t> кодчлолын </a:t>
            </a:r>
            <a:r>
              <a:rPr sz="3200" dirty="0">
                <a:latin typeface="Times New Roman"/>
                <a:cs typeface="Times New Roman"/>
              </a:rPr>
              <a:t>тусламжтай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хэсэгт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холбож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өгнө.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41297"/>
            <a:ext cx="7714615" cy="1871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3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</a:t>
            </a:r>
            <a:r>
              <a:rPr sz="2100" dirty="0">
                <a:latin typeface="Calibri"/>
                <a:cs typeface="Calibri"/>
              </a:rPr>
              <a:t>transition: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height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2s,-</a:t>
            </a:r>
            <a:r>
              <a:rPr sz="2100" spc="-10" dirty="0">
                <a:latin typeface="Calibri"/>
                <a:cs typeface="Calibri"/>
              </a:rPr>
              <a:t>webkit-transform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2s;</a:t>
            </a:r>
            <a:r>
              <a:rPr sz="2100" spc="4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 </a:t>
            </a:r>
            <a:r>
              <a:rPr sz="2100" spc="-25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Safari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3.1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6.0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transition: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width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height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2s,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transform </a:t>
            </a:r>
            <a:r>
              <a:rPr sz="2100" spc="-25" dirty="0">
                <a:latin typeface="Calibri"/>
                <a:cs typeface="Calibri"/>
              </a:rPr>
              <a:t>2s;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57272"/>
            <a:ext cx="5220335" cy="42113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sz="1500" dirty="0">
                <a:latin typeface="Calibri"/>
                <a:cs typeface="Calibri"/>
              </a:rPr>
              <a:t>div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/*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Safari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3.1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6.0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*/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-webkit-transition-</a:t>
            </a:r>
            <a:r>
              <a:rPr sz="1500" dirty="0">
                <a:latin typeface="Calibri"/>
                <a:cs typeface="Calibri"/>
              </a:rPr>
              <a:t>property: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width;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-webkit-transition-</a:t>
            </a:r>
            <a:r>
              <a:rPr sz="1500" dirty="0">
                <a:latin typeface="Calibri"/>
                <a:cs typeface="Calibri"/>
              </a:rPr>
              <a:t>duration: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1s;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-webkit-transition-</a:t>
            </a:r>
            <a:r>
              <a:rPr sz="1500" dirty="0">
                <a:latin typeface="Calibri"/>
                <a:cs typeface="Calibri"/>
              </a:rPr>
              <a:t>timing-function: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linear;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-webkit-transition-</a:t>
            </a:r>
            <a:r>
              <a:rPr sz="1500" dirty="0">
                <a:latin typeface="Calibri"/>
                <a:cs typeface="Calibri"/>
              </a:rPr>
              <a:t>delay: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2s;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/*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Standard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syntax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*/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transition-</a:t>
            </a:r>
            <a:r>
              <a:rPr sz="1500" dirty="0">
                <a:latin typeface="Calibri"/>
                <a:cs typeface="Calibri"/>
              </a:rPr>
              <a:t>property: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width;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transition-duration: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1s;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transition-</a:t>
            </a:r>
            <a:r>
              <a:rPr sz="1500" dirty="0">
                <a:latin typeface="Calibri"/>
                <a:cs typeface="Calibri"/>
              </a:rPr>
              <a:t>timing-function: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linear;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transition-</a:t>
            </a:r>
            <a:r>
              <a:rPr sz="1500" dirty="0">
                <a:latin typeface="Calibri"/>
                <a:cs typeface="Calibri"/>
              </a:rPr>
              <a:t>delay: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2s;</a:t>
            </a:r>
            <a:endParaRPr sz="15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85420" algn="l"/>
              </a:tabLst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85420" algn="l"/>
              </a:tabLst>
            </a:pPr>
            <a:r>
              <a:rPr sz="1500" dirty="0">
                <a:latin typeface="Calibri"/>
                <a:cs typeface="Calibri"/>
              </a:rPr>
              <a:t>div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-webkit-</a:t>
            </a:r>
            <a:r>
              <a:rPr sz="1500" dirty="0">
                <a:latin typeface="Calibri"/>
                <a:cs typeface="Calibri"/>
              </a:rPr>
              <a:t>transition: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width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linear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2s;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/*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Safari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3.1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6.0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*/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transition: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width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linear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2s;</a:t>
            </a:r>
            <a:endParaRPr sz="15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85420" algn="l"/>
              </a:tabLst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4105"/>
              </a:lnSpc>
              <a:spcBef>
                <a:spcPts val="100"/>
              </a:spcBef>
            </a:pPr>
            <a:r>
              <a:rPr spc="-30" dirty="0"/>
              <a:t>Жишээ:Шинэ</a:t>
            </a:r>
            <a:r>
              <a:rPr spc="-135" dirty="0"/>
              <a:t> </a:t>
            </a:r>
            <a:r>
              <a:rPr spc="-35" dirty="0"/>
              <a:t>CSS3-</a:t>
            </a:r>
            <a:r>
              <a:rPr dirty="0"/>
              <a:t>ийн</a:t>
            </a:r>
            <a:r>
              <a:rPr spc="-145" dirty="0"/>
              <a:t> </a:t>
            </a:r>
            <a:r>
              <a:rPr spc="-50" dirty="0"/>
              <a:t>Transition</a:t>
            </a:r>
            <a:r>
              <a:rPr spc="-140" dirty="0"/>
              <a:t> </a:t>
            </a:r>
            <a:r>
              <a:rPr spc="-10" dirty="0"/>
              <a:t>болон</a:t>
            </a:r>
          </a:p>
          <a:p>
            <a:pPr marL="7620" algn="ctr">
              <a:lnSpc>
                <a:spcPts val="4105"/>
              </a:lnSpc>
            </a:pPr>
            <a:r>
              <a:rPr spc="-1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5513" y="645149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21407"/>
            <a:ext cx="7798308" cy="40507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21127" y="6546392"/>
            <a:ext cx="4325620" cy="12700"/>
          </a:xfrm>
          <a:custGeom>
            <a:avLst/>
            <a:gdLst/>
            <a:ahLst/>
            <a:cxnLst/>
            <a:rect l="l" t="t" r="r" b="b"/>
            <a:pathLst>
              <a:path w="4325620" h="12700">
                <a:moveTo>
                  <a:pt x="4325112" y="0"/>
                </a:moveTo>
                <a:lnTo>
                  <a:pt x="0" y="0"/>
                </a:lnTo>
                <a:lnTo>
                  <a:pt x="0" y="12192"/>
                </a:lnTo>
                <a:lnTo>
                  <a:pt x="4325112" y="12192"/>
                </a:lnTo>
                <a:lnTo>
                  <a:pt x="432511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3535" y="6337198"/>
            <a:ext cx="440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400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4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s:/</a:t>
            </a:r>
            <a:r>
              <a:rPr sz="1400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/d</a:t>
            </a:r>
            <a:r>
              <a:rPr sz="1400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ev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elop</a:t>
            </a:r>
            <a:r>
              <a:rPr sz="14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400" spc="-15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.a</a:t>
            </a:r>
            <a:r>
              <a:rPr sz="1400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pp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le.</a:t>
            </a:r>
            <a:r>
              <a:rPr sz="1400" spc="-49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350" spc="-15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spc="-7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350" spc="-15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350" spc="-202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2</a:t>
            </a:r>
            <a:r>
              <a:rPr sz="1400" spc="-10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350" spc="-7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12</a:t>
            </a:r>
            <a:r>
              <a:rPr sz="1350" spc="30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spc="-4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350" spc="-247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Д</a:t>
            </a:r>
            <a:r>
              <a:rPr sz="1400" spc="-38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350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350" spc="-397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З</a:t>
            </a:r>
            <a:r>
              <a:rPr sz="1400" spc="-4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350" spc="-120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о</a:t>
            </a:r>
            <a:r>
              <a:rPr sz="1400" spc="-3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350" spc="-202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л</a:t>
            </a:r>
            <a:r>
              <a:rPr sz="1400" spc="-5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350" spc="7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б</a:t>
            </a:r>
            <a:r>
              <a:rPr sz="1350" spc="-622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о</a:t>
            </a:r>
            <a:r>
              <a:rPr sz="1400" spc="-6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350" spc="-607" baseline="-24691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о</a:t>
            </a:r>
            <a:r>
              <a:rPr sz="14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id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em</a:t>
            </a:r>
            <a:r>
              <a:rPr sz="14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400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sho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400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ase</a:t>
            </a:r>
            <a:r>
              <a:rPr sz="1400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4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alle</a:t>
            </a:r>
            <a:r>
              <a:rPr sz="1400" spc="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4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8217" y="6550558"/>
            <a:ext cx="94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202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Багана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1735455" cy="11938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spc="-20" dirty="0">
                <a:latin typeface="Calibri"/>
                <a:cs typeface="Calibri"/>
              </a:rPr>
              <a:t>count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5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spc="-25" dirty="0">
                <a:latin typeface="Calibri"/>
                <a:cs typeface="Calibri"/>
              </a:rPr>
              <a:t>gap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SzPct val="45238"/>
              <a:buChar char="●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spc="-20" dirty="0">
                <a:latin typeface="Calibri"/>
                <a:cs typeface="Calibri"/>
              </a:rPr>
              <a:t>rule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41297"/>
            <a:ext cx="6211570" cy="19729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webkit-column-</a:t>
            </a:r>
            <a:r>
              <a:rPr sz="2100" dirty="0">
                <a:latin typeface="Calibri"/>
                <a:cs typeface="Calibri"/>
              </a:rPr>
              <a:t>count: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3;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moz-column-</a:t>
            </a:r>
            <a:r>
              <a:rPr sz="2100" dirty="0">
                <a:latin typeface="Calibri"/>
                <a:cs typeface="Calibri"/>
              </a:rPr>
              <a:t>count: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3;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Firefox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dirty="0">
                <a:latin typeface="Calibri"/>
                <a:cs typeface="Calibri"/>
              </a:rPr>
              <a:t>count: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3;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41297"/>
            <a:ext cx="6365875" cy="19729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webkit-column-</a:t>
            </a:r>
            <a:r>
              <a:rPr sz="2100" dirty="0">
                <a:latin typeface="Calibri"/>
                <a:cs typeface="Calibri"/>
              </a:rPr>
              <a:t>gap: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40px;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moz-column-</a:t>
            </a:r>
            <a:r>
              <a:rPr sz="2100" dirty="0">
                <a:latin typeface="Calibri"/>
                <a:cs typeface="Calibri"/>
              </a:rPr>
              <a:t>gap: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40px;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Firefox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dirty="0">
                <a:latin typeface="Calibri"/>
                <a:cs typeface="Calibri"/>
              </a:rPr>
              <a:t>gap:</a:t>
            </a:r>
            <a:r>
              <a:rPr sz="2100" spc="-20" dirty="0">
                <a:latin typeface="Calibri"/>
                <a:cs typeface="Calibri"/>
              </a:rPr>
              <a:t> 40px;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r>
              <a:rPr spc="-25" dirty="0"/>
              <a:t>59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07542" y="1741297"/>
            <a:ext cx="7513955" cy="2260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div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ts val="2395"/>
              </a:lnSpc>
              <a:spcBef>
                <a:spcPts val="54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webkit-column-</a:t>
            </a:r>
            <a:r>
              <a:rPr sz="2100" dirty="0">
                <a:latin typeface="Calibri"/>
                <a:cs typeface="Calibri"/>
              </a:rPr>
              <a:t>rule: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3px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outset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#ff00ff;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Chrome,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Safari,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395"/>
              </a:lnSpc>
            </a:pP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moz-column-</a:t>
            </a:r>
            <a:r>
              <a:rPr sz="2100" dirty="0">
                <a:latin typeface="Calibri"/>
                <a:cs typeface="Calibri"/>
              </a:rPr>
              <a:t>rule: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3px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outset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#ff00ff;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/*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Firefox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*/</a:t>
            </a:r>
            <a:endParaRPr sz="21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100" spc="-10" dirty="0">
                <a:latin typeface="Calibri"/>
                <a:cs typeface="Calibri"/>
              </a:rPr>
              <a:t>column-</a:t>
            </a:r>
            <a:r>
              <a:rPr sz="2100" dirty="0">
                <a:latin typeface="Calibri"/>
                <a:cs typeface="Calibri"/>
              </a:rPr>
              <a:t>rule: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3px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outset</a:t>
            </a:r>
            <a:r>
              <a:rPr sz="2100" spc="-10" dirty="0">
                <a:latin typeface="Calibri"/>
                <a:cs typeface="Calibri"/>
              </a:rPr>
              <a:t> #ff00ff;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3898391"/>
            <a:ext cx="4104132" cy="2657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097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Респонсив</a:t>
            </a:r>
            <a:r>
              <a:rPr sz="3300" spc="-20" dirty="0"/>
              <a:t> </a:t>
            </a:r>
            <a:r>
              <a:rPr sz="3300" spc="-10" dirty="0"/>
              <a:t>загвар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535940" y="1515422"/>
            <a:ext cx="7699375" cy="10922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Мобайл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төхөөрөмжийн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хэрэглээ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эрс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нэмэгдэж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байна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Гар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утас,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таблет,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том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жижиг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компьютер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тус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бүрд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зориулсан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вэбүүд хэрэгтэй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4549" y="4164429"/>
            <a:ext cx="3823666" cy="2385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097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Респонсив</a:t>
            </a:r>
            <a:r>
              <a:rPr sz="3300" spc="-20" dirty="0"/>
              <a:t> </a:t>
            </a:r>
            <a:r>
              <a:rPr sz="3300" spc="-10" dirty="0"/>
              <a:t>загвар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535940" y="1584401"/>
            <a:ext cx="803846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Респонсив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загвар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ашигласнаар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төхөөрөмж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бүрт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зориулж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өөр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өөр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вэб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хийх </a:t>
            </a:r>
            <a:r>
              <a:rPr sz="2100" spc="-10" dirty="0">
                <a:latin typeface="Calibri"/>
                <a:cs typeface="Calibri"/>
              </a:rPr>
              <a:t>шаардлагагүй</a:t>
            </a:r>
            <a:endParaRPr sz="2100">
              <a:latin typeface="Calibri"/>
              <a:cs typeface="Calibri"/>
            </a:endParaRPr>
          </a:p>
          <a:p>
            <a:pPr marL="184785" marR="8382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Төхөөрөмжийн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дэлгэцийн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хэмжээнээс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шалтгаалж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харагдах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хэлбэрээ өөрчилнө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3464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Дэлгэцийн</a:t>
            </a:r>
            <a:r>
              <a:rPr sz="3300" spc="-15" dirty="0"/>
              <a:t> </a:t>
            </a:r>
            <a:r>
              <a:rPr sz="3300" spc="-10" dirty="0"/>
              <a:t>нягтрал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700783"/>
            <a:ext cx="7005828" cy="4629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289" y="483234"/>
            <a:ext cx="528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{External</a:t>
            </a:r>
            <a:r>
              <a:rPr spc="5" dirty="0"/>
              <a:t> </a:t>
            </a:r>
            <a:r>
              <a:rPr dirty="0"/>
              <a:t>Style</a:t>
            </a:r>
            <a:r>
              <a:rPr spc="5" dirty="0"/>
              <a:t> </a:t>
            </a:r>
            <a:r>
              <a:rPr spc="-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024"/>
            <a:ext cx="3448050" cy="17233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>
              <a:lnSpc>
                <a:spcPct val="99300"/>
              </a:lnSpc>
              <a:spcBef>
                <a:spcPts val="1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Броузер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нь </a:t>
            </a:r>
            <a:r>
              <a:rPr sz="2800" b="1" i="1" spc="-10" dirty="0">
                <a:latin typeface="Arial"/>
                <a:cs typeface="Arial"/>
              </a:rPr>
              <a:t>mystyle.css </a:t>
            </a:r>
            <a:r>
              <a:rPr sz="2800" dirty="0">
                <a:latin typeface="Arial"/>
                <a:cs typeface="Arial"/>
              </a:rPr>
              <a:t>файлаас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хэлбэрээ </a:t>
            </a:r>
            <a:r>
              <a:rPr sz="2800" dirty="0">
                <a:latin typeface="Arial"/>
                <a:cs typeface="Arial"/>
              </a:rPr>
              <a:t>унших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ёстой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528089"/>
            <a:ext cx="3883660" cy="32696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onsolas"/>
                <a:cs typeface="Consolas"/>
              </a:rPr>
              <a:t>&lt;head&gt;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nsolas"/>
                <a:cs typeface="Consolas"/>
              </a:rPr>
              <a:t>&lt;link</a:t>
            </a:r>
            <a:endParaRPr sz="2800">
              <a:latin typeface="Consolas"/>
              <a:cs typeface="Consolas"/>
            </a:endParaRPr>
          </a:p>
          <a:p>
            <a:pPr marL="355600" marR="5080">
              <a:lnSpc>
                <a:spcPct val="100000"/>
              </a:lnSpc>
            </a:pPr>
            <a:r>
              <a:rPr sz="2800" spc="-10" dirty="0">
                <a:latin typeface="Consolas"/>
                <a:cs typeface="Consolas"/>
              </a:rPr>
              <a:t>rel="stylesheet" type="text/css" href="mystyle.css"</a:t>
            </a:r>
            <a:endParaRPr sz="28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sz="2800" spc="-25" dirty="0">
                <a:latin typeface="Consolas"/>
                <a:cs typeface="Consolas"/>
              </a:rPr>
              <a:t>/&gt;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nsolas"/>
                <a:cs typeface="Consolas"/>
              </a:rPr>
              <a:t>&lt;/head&gt;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4000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Өөрчлөлтийн</a:t>
            </a:r>
            <a:r>
              <a:rPr sz="3300" spc="-20" dirty="0"/>
              <a:t> </a:t>
            </a:r>
            <a:r>
              <a:rPr sz="3300" dirty="0"/>
              <a:t>цэг</a:t>
            </a:r>
            <a:r>
              <a:rPr sz="3300" spc="-25" dirty="0"/>
              <a:t> </a:t>
            </a:r>
            <a:r>
              <a:rPr sz="3300" spc="-10" dirty="0"/>
              <a:t>тодорхойлох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1700783"/>
            <a:ext cx="2157983" cy="42428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5041" y="1520189"/>
            <a:ext cx="5175250" cy="4305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latin typeface="Calibri"/>
                <a:cs typeface="Calibri"/>
              </a:rPr>
              <a:t>Үндсэн</a:t>
            </a:r>
            <a:endParaRPr sz="1800">
              <a:latin typeface="Calibri"/>
              <a:cs typeface="Calibri"/>
            </a:endParaRPr>
          </a:p>
          <a:p>
            <a:pPr marL="354965" marR="12192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Эхэн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үеийн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ухаалаг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утаснуудын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босоо</a:t>
            </a:r>
            <a:r>
              <a:rPr sz="1800" spc="-10" dirty="0">
                <a:latin typeface="Calibri"/>
                <a:cs typeface="Calibri"/>
              </a:rPr>
              <a:t> дэлгэцээр </a:t>
            </a:r>
            <a:r>
              <a:rPr sz="1800" dirty="0">
                <a:latin typeface="Calibri"/>
                <a:cs typeface="Calibri"/>
              </a:rPr>
              <a:t>үзэх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&lt;480px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ашиглана</a:t>
            </a:r>
            <a:endParaRPr sz="1800">
              <a:latin typeface="Calibri"/>
              <a:cs typeface="Calibri"/>
            </a:endParaRPr>
          </a:p>
          <a:p>
            <a:pPr marL="354965" marR="7366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Орчин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үеийн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ухаалаг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утас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болон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таблетын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босоо </a:t>
            </a:r>
            <a:r>
              <a:rPr sz="1800" dirty="0">
                <a:latin typeface="Calibri"/>
                <a:cs typeface="Calibri"/>
              </a:rPr>
              <a:t>дэлгэцээр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үзэх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&lt;768px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ашиглана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Бусад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том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таблет,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компьютерийн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дэлгэцээр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үзэх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&gt;768px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ашиглана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Нэмэлт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Бага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нягтралтай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дэлгэцээр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үзэх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&lt;320px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10" dirty="0">
                <a:latin typeface="Calibri"/>
                <a:cs typeface="Calibri"/>
              </a:rPr>
              <a:t> ашиглана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40" dirty="0">
                <a:latin typeface="Calibri"/>
                <a:cs typeface="Calibri"/>
              </a:rPr>
              <a:t>Том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таблет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болон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таблетын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хөндлөн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дэлгэцээр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үзэх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&gt;768px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&lt;1024px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ашиглана</a:t>
            </a:r>
            <a:endParaRPr sz="1800">
              <a:latin typeface="Calibri"/>
              <a:cs typeface="Calibri"/>
            </a:endParaRPr>
          </a:p>
          <a:p>
            <a:pPr marL="354965" marR="69215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Өндөр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нягтралтай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компьютерийн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дэлгэцээр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үзэх </a:t>
            </a:r>
            <a:r>
              <a:rPr sz="1800" dirty="0">
                <a:latin typeface="Calibri"/>
                <a:cs typeface="Calibri"/>
              </a:rPr>
              <a:t>үед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&gt;1024px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нөхцлийг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ашиглана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/>
              <a:t>3px</a:t>
            </a:r>
            <a:r>
              <a:rPr spc="-50" dirty="0"/>
              <a:t> </a:t>
            </a:r>
            <a:r>
              <a:rPr dirty="0"/>
              <a:t>өргөн</a:t>
            </a:r>
            <a:r>
              <a:rPr spc="-30" dirty="0"/>
              <a:t> </a:t>
            </a:r>
            <a:r>
              <a:rPr dirty="0"/>
              <a:t>хүрээтэй,</a:t>
            </a:r>
            <a:r>
              <a:rPr spc="-30" dirty="0"/>
              <a:t> </a:t>
            </a:r>
            <a:r>
              <a:rPr dirty="0"/>
              <a:t>дотогшоо</a:t>
            </a:r>
            <a:r>
              <a:rPr spc="-30" dirty="0"/>
              <a:t> </a:t>
            </a:r>
            <a:r>
              <a:rPr dirty="0"/>
              <a:t>15px</a:t>
            </a:r>
            <a:r>
              <a:rPr spc="-45" dirty="0"/>
              <a:t> </a:t>
            </a:r>
            <a:r>
              <a:rPr dirty="0"/>
              <a:t>зайтай</a:t>
            </a:r>
            <a:r>
              <a:rPr spc="-50" dirty="0"/>
              <a:t> </a:t>
            </a:r>
            <a:r>
              <a:rPr dirty="0"/>
              <a:t>67%</a:t>
            </a:r>
            <a:r>
              <a:rPr spc="-45" dirty="0"/>
              <a:t> </a:t>
            </a:r>
            <a:r>
              <a:rPr spc="-10" dirty="0"/>
              <a:t>өргөнтэй</a:t>
            </a:r>
          </a:p>
          <a:p>
            <a:pPr marL="12700">
              <a:lnSpc>
                <a:spcPts val="2735"/>
              </a:lnSpc>
            </a:pPr>
            <a:r>
              <a:rPr dirty="0"/>
              <a:t>DIV</a:t>
            </a:r>
            <a:r>
              <a:rPr spc="-5" dirty="0"/>
              <a:t> </a:t>
            </a:r>
            <a:r>
              <a:rPr spc="-10" dirty="0"/>
              <a:t>үүсгэе…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/>
          </a:p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Өмнө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нь</a:t>
            </a: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b="0" i="0" dirty="0">
                <a:latin typeface="Calibri"/>
                <a:cs typeface="Calibri"/>
              </a:rPr>
              <a:t>Эцсийн</a:t>
            </a:r>
            <a:r>
              <a:rPr b="0" i="0" spc="-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өргөн</a:t>
            </a:r>
            <a:r>
              <a:rPr b="0" i="0" spc="-1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=</a:t>
            </a:r>
            <a:r>
              <a:rPr b="0" i="0" spc="-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67%</a:t>
            </a:r>
            <a:r>
              <a:rPr b="0" i="0" spc="-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+</a:t>
            </a:r>
            <a:r>
              <a:rPr b="0" i="0" spc="-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15*2px</a:t>
            </a:r>
            <a:r>
              <a:rPr b="0" i="0" spc="-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+</a:t>
            </a:r>
            <a:r>
              <a:rPr b="0" i="0" spc="-15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3*2px</a:t>
            </a: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b="0" i="0" spc="-10" dirty="0">
                <a:latin typeface="Calibri"/>
                <a:cs typeface="Calibri"/>
              </a:rPr>
              <a:t>Хуудасны</a:t>
            </a:r>
            <a:r>
              <a:rPr b="0" i="0" spc="-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нийт</a:t>
            </a:r>
            <a:r>
              <a:rPr b="0" i="0" spc="-2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өргөн</a:t>
            </a:r>
            <a:r>
              <a:rPr b="0" i="0" spc="-2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&gt;</a:t>
            </a:r>
            <a:r>
              <a:rPr b="0" i="0" spc="-20" dirty="0">
                <a:latin typeface="Calibri"/>
                <a:cs typeface="Calibri"/>
              </a:rPr>
              <a:t> 100%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3997144"/>
            <a:ext cx="2782570" cy="13176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Яаж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шийдэх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вэ?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alibri"/>
                <a:cs typeface="Calibri"/>
              </a:rPr>
              <a:t>Дараа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нь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Эцсийн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өргөн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67%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2221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/>
              <a:t>*{box-</a:t>
            </a:r>
            <a:r>
              <a:rPr sz="3300" dirty="0"/>
              <a:t>sizing:</a:t>
            </a:r>
            <a:r>
              <a:rPr sz="3300" spc="-15" dirty="0"/>
              <a:t> </a:t>
            </a:r>
            <a:r>
              <a:rPr sz="3300" spc="-10" dirty="0"/>
              <a:t>border-</a:t>
            </a:r>
            <a:r>
              <a:rPr sz="3300" spc="-20" dirty="0"/>
              <a:t>box}</a:t>
            </a:r>
            <a:endParaRPr sz="3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1123" y="4148328"/>
            <a:ext cx="4038600" cy="22616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1123" y="4148328"/>
            <a:ext cx="4038600" cy="22618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580"/>
              </a:lnSpc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*{</a:t>
            </a:r>
            <a:endParaRPr sz="2400">
              <a:latin typeface="Calibri"/>
              <a:cs typeface="Calibri"/>
            </a:endParaRPr>
          </a:p>
          <a:p>
            <a:pPr marL="92710" marR="606425">
              <a:lnSpc>
                <a:spcPct val="80000"/>
              </a:lnSpc>
              <a:spcBef>
                <a:spcPts val="8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-webkit-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box-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sizing: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border-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box;</a:t>
            </a:r>
            <a:endParaRPr sz="2400">
              <a:latin typeface="Calibri"/>
              <a:cs typeface="Calibri"/>
            </a:endParaRPr>
          </a:p>
          <a:p>
            <a:pPr marL="92710" marR="396875">
              <a:lnSpc>
                <a:spcPts val="3110"/>
              </a:lnSpc>
              <a:spcBef>
                <a:spcPts val="13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moz-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box-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sizing: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border-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box;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box-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sizing: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border-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box;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9658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Зураг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741297"/>
            <a:ext cx="5533390" cy="11938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Бага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дэлгэц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дээрх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зургийг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жижиг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зургаар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солих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img{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width: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100%;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img {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max-</a:t>
            </a:r>
            <a:r>
              <a:rPr sz="2100" dirty="0">
                <a:latin typeface="Calibri"/>
                <a:cs typeface="Calibri"/>
              </a:rPr>
              <a:t>width: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100%;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647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MAX</a:t>
            </a:r>
            <a:r>
              <a:rPr sz="3300" spc="-20" dirty="0"/>
              <a:t> </a:t>
            </a:r>
            <a:r>
              <a:rPr sz="3300" dirty="0"/>
              <a:t>&amp;</a:t>
            </a:r>
            <a:r>
              <a:rPr sz="3300" spc="-5" dirty="0"/>
              <a:t> </a:t>
            </a:r>
            <a:r>
              <a:rPr sz="3300" dirty="0"/>
              <a:t>MIN</a:t>
            </a:r>
            <a:r>
              <a:rPr sz="3300" spc="-15" dirty="0"/>
              <a:t> </a:t>
            </a:r>
            <a:r>
              <a:rPr sz="3300" dirty="0"/>
              <a:t>заавал</a:t>
            </a:r>
            <a:r>
              <a:rPr sz="3300" spc="-5" dirty="0"/>
              <a:t> </a:t>
            </a:r>
            <a:r>
              <a:rPr sz="3300" spc="-10" dirty="0"/>
              <a:t>тодорхойлох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48" y="1586179"/>
            <a:ext cx="3668217" cy="4584192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267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Уян</a:t>
            </a:r>
            <a:r>
              <a:rPr sz="3300" spc="-10" dirty="0"/>
              <a:t> </a:t>
            </a:r>
            <a:r>
              <a:rPr sz="3300" dirty="0"/>
              <a:t>хатан</a:t>
            </a:r>
            <a:r>
              <a:rPr sz="3300" spc="-5" dirty="0"/>
              <a:t> </a:t>
            </a:r>
            <a:r>
              <a:rPr sz="3300" spc="-10" dirty="0"/>
              <a:t>хэмжээс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990" y="3572255"/>
            <a:ext cx="6745567" cy="213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576" y="1584401"/>
            <a:ext cx="7200900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Агуулагч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тагийн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өргөнийг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тогтмолоор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зарлаж,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дотор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тагуудын</a:t>
            </a:r>
            <a:endParaRPr sz="2100">
              <a:latin typeface="Calibri"/>
              <a:cs typeface="Calibri"/>
            </a:endParaRPr>
          </a:p>
          <a:p>
            <a:pPr marR="3635375" algn="r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өргөнийг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хувиар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тодорхойлох</a:t>
            </a:r>
            <a:endParaRPr sz="2100">
              <a:latin typeface="Calibri"/>
              <a:cs typeface="Calibri"/>
            </a:endParaRPr>
          </a:p>
          <a:p>
            <a:pPr marL="184785" marR="3635375" indent="-185420" algn="r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Emphemeral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хэмжээс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ашиглах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80" y="649046"/>
            <a:ext cx="6017895" cy="9817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570"/>
              </a:lnSpc>
              <a:spcBef>
                <a:spcPts val="545"/>
              </a:spcBef>
            </a:pPr>
            <a:r>
              <a:rPr sz="3300" dirty="0"/>
              <a:t>Мобайл</a:t>
            </a:r>
            <a:r>
              <a:rPr sz="3300" spc="-35" dirty="0"/>
              <a:t> </a:t>
            </a:r>
            <a:r>
              <a:rPr sz="3300" dirty="0"/>
              <a:t>төхөөрөмжөөс</a:t>
            </a:r>
            <a:r>
              <a:rPr sz="3300" spc="20" dirty="0"/>
              <a:t> </a:t>
            </a:r>
            <a:r>
              <a:rPr sz="3300" dirty="0"/>
              <a:t>үзэхэд</a:t>
            </a:r>
            <a:r>
              <a:rPr sz="3300" spc="-40" dirty="0"/>
              <a:t> </a:t>
            </a:r>
            <a:r>
              <a:rPr sz="3300" spc="-25" dirty="0"/>
              <a:t>нэг </a:t>
            </a:r>
            <a:r>
              <a:rPr sz="3300" dirty="0"/>
              <a:t>баганатай</a:t>
            </a:r>
            <a:r>
              <a:rPr sz="3300" spc="-30" dirty="0"/>
              <a:t> </a:t>
            </a:r>
            <a:r>
              <a:rPr sz="3300" spc="-10" dirty="0"/>
              <a:t>болгох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2493264"/>
            <a:ext cx="5038344" cy="2971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2695" y="332231"/>
            <a:ext cx="970788" cy="627735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860" y="529285"/>
            <a:ext cx="408686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Чухал</a:t>
            </a:r>
            <a:r>
              <a:rPr sz="3300" spc="-30" dirty="0"/>
              <a:t> </a:t>
            </a:r>
            <a:r>
              <a:rPr sz="3300" dirty="0"/>
              <a:t>биш</a:t>
            </a:r>
            <a:r>
              <a:rPr sz="3300" spc="-20" dirty="0"/>
              <a:t> </a:t>
            </a:r>
            <a:r>
              <a:rPr sz="3300" dirty="0"/>
              <a:t>хэсгийг</a:t>
            </a:r>
            <a:r>
              <a:rPr sz="3300" spc="-35" dirty="0"/>
              <a:t> </a:t>
            </a:r>
            <a:r>
              <a:rPr sz="3300" spc="-20" dirty="0"/>
              <a:t>нуух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332231"/>
            <a:ext cx="2016252" cy="5986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339" y="3127935"/>
            <a:ext cx="5856348" cy="1301199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659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Viewport</a:t>
            </a:r>
            <a:r>
              <a:rPr sz="3300" spc="-50" dirty="0"/>
              <a:t> </a:t>
            </a:r>
            <a:r>
              <a:rPr sz="3300" dirty="0"/>
              <a:t>тодорхойлж</a:t>
            </a:r>
            <a:r>
              <a:rPr sz="3300" spc="-20" dirty="0"/>
              <a:t> өгөх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396240" y="1597152"/>
            <a:ext cx="8004809" cy="4781550"/>
            <a:chOff x="396240" y="1597152"/>
            <a:chExt cx="8004809" cy="4781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597152"/>
              <a:ext cx="5922264" cy="3991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995" y="4590287"/>
              <a:ext cx="3861054" cy="1788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2832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Анхаарал</a:t>
            </a:r>
            <a:r>
              <a:rPr sz="3300" spc="-35" dirty="0"/>
              <a:t> </a:t>
            </a:r>
            <a:r>
              <a:rPr sz="3300" dirty="0"/>
              <a:t>тавьсанд</a:t>
            </a:r>
            <a:r>
              <a:rPr sz="3300" spc="-25" dirty="0"/>
              <a:t> </a:t>
            </a:r>
            <a:r>
              <a:rPr sz="3300" spc="-10" dirty="0"/>
              <a:t>баярлалаа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4714</Words>
  <Application>Microsoft Office PowerPoint</Application>
  <PresentationFormat>On-screen Show (4:3)</PresentationFormat>
  <Paragraphs>921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</vt:lpstr>
      <vt:lpstr>Calibri</vt:lpstr>
      <vt:lpstr>Consolas</vt:lpstr>
      <vt:lpstr>Lucida Sans Unicode</vt:lpstr>
      <vt:lpstr>Palatino Linotype</vt:lpstr>
      <vt:lpstr>Tahoma</vt:lpstr>
      <vt:lpstr>Times New Roman</vt:lpstr>
      <vt:lpstr>Verdana</vt:lpstr>
      <vt:lpstr>Wingdings</vt:lpstr>
      <vt:lpstr>Office Theme</vt:lpstr>
      <vt:lpstr>CS212 – Web Design</vt:lpstr>
      <vt:lpstr>Cascading Style Sheet</vt:lpstr>
      <vt:lpstr>CSS гэж юу вэ?</vt:lpstr>
      <vt:lpstr>PowerPoint Presentation</vt:lpstr>
      <vt:lpstr>Нэг хуудасны өөрчлөлт бусад бүх хуудсанд нөлөөлөх</vt:lpstr>
      <vt:lpstr>Cascading order</vt:lpstr>
      <vt:lpstr>HTML хуудасны бүтэц</vt:lpstr>
      <vt:lpstr>Гадаад хэлбэрийн хуудас (External style sheet)</vt:lpstr>
      <vt:lpstr>{External Style Sheet</vt:lpstr>
      <vt:lpstr>PowerPoint Presentation</vt:lpstr>
      <vt:lpstr>Дотоод хэлбэрийн хуудас</vt:lpstr>
      <vt:lpstr>{ Internal Style Sheet</vt:lpstr>
      <vt:lpstr>HTML Элемент доторх хэлбэрийн хуудас</vt:lpstr>
      <vt:lpstr>Хэлбэрийн кодчилолууд</vt:lpstr>
      <vt:lpstr>Толгойн хэсэгт бичигдэх кодчилолууд</vt:lpstr>
      <vt:lpstr>&lt;meta&gt; кодчилол</vt:lpstr>
      <vt:lpstr>PowerPoint Presentation</vt:lpstr>
      <vt:lpstr>CSS нь олон хуудсыг нэг доор өөрчлөх боломжыг олгож байдаг. Ерөнхий өөрчлөлт хийхдээ зөвхөн хэлбэрийг өөрчилснөөр элементэд өөрчлөлтөө оруулж чадна. Нэг элемент дотор, нэг HTML хуудас дотор</vt:lpstr>
      <vt:lpstr>PowerPoint Presentation</vt:lpstr>
      <vt:lpstr>PowerPoint Presentation</vt:lpstr>
      <vt:lpstr>Нэгтгэх</vt:lpstr>
      <vt:lpstr>{ Grouping</vt:lpstr>
      <vt:lpstr>Class</vt:lpstr>
      <vt:lpstr>Class</vt:lpstr>
      <vt:lpstr>{ Text color</vt:lpstr>
      <vt:lpstr>Жишээ: Class</vt:lpstr>
      <vt:lpstr>Style Rule Values</vt:lpstr>
      <vt:lpstr>Style Rule Values</vt:lpstr>
      <vt:lpstr>id-Сонгосон элемент</vt:lpstr>
      <vt:lpstr>PowerPoint Presentation</vt:lpstr>
      <vt:lpstr>PowerPoint Presentation</vt:lpstr>
      <vt:lpstr>CSS-д тайлбар бичих</vt:lpstr>
      <vt:lpstr>CSS – Дэвсгэр өнгөнд ашиглах нь</vt:lpstr>
      <vt:lpstr>PowerPoint Presentation</vt:lpstr>
      <vt:lpstr>CSS – Текстэд ашиглах нь</vt:lpstr>
      <vt:lpstr>PowerPoint Presentation</vt:lpstr>
      <vt:lpstr>Cascading Style Sheet</vt:lpstr>
      <vt:lpstr>CSS for Page Layout</vt:lpstr>
      <vt:lpstr>CSS – Хүрээ</vt:lpstr>
      <vt:lpstr>PowerPoint Presentation</vt:lpstr>
      <vt:lpstr>CSS Элементийн гадуурх зай</vt:lpstr>
      <vt:lpstr>PowerPoint Presentation</vt:lpstr>
      <vt:lpstr>Creating a Cascading Style Sheet</vt:lpstr>
      <vt:lpstr>CSS - Байрлалын шинж чанарууд</vt:lpstr>
      <vt:lpstr>PowerPoint Presentation</vt:lpstr>
      <vt:lpstr>CSS Padding – Элементийн зай</vt:lpstr>
      <vt:lpstr>CSS Ангилал шинж чанар</vt:lpstr>
      <vt:lpstr>PowerPoint Presentation</vt:lpstr>
      <vt:lpstr>CSS Pseudo-classes</vt:lpstr>
      <vt:lpstr>Pseudo-classes ашиглан холболт хийх</vt:lpstr>
      <vt:lpstr>PowerPoint Presentation</vt:lpstr>
      <vt:lpstr>Pseudo-classes ба CSS Classes</vt:lpstr>
      <vt:lpstr>Бичиглэл</vt:lpstr>
      <vt:lpstr>PowerPoint Presentation</vt:lpstr>
      <vt:lpstr>PowerPoint Presentation</vt:lpstr>
      <vt:lpstr>Pseudo-element</vt:lpstr>
      <vt:lpstr>Жишээ нь:</vt:lpstr>
      <vt:lpstr>PowerPoint Presentation</vt:lpstr>
      <vt:lpstr>Жишээ нь: a элементээр холболтонд өнгөний эффект оруулж байгаа нь:</vt:lpstr>
      <vt:lpstr>PowerPoint Presentation</vt:lpstr>
      <vt:lpstr>CSS3 Text effects</vt:lpstr>
      <vt:lpstr>PowerPoint Presentation</vt:lpstr>
      <vt:lpstr>CSS3 Text Properties</vt:lpstr>
      <vt:lpstr>Box-shadow, transform, transition</vt:lpstr>
      <vt:lpstr>Хувиргалт</vt:lpstr>
      <vt:lpstr>translate()</vt:lpstr>
      <vt:lpstr>rotate()</vt:lpstr>
      <vt:lpstr>scale()</vt:lpstr>
      <vt:lpstr>skew()</vt:lpstr>
      <vt:lpstr>matrix()</vt:lpstr>
      <vt:lpstr>2D Transform Methods</vt:lpstr>
      <vt:lpstr>Хөдөлгөөн</vt:lpstr>
      <vt:lpstr>@keyframes</vt:lpstr>
      <vt:lpstr>Жишээ</vt:lpstr>
      <vt:lpstr>Animation</vt:lpstr>
      <vt:lpstr>Animation</vt:lpstr>
      <vt:lpstr>Multiple Animations</vt:lpstr>
      <vt:lpstr>Transitions</vt:lpstr>
      <vt:lpstr>PowerPoint Presentation</vt:lpstr>
      <vt:lpstr>PowerPoint Presentation</vt:lpstr>
      <vt:lpstr>PowerPoint Presentation</vt:lpstr>
      <vt:lpstr>Жишээ:Шинэ CSS3-ийн Transition болон transform</vt:lpstr>
      <vt:lpstr>Багана</vt:lpstr>
      <vt:lpstr>PowerPoint Presentation</vt:lpstr>
      <vt:lpstr>PowerPoint Presentation</vt:lpstr>
      <vt:lpstr>PowerPoint Presentation</vt:lpstr>
      <vt:lpstr>Респонсив загвар</vt:lpstr>
      <vt:lpstr>Респонсив загвар</vt:lpstr>
      <vt:lpstr>Дэлгэцийн нягтрал</vt:lpstr>
      <vt:lpstr>Өөрчлөлтийн цэг тодорхойлох</vt:lpstr>
      <vt:lpstr>*{box-sizing: border-box}</vt:lpstr>
      <vt:lpstr>Зураг</vt:lpstr>
      <vt:lpstr>MAX &amp; MIN заавал тодорхойлох</vt:lpstr>
      <vt:lpstr>Уян хатан хэмжээс</vt:lpstr>
      <vt:lpstr>Мобайл төхөөрөмжөөс үзэхэд нэг баганатай болгох</vt:lpstr>
      <vt:lpstr>Чухал биш хэсгийг нуух</vt:lpstr>
      <vt:lpstr>Viewport тодорхойлж өгөх</vt:lpstr>
      <vt:lpstr>Анхаарал тавьсанд баярлалаа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Zolboo Damiran</dc:creator>
  <cp:lastModifiedBy>Gankhuyag Narantuya</cp:lastModifiedBy>
  <cp:revision>3</cp:revision>
  <dcterms:created xsi:type="dcterms:W3CDTF">2022-09-18T08:24:55Z</dcterms:created>
  <dcterms:modified xsi:type="dcterms:W3CDTF">2022-09-18T08:43:51Z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2022-09-18T00:00:00Z</vt:filetime>
  </property>
  <property fmtid="{D5CDD505-2E9C-101B-9397-08002B2CF9AE}" pid="5" name="Producer">
    <vt:lpwstr>Microsoft® PowerPoint® 2016</vt:lpwstr>
  </property>
</Properties>
</file>