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BE7D95-A93B-44B4-9C10-E352C711549C}" type="slidenum">
              <a:rPr lang="zh-CN" altLang="en-US" smtClean="0"/>
              <a:t>‹#›</a:t>
            </a:fld>
            <a:endParaRPr lang="zh-CN" altLang="en-US"/>
          </a:p>
        </p:txBody>
      </p:sp>
    </p:spTree>
    <p:extLst>
      <p:ext uri="{BB962C8B-B14F-4D97-AF65-F5344CB8AC3E}">
        <p14:creationId xmlns:p14="http://schemas.microsoft.com/office/powerpoint/2010/main" val="29758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BE7D95-A93B-44B4-9C10-E352C711549C}" type="slidenum">
              <a:rPr lang="zh-CN" altLang="en-US" smtClean="0"/>
              <a:t>‹#›</a:t>
            </a:fld>
            <a:endParaRPr lang="zh-CN" altLang="en-US"/>
          </a:p>
        </p:txBody>
      </p:sp>
    </p:spTree>
    <p:extLst>
      <p:ext uri="{BB962C8B-B14F-4D97-AF65-F5344CB8AC3E}">
        <p14:creationId xmlns:p14="http://schemas.microsoft.com/office/powerpoint/2010/main" val="196631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BE7D95-A93B-44B4-9C10-E352C711549C}"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80247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BE7D95-A93B-44B4-9C10-E352C711549C}" type="slidenum">
              <a:rPr lang="zh-CN" altLang="en-US" smtClean="0"/>
              <a:t>‹#›</a:t>
            </a:fld>
            <a:endParaRPr lang="zh-CN" altLang="en-US"/>
          </a:p>
        </p:txBody>
      </p:sp>
    </p:spTree>
    <p:extLst>
      <p:ext uri="{BB962C8B-B14F-4D97-AF65-F5344CB8AC3E}">
        <p14:creationId xmlns:p14="http://schemas.microsoft.com/office/powerpoint/2010/main" val="324114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BE7D95-A93B-44B4-9C10-E352C711549C}"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2767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BE7D95-A93B-44B4-9C10-E352C711549C}" type="slidenum">
              <a:rPr lang="zh-CN" altLang="en-US" smtClean="0"/>
              <a:t>‹#›</a:t>
            </a:fld>
            <a:endParaRPr lang="zh-CN" altLang="en-US"/>
          </a:p>
        </p:txBody>
      </p:sp>
    </p:spTree>
    <p:extLst>
      <p:ext uri="{BB962C8B-B14F-4D97-AF65-F5344CB8AC3E}">
        <p14:creationId xmlns:p14="http://schemas.microsoft.com/office/powerpoint/2010/main" val="1665749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BE7D95-A93B-44B4-9C10-E352C711549C}" type="slidenum">
              <a:rPr lang="zh-CN" altLang="en-US" smtClean="0"/>
              <a:t>‹#›</a:t>
            </a:fld>
            <a:endParaRPr lang="zh-CN" altLang="en-US"/>
          </a:p>
        </p:txBody>
      </p:sp>
    </p:spTree>
    <p:extLst>
      <p:ext uri="{BB962C8B-B14F-4D97-AF65-F5344CB8AC3E}">
        <p14:creationId xmlns:p14="http://schemas.microsoft.com/office/powerpoint/2010/main" val="217612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BE7D95-A93B-44B4-9C10-E352C711549C}" type="slidenum">
              <a:rPr lang="zh-CN" altLang="en-US" smtClean="0"/>
              <a:t>‹#›</a:t>
            </a:fld>
            <a:endParaRPr lang="zh-CN" altLang="en-US"/>
          </a:p>
        </p:txBody>
      </p:sp>
    </p:spTree>
    <p:extLst>
      <p:ext uri="{BB962C8B-B14F-4D97-AF65-F5344CB8AC3E}">
        <p14:creationId xmlns:p14="http://schemas.microsoft.com/office/powerpoint/2010/main" val="289563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BE7D95-A93B-44B4-9C10-E352C711549C}" type="slidenum">
              <a:rPr lang="zh-CN" altLang="en-US" smtClean="0"/>
              <a:t>‹#›</a:t>
            </a:fld>
            <a:endParaRPr lang="zh-CN" altLang="en-US"/>
          </a:p>
        </p:txBody>
      </p:sp>
    </p:spTree>
    <p:extLst>
      <p:ext uri="{BB962C8B-B14F-4D97-AF65-F5344CB8AC3E}">
        <p14:creationId xmlns:p14="http://schemas.microsoft.com/office/powerpoint/2010/main" val="269697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BE7D95-A93B-44B4-9C10-E352C711549C}" type="slidenum">
              <a:rPr lang="zh-CN" altLang="en-US" smtClean="0"/>
              <a:t>‹#›</a:t>
            </a:fld>
            <a:endParaRPr lang="zh-CN" altLang="en-US"/>
          </a:p>
        </p:txBody>
      </p:sp>
    </p:spTree>
    <p:extLst>
      <p:ext uri="{BB962C8B-B14F-4D97-AF65-F5344CB8AC3E}">
        <p14:creationId xmlns:p14="http://schemas.microsoft.com/office/powerpoint/2010/main" val="37093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BE7D95-A93B-44B4-9C10-E352C711549C}" type="slidenum">
              <a:rPr lang="zh-CN" altLang="en-US" smtClean="0"/>
              <a:t>‹#›</a:t>
            </a:fld>
            <a:endParaRPr lang="zh-CN" altLang="en-US"/>
          </a:p>
        </p:txBody>
      </p:sp>
    </p:spTree>
    <p:extLst>
      <p:ext uri="{BB962C8B-B14F-4D97-AF65-F5344CB8AC3E}">
        <p14:creationId xmlns:p14="http://schemas.microsoft.com/office/powerpoint/2010/main" val="182295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BBE7D95-A93B-44B4-9C10-E352C711549C}" type="slidenum">
              <a:rPr lang="zh-CN" altLang="en-US" smtClean="0"/>
              <a:t>‹#›</a:t>
            </a:fld>
            <a:endParaRPr lang="zh-CN" altLang="en-US"/>
          </a:p>
        </p:txBody>
      </p:sp>
    </p:spTree>
    <p:extLst>
      <p:ext uri="{BB962C8B-B14F-4D97-AF65-F5344CB8AC3E}">
        <p14:creationId xmlns:p14="http://schemas.microsoft.com/office/powerpoint/2010/main" val="265235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BBE7D95-A93B-44B4-9C10-E352C711549C}" type="slidenum">
              <a:rPr lang="zh-CN" altLang="en-US" smtClean="0"/>
              <a:t>‹#›</a:t>
            </a:fld>
            <a:endParaRPr lang="zh-CN" altLang="en-US"/>
          </a:p>
        </p:txBody>
      </p:sp>
    </p:spTree>
    <p:extLst>
      <p:ext uri="{BB962C8B-B14F-4D97-AF65-F5344CB8AC3E}">
        <p14:creationId xmlns:p14="http://schemas.microsoft.com/office/powerpoint/2010/main" val="1496889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BBE7D95-A93B-44B4-9C10-E352C711549C}" type="slidenum">
              <a:rPr lang="zh-CN" altLang="en-US" smtClean="0"/>
              <a:t>‹#›</a:t>
            </a:fld>
            <a:endParaRPr lang="zh-CN" altLang="en-US"/>
          </a:p>
        </p:txBody>
      </p:sp>
    </p:spTree>
    <p:extLst>
      <p:ext uri="{BB962C8B-B14F-4D97-AF65-F5344CB8AC3E}">
        <p14:creationId xmlns:p14="http://schemas.microsoft.com/office/powerpoint/2010/main" val="132529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BE7D95-A93B-44B4-9C10-E352C711549C}" type="slidenum">
              <a:rPr lang="zh-CN" altLang="en-US" smtClean="0"/>
              <a:t>‹#›</a:t>
            </a:fld>
            <a:endParaRPr lang="zh-CN" altLang="en-US"/>
          </a:p>
        </p:txBody>
      </p:sp>
    </p:spTree>
    <p:extLst>
      <p:ext uri="{BB962C8B-B14F-4D97-AF65-F5344CB8AC3E}">
        <p14:creationId xmlns:p14="http://schemas.microsoft.com/office/powerpoint/2010/main" val="2318790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697B11F-C170-477D-92EB-294D6CB2775D}" type="datetimeFigureOut">
              <a:rPr lang="zh-CN" altLang="en-US" smtClean="0"/>
              <a:t>2018/4/20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BE7D95-A93B-44B4-9C10-E352C711549C}" type="slidenum">
              <a:rPr lang="zh-CN" altLang="en-US" smtClean="0"/>
              <a:t>‹#›</a:t>
            </a:fld>
            <a:endParaRPr lang="zh-CN" altLang="en-US"/>
          </a:p>
        </p:txBody>
      </p:sp>
    </p:spTree>
    <p:extLst>
      <p:ext uri="{BB962C8B-B14F-4D97-AF65-F5344CB8AC3E}">
        <p14:creationId xmlns:p14="http://schemas.microsoft.com/office/powerpoint/2010/main" val="219751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97B11F-C170-477D-92EB-294D6CB2775D}" type="datetimeFigureOut">
              <a:rPr lang="zh-CN" altLang="en-US" smtClean="0"/>
              <a:t>2018/4/20</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BE7D95-A93B-44B4-9C10-E352C711549C}" type="slidenum">
              <a:rPr lang="zh-CN" altLang="en-US" smtClean="0"/>
              <a:t>‹#›</a:t>
            </a:fld>
            <a:endParaRPr lang="zh-CN" altLang="en-US"/>
          </a:p>
        </p:txBody>
      </p:sp>
    </p:spTree>
    <p:extLst>
      <p:ext uri="{BB962C8B-B14F-4D97-AF65-F5344CB8AC3E}">
        <p14:creationId xmlns:p14="http://schemas.microsoft.com/office/powerpoint/2010/main" val="3124330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CF0AC-4532-4435-A1C1-2E66F169CCC1}"/>
              </a:ext>
            </a:extLst>
          </p:cNvPr>
          <p:cNvSpPr>
            <a:spLocks noGrp="1"/>
          </p:cNvSpPr>
          <p:nvPr>
            <p:ph type="ctrTitle"/>
          </p:nvPr>
        </p:nvSpPr>
        <p:spPr>
          <a:xfrm>
            <a:off x="1189827" y="345232"/>
            <a:ext cx="7766936" cy="981065"/>
          </a:xfrm>
        </p:spPr>
        <p:txBody>
          <a:bodyPr/>
          <a:lstStyle/>
          <a:p>
            <a:pPr algn="l"/>
            <a:r>
              <a:rPr lang="zh-CN" altLang="en-US" dirty="0"/>
              <a:t>牙型设计</a:t>
            </a:r>
          </a:p>
        </p:txBody>
      </p:sp>
      <p:sp>
        <p:nvSpPr>
          <p:cNvPr id="3" name="副标题 2">
            <a:extLst>
              <a:ext uri="{FF2B5EF4-FFF2-40B4-BE49-F238E27FC236}">
                <a16:creationId xmlns:a16="http://schemas.microsoft.com/office/drawing/2014/main" id="{CC188192-0BBF-4344-98A7-DE6633555862}"/>
              </a:ext>
            </a:extLst>
          </p:cNvPr>
          <p:cNvSpPr>
            <a:spLocks noGrp="1"/>
          </p:cNvSpPr>
          <p:nvPr>
            <p:ph type="subTitle" idx="1"/>
          </p:nvPr>
        </p:nvSpPr>
        <p:spPr>
          <a:xfrm>
            <a:off x="1096521" y="2194044"/>
            <a:ext cx="7766936" cy="2712442"/>
          </a:xfrm>
        </p:spPr>
        <p:txBody>
          <a:bodyPr>
            <a:normAutofit/>
          </a:bodyPr>
          <a:lstStyle/>
          <a:p>
            <a:pPr algn="l"/>
            <a:r>
              <a:rPr lang="zh-CN" altLang="en-US" sz="2400" dirty="0">
                <a:solidFill>
                  <a:schemeClr val="tx1"/>
                </a:solidFill>
              </a:rPr>
              <a:t>设计旋转武器如 转盘，转杆，转鼓，转壳 时需要考虑到牙的数量和高度。举个栗子如果在一个转盘上有太多牙的话，那么这个</a:t>
            </a:r>
            <a:r>
              <a:rPr lang="en-US" altLang="zh-CN" sz="2400" dirty="0">
                <a:solidFill>
                  <a:schemeClr val="tx1"/>
                </a:solidFill>
              </a:rPr>
              <a:t>spinner</a:t>
            </a:r>
            <a:r>
              <a:rPr lang="zh-CN" altLang="en-US" sz="2400" dirty="0">
                <a:solidFill>
                  <a:schemeClr val="tx1"/>
                </a:solidFill>
              </a:rPr>
              <a:t>更多的是用武器蹭（咬不进去）对手，而不是咬住对手，用过圆锯的应该都应该知道如果锯上面的牙少的话就容易把切割件给打弯，而不是锯断，而这个效果（打弯）正是我们格斗机器人想要的。</a:t>
            </a:r>
          </a:p>
        </p:txBody>
      </p:sp>
    </p:spTree>
    <p:extLst>
      <p:ext uri="{BB962C8B-B14F-4D97-AF65-F5344CB8AC3E}">
        <p14:creationId xmlns:p14="http://schemas.microsoft.com/office/powerpoint/2010/main" val="351349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4D7A0-FEFA-4687-9657-B2D838E0D765}"/>
              </a:ext>
            </a:extLst>
          </p:cNvPr>
          <p:cNvSpPr>
            <a:spLocks noGrp="1"/>
          </p:cNvSpPr>
          <p:nvPr>
            <p:ph type="title"/>
          </p:nvPr>
        </p:nvSpPr>
        <p:spPr/>
        <p:txBody>
          <a:bodyPr/>
          <a:lstStyle/>
          <a:p>
            <a:r>
              <a:rPr lang="zh-CN" altLang="en-US" dirty="0"/>
              <a:t>牙高度和咬</a:t>
            </a:r>
          </a:p>
        </p:txBody>
      </p:sp>
      <p:pic>
        <p:nvPicPr>
          <p:cNvPr id="4" name="内容占位符 3">
            <a:extLst>
              <a:ext uri="{FF2B5EF4-FFF2-40B4-BE49-F238E27FC236}">
                <a16:creationId xmlns:a16="http://schemas.microsoft.com/office/drawing/2014/main" id="{16C01C49-1FAF-49A4-818A-CE626703606F}"/>
              </a:ext>
            </a:extLst>
          </p:cNvPr>
          <p:cNvPicPr>
            <a:picLocks noGrp="1" noChangeAspect="1"/>
          </p:cNvPicPr>
          <p:nvPr>
            <p:ph idx="1"/>
          </p:nvPr>
        </p:nvPicPr>
        <p:blipFill>
          <a:blip r:embed="rId2"/>
          <a:stretch>
            <a:fillRect/>
          </a:stretch>
        </p:blipFill>
        <p:spPr>
          <a:xfrm>
            <a:off x="677334" y="1366983"/>
            <a:ext cx="5207709" cy="4981681"/>
          </a:xfrm>
          <a:prstGeom prst="rect">
            <a:avLst/>
          </a:prstGeom>
        </p:spPr>
      </p:pic>
      <p:sp>
        <p:nvSpPr>
          <p:cNvPr id="5" name="文本框 4">
            <a:extLst>
              <a:ext uri="{FF2B5EF4-FFF2-40B4-BE49-F238E27FC236}">
                <a16:creationId xmlns:a16="http://schemas.microsoft.com/office/drawing/2014/main" id="{901FB8C0-B5E3-4DD3-9A08-6C1831ABD10D}"/>
              </a:ext>
            </a:extLst>
          </p:cNvPr>
          <p:cNvSpPr txBox="1"/>
          <p:nvPr/>
        </p:nvSpPr>
        <p:spPr>
          <a:xfrm>
            <a:off x="6096000" y="466530"/>
            <a:ext cx="4842588" cy="5755422"/>
          </a:xfrm>
          <a:prstGeom prst="rect">
            <a:avLst/>
          </a:prstGeom>
          <a:noFill/>
        </p:spPr>
        <p:txBody>
          <a:bodyPr wrap="square" rtlCol="0">
            <a:spAutoFit/>
          </a:bodyPr>
          <a:lstStyle/>
          <a:p>
            <a:r>
              <a:rPr lang="zh-CN" altLang="en-US" sz="4400" dirty="0">
                <a:solidFill>
                  <a:schemeClr val="accent6">
                    <a:lumMod val="50000"/>
                  </a:schemeClr>
                </a:solidFill>
              </a:rPr>
              <a:t>咬</a:t>
            </a:r>
            <a:r>
              <a:rPr lang="zh-CN" altLang="en-US" dirty="0"/>
              <a:t>是描述旋转武器</a:t>
            </a:r>
            <a:r>
              <a:rPr lang="en-US" altLang="zh-CN" dirty="0"/>
              <a:t>/</a:t>
            </a:r>
            <a:r>
              <a:rPr lang="zh-CN" altLang="en-US" dirty="0"/>
              <a:t>牙尖端在碰到对手时深入的距离。比如说，两个机器人都驶向对方，速度分别是 </a:t>
            </a:r>
            <a:r>
              <a:rPr lang="en-US" altLang="zh-CN" dirty="0"/>
              <a:t>VX1 VX2</a:t>
            </a:r>
            <a:r>
              <a:rPr lang="zh-CN" altLang="en-US" dirty="0"/>
              <a:t>， 其中一台是水平旋转杆，线速度是</a:t>
            </a:r>
            <a:r>
              <a:rPr lang="en-US" altLang="zh-CN" dirty="0" err="1"/>
              <a:t>Wb</a:t>
            </a:r>
            <a:r>
              <a:rPr lang="en-US" altLang="zh-CN" dirty="0"/>
              <a:t>(</a:t>
            </a:r>
            <a:r>
              <a:rPr lang="zh-CN" altLang="en-US" dirty="0"/>
              <a:t>弧度每秒</a:t>
            </a:r>
            <a:r>
              <a:rPr lang="en-US" altLang="zh-CN" dirty="0"/>
              <a:t>) </a:t>
            </a:r>
            <a:r>
              <a:rPr lang="zh-CN" altLang="en-US" dirty="0"/>
              <a:t>，那么咬得最深的距离是</a:t>
            </a:r>
            <a:r>
              <a:rPr lang="en-US" altLang="zh-CN" dirty="0" err="1"/>
              <a:t>dmax</a:t>
            </a:r>
            <a:r>
              <a:rPr lang="zh-CN" altLang="en-US" dirty="0"/>
              <a:t>，发生在 一半的杆差一点就碰到对手，另一半走了半</a:t>
            </a:r>
            <a:r>
              <a:rPr lang="en-US" altLang="zh-CN" dirty="0"/>
              <a:t>180°</a:t>
            </a:r>
            <a:r>
              <a:rPr lang="zh-CN" altLang="en-US" dirty="0"/>
              <a:t>后击中对手。那么转杆转</a:t>
            </a:r>
            <a:r>
              <a:rPr lang="en-US" altLang="zh-CN" dirty="0"/>
              <a:t>180</a:t>
            </a:r>
            <a:r>
              <a:rPr lang="zh-CN" altLang="en-US" dirty="0"/>
              <a:t>度（弧度：</a:t>
            </a:r>
            <a:r>
              <a:rPr lang="en-US" altLang="zh-CN" dirty="0"/>
              <a:t>1π</a:t>
            </a:r>
            <a:r>
              <a:rPr lang="zh-CN" altLang="en-US" dirty="0"/>
              <a:t>）的时间段是△</a:t>
            </a:r>
            <a:r>
              <a:rPr lang="en-US" altLang="zh-CN" dirty="0"/>
              <a:t>t=π/</a:t>
            </a:r>
            <a:r>
              <a:rPr lang="en-US" altLang="zh-CN" dirty="0" err="1"/>
              <a:t>Wb</a:t>
            </a:r>
            <a:r>
              <a:rPr lang="zh-CN" altLang="en-US" dirty="0"/>
              <a:t>， 这时的机器人是驶向对方的，那么</a:t>
            </a:r>
            <a:r>
              <a:rPr lang="en-US" altLang="zh-CN" dirty="0" err="1"/>
              <a:t>dmax</a:t>
            </a:r>
            <a:r>
              <a:rPr lang="en-US" altLang="zh-CN" dirty="0"/>
              <a:t> = (vx1+vx2)⋅</a:t>
            </a:r>
            <a:r>
              <a:rPr lang="en-US" altLang="zh-CN" dirty="0" err="1"/>
              <a:t>Δt</a:t>
            </a:r>
            <a:r>
              <a:rPr lang="en-US" altLang="zh-CN" dirty="0"/>
              <a:t> =(vx1+vx2)⋅π/</a:t>
            </a:r>
            <a:r>
              <a:rPr lang="en-US" altLang="zh-CN" dirty="0" err="1"/>
              <a:t>ωb</a:t>
            </a:r>
            <a:r>
              <a:rPr lang="en-US" altLang="zh-CN" dirty="0"/>
              <a:t> </a:t>
            </a:r>
            <a:r>
              <a:rPr lang="zh-CN" altLang="en-US" dirty="0"/>
              <a:t>所以这就是能咬到的最深距离</a:t>
            </a:r>
            <a:r>
              <a:rPr lang="en-US" altLang="zh-CN" dirty="0" err="1"/>
              <a:t>dmax</a:t>
            </a:r>
            <a:endParaRPr lang="en-US" altLang="zh-CN" dirty="0"/>
          </a:p>
          <a:p>
            <a:r>
              <a:rPr lang="en-US" altLang="zh-CN" dirty="0"/>
              <a:t>d</a:t>
            </a:r>
            <a:r>
              <a:rPr lang="zh-CN" altLang="en-US" dirty="0"/>
              <a:t>小就意味着转刀与对手的接触面积小，很可能只是蹭过去而不是冲击或抓住，所以，旋转系想要更有效传递动能到对手身上，需要尽量的使</a:t>
            </a:r>
            <a:r>
              <a:rPr lang="en-US" altLang="zh-CN" dirty="0"/>
              <a:t>d</a:t>
            </a:r>
            <a:r>
              <a:rPr lang="zh-CN" altLang="en-US" dirty="0"/>
              <a:t>大，</a:t>
            </a:r>
            <a:r>
              <a:rPr lang="en-US" altLang="zh-CN" dirty="0"/>
              <a:t>Vx1</a:t>
            </a:r>
            <a:r>
              <a:rPr lang="zh-CN" altLang="en-US" dirty="0"/>
              <a:t>（自己的驾驶速度）更高的话能使</a:t>
            </a:r>
            <a:r>
              <a:rPr lang="en-US" altLang="zh-CN" dirty="0"/>
              <a:t>d</a:t>
            </a:r>
            <a:r>
              <a:rPr lang="zh-CN" altLang="en-US" dirty="0"/>
              <a:t>增大。</a:t>
            </a:r>
            <a:r>
              <a:rPr lang="en-US" altLang="zh-CN" dirty="0" err="1"/>
              <a:t>Wb</a:t>
            </a:r>
            <a:r>
              <a:rPr lang="zh-CN" altLang="en-US" dirty="0"/>
              <a:t>（武器转速）增大，</a:t>
            </a:r>
            <a:r>
              <a:rPr lang="en-US" altLang="zh-CN" dirty="0"/>
              <a:t>d</a:t>
            </a:r>
            <a:r>
              <a:rPr lang="zh-CN" altLang="en-US" dirty="0"/>
              <a:t>减小，这就是为什么武器转速高的旋转系很难咬住对手</a:t>
            </a:r>
          </a:p>
          <a:p>
            <a:r>
              <a:rPr lang="zh-CN" altLang="en-US" dirty="0"/>
              <a:t>咬的深度也和牙的数量（</a:t>
            </a:r>
            <a:r>
              <a:rPr lang="en-US" altLang="zh-CN" dirty="0"/>
              <a:t>n</a:t>
            </a:r>
            <a:r>
              <a:rPr lang="zh-CN" altLang="en-US" dirty="0"/>
              <a:t>）有关，</a:t>
            </a:r>
            <a:r>
              <a:rPr lang="en-US" altLang="zh-CN" dirty="0"/>
              <a:t>n</a:t>
            </a:r>
            <a:r>
              <a:rPr lang="zh-CN" altLang="en-US" dirty="0"/>
              <a:t>个牙两两相隔的距离是</a:t>
            </a:r>
            <a:r>
              <a:rPr lang="en-US" altLang="zh-CN" dirty="0"/>
              <a:t>2*π/n</a:t>
            </a:r>
            <a:r>
              <a:rPr lang="zh-CN" altLang="en-US" dirty="0"/>
              <a:t>弧度，如右图</a:t>
            </a:r>
            <a:r>
              <a:rPr lang="en-US" altLang="zh-CN" dirty="0"/>
              <a:t>n</a:t>
            </a:r>
            <a:r>
              <a:rPr lang="zh-CN" altLang="en-US" dirty="0"/>
              <a:t>是</a:t>
            </a:r>
            <a:r>
              <a:rPr lang="en-US" altLang="zh-CN" dirty="0"/>
              <a:t>3</a:t>
            </a:r>
            <a:r>
              <a:rPr lang="zh-CN" altLang="en-US" dirty="0"/>
              <a:t>，那么</a:t>
            </a:r>
          </a:p>
          <a:p>
            <a:r>
              <a:rPr lang="en-US" altLang="zh-CN" dirty="0" err="1"/>
              <a:t>dmax</a:t>
            </a:r>
            <a:r>
              <a:rPr lang="en-US" altLang="zh-CN" dirty="0"/>
              <a:t> = (vx1+vx2)⋅</a:t>
            </a:r>
            <a:r>
              <a:rPr lang="en-US" altLang="zh-CN" dirty="0" err="1"/>
              <a:t>Δt</a:t>
            </a:r>
            <a:r>
              <a:rPr lang="en-US" altLang="zh-CN" dirty="0"/>
              <a:t> =(vx1+vx2)⋅2⋅π/(</a:t>
            </a:r>
            <a:r>
              <a:rPr lang="en-US" altLang="zh-CN" dirty="0" err="1"/>
              <a:t>n⋅ωb</a:t>
            </a:r>
            <a:r>
              <a:rPr lang="en-US" altLang="zh-CN" dirty="0"/>
              <a:t>).h</a:t>
            </a:r>
          </a:p>
        </p:txBody>
      </p:sp>
    </p:spTree>
    <p:extLst>
      <p:ext uri="{BB962C8B-B14F-4D97-AF65-F5344CB8AC3E}">
        <p14:creationId xmlns:p14="http://schemas.microsoft.com/office/powerpoint/2010/main" val="333514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79C82D4B-D812-430D-88EC-0F8EADB4AA75}"/>
              </a:ext>
            </a:extLst>
          </p:cNvPr>
          <p:cNvPicPr>
            <a:picLocks noGrp="1" noChangeAspect="1"/>
          </p:cNvPicPr>
          <p:nvPr>
            <p:ph idx="1"/>
          </p:nvPr>
        </p:nvPicPr>
        <p:blipFill rotWithShape="1">
          <a:blip r:embed="rId2"/>
          <a:srcRect l="4819" t="5599"/>
          <a:stretch/>
        </p:blipFill>
        <p:spPr>
          <a:xfrm>
            <a:off x="1548882" y="1352938"/>
            <a:ext cx="5896948" cy="4861393"/>
          </a:xfrm>
          <a:prstGeom prst="rect">
            <a:avLst/>
          </a:prstGeom>
        </p:spPr>
      </p:pic>
    </p:spTree>
    <p:extLst>
      <p:ext uri="{BB962C8B-B14F-4D97-AF65-F5344CB8AC3E}">
        <p14:creationId xmlns:p14="http://schemas.microsoft.com/office/powerpoint/2010/main" val="328758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F1CE9E-F583-4D41-AB1B-AEEC87348377}"/>
              </a:ext>
            </a:extLst>
          </p:cNvPr>
          <p:cNvSpPr>
            <a:spLocks noGrp="1"/>
          </p:cNvSpPr>
          <p:nvPr>
            <p:ph idx="1"/>
          </p:nvPr>
        </p:nvSpPr>
        <p:spPr>
          <a:xfrm>
            <a:off x="201473" y="173168"/>
            <a:ext cx="11209866" cy="6526212"/>
          </a:xfrm>
        </p:spPr>
        <p:txBody>
          <a:bodyPr>
            <a:noAutofit/>
          </a:bodyPr>
          <a:lstStyle/>
          <a:p>
            <a:r>
              <a:rPr lang="zh-CN" altLang="en-US" sz="1700" dirty="0"/>
              <a:t>因为牙不可能咬得比</a:t>
            </a:r>
            <a:r>
              <a:rPr lang="en-US" altLang="zh-CN" sz="1700" dirty="0" err="1"/>
              <a:t>dmax</a:t>
            </a:r>
            <a:r>
              <a:rPr lang="zh-CN" altLang="en-US" sz="1700" dirty="0"/>
              <a:t>还深，所以牙的高度</a:t>
            </a:r>
            <a:r>
              <a:rPr lang="en-US" altLang="zh-CN" sz="1700" dirty="0"/>
              <a:t>y</a:t>
            </a:r>
            <a:r>
              <a:rPr lang="zh-CN" altLang="en-US" sz="1700" dirty="0"/>
              <a:t>就没必要设计得大于</a:t>
            </a:r>
            <a:r>
              <a:rPr lang="en-US" altLang="zh-CN" sz="1700" dirty="0" err="1"/>
              <a:t>dmax</a:t>
            </a:r>
            <a:r>
              <a:rPr lang="en-US" altLang="zh-CN" sz="1700" dirty="0"/>
              <a:t> </a:t>
            </a:r>
            <a:r>
              <a:rPr lang="zh-CN" altLang="en-US" sz="1700" dirty="0"/>
              <a:t>，如果</a:t>
            </a:r>
            <a:r>
              <a:rPr lang="en-US" altLang="zh-CN" sz="1700" dirty="0"/>
              <a:t>y</a:t>
            </a:r>
            <a:r>
              <a:rPr lang="zh-CN" altLang="en-US" sz="1700" dirty="0"/>
              <a:t>＞</a:t>
            </a:r>
            <a:r>
              <a:rPr lang="en-US" altLang="zh-CN" sz="1700" dirty="0" err="1"/>
              <a:t>dmax</a:t>
            </a:r>
            <a:r>
              <a:rPr lang="zh-CN" altLang="en-US" sz="1700" dirty="0"/>
              <a:t>的话，很可能会减少强度，因为这样放大了攻击时产生的弯曲力矩。所以，理想的牙高会在</a:t>
            </a:r>
            <a:r>
              <a:rPr lang="en-US" altLang="zh-CN" sz="1700" dirty="0"/>
              <a:t>y &lt; (vx1+vx2)⋅2⋅π/(</a:t>
            </a:r>
            <a:r>
              <a:rPr lang="en-US" altLang="zh-CN" sz="1700" dirty="0" err="1"/>
              <a:t>n⋅ωb</a:t>
            </a:r>
            <a:r>
              <a:rPr lang="en-US" altLang="zh-CN" sz="1700" dirty="0"/>
              <a:t>)</a:t>
            </a:r>
            <a:r>
              <a:rPr lang="zh-CN" altLang="en-US" sz="1700" dirty="0"/>
              <a:t>这一区间内</a:t>
            </a:r>
          </a:p>
          <a:p>
            <a:r>
              <a:rPr lang="zh-CN" altLang="en-US" sz="1700" dirty="0"/>
              <a:t>使用较大的自己和对手移动速度（</a:t>
            </a:r>
            <a:r>
              <a:rPr lang="en-US" altLang="zh-CN" sz="1700" dirty="0"/>
              <a:t>vx1, vx2</a:t>
            </a:r>
            <a:r>
              <a:rPr lang="zh-CN" altLang="en-US" sz="1700" dirty="0"/>
              <a:t>）来计算会得出比较大的</a:t>
            </a:r>
            <a:r>
              <a:rPr lang="en-US" altLang="zh-CN" sz="1700" dirty="0"/>
              <a:t>y</a:t>
            </a:r>
            <a:r>
              <a:rPr lang="zh-CN" altLang="en-US" sz="1700" dirty="0"/>
              <a:t>，所以假设</a:t>
            </a:r>
            <a:r>
              <a:rPr lang="en-US" altLang="zh-CN" sz="1700" dirty="0"/>
              <a:t>vx2=0</a:t>
            </a:r>
            <a:r>
              <a:rPr lang="zh-CN" altLang="en-US" sz="1700" dirty="0"/>
              <a:t>（对手移动速度为零）会比较合理。攻击一般发生在自身全速前进，对手没向你移动时。并且，你怎么会提前知道各种对手的移动速度</a:t>
            </a:r>
            <a:r>
              <a:rPr lang="en-US" altLang="zh-CN" sz="1700" dirty="0"/>
              <a:t>vx2</a:t>
            </a:r>
            <a:r>
              <a:rPr lang="zh-CN" altLang="en-US" sz="1700" dirty="0"/>
              <a:t>是多少呢。所以牙高</a:t>
            </a:r>
            <a:r>
              <a:rPr lang="en-US" altLang="zh-CN" sz="1700" dirty="0"/>
              <a:t>y=vx1*2*π/(n*</a:t>
            </a:r>
            <a:r>
              <a:rPr lang="en-US" altLang="zh-CN" sz="1700" dirty="0" err="1"/>
              <a:t>ωbmax</a:t>
            </a:r>
            <a:r>
              <a:rPr lang="en-US" altLang="zh-CN" sz="1700" dirty="0"/>
              <a:t>) </a:t>
            </a:r>
            <a:r>
              <a:rPr lang="zh-CN" altLang="en-US" sz="1700" dirty="0"/>
              <a:t>这样算通常会偏高。注意这是在武器全速的情况下进行的，如果还想考虑到加速初期的较低转速的情况，那么</a:t>
            </a:r>
            <a:r>
              <a:rPr lang="en-US" altLang="zh-CN" sz="1700" dirty="0"/>
              <a:t>y</a:t>
            </a:r>
            <a:r>
              <a:rPr lang="zh-CN" altLang="en-US" sz="1700" dirty="0"/>
              <a:t>就要根据情况减小一点了。</a:t>
            </a:r>
          </a:p>
          <a:p>
            <a:r>
              <a:rPr lang="zh-CN" altLang="en-US" sz="1700" dirty="0"/>
              <a:t>如果有必要的话以上的关于牙高度</a:t>
            </a:r>
            <a:r>
              <a:rPr lang="en-US" altLang="zh-CN" sz="1700" dirty="0"/>
              <a:t>d</a:t>
            </a:r>
            <a:r>
              <a:rPr lang="zh-CN" altLang="en-US" sz="1700" dirty="0"/>
              <a:t>的计算还可以再减小一点同时也不影响实战中咬的深度。因为，以上的所有计算都是基于“前一个牙差点就碰到对手，下一个牙才咬进</a:t>
            </a:r>
            <a:r>
              <a:rPr lang="en-US" altLang="zh-CN" sz="1700" dirty="0"/>
              <a:t>d</a:t>
            </a:r>
            <a:r>
              <a:rPr lang="zh-CN" altLang="en-US" sz="1700" dirty="0"/>
              <a:t>深”的情况下。但是如果相反，前一个牙刚好碰到了一点，那么这次咬的深度会远远小于</a:t>
            </a:r>
            <a:r>
              <a:rPr lang="en-US" altLang="zh-CN" sz="1700" dirty="0" err="1"/>
              <a:t>dmax</a:t>
            </a:r>
            <a:r>
              <a:rPr lang="zh-CN" altLang="en-US" sz="1700" dirty="0"/>
              <a:t>。这时候就要看脸了（统计学），咬的深度总会在</a:t>
            </a:r>
            <a:r>
              <a:rPr lang="en-US" altLang="zh-CN" sz="1700" dirty="0"/>
              <a:t>0</a:t>
            </a:r>
            <a:r>
              <a:rPr lang="zh-CN" altLang="en-US" sz="1700" dirty="0"/>
              <a:t>和</a:t>
            </a:r>
            <a:r>
              <a:rPr lang="en-US" altLang="zh-CN" sz="1700" dirty="0" err="1"/>
              <a:t>dmax</a:t>
            </a:r>
            <a:r>
              <a:rPr lang="zh-CN" altLang="en-US" sz="1700" dirty="0"/>
              <a:t>之间浮动，各个深度的几率都相等（恒定概率密度）。所以，转刀全速，驾驶全速的攻击有</a:t>
            </a:r>
            <a:r>
              <a:rPr lang="en-US" altLang="zh-CN" sz="1700" dirty="0"/>
              <a:t>50</a:t>
            </a:r>
            <a:r>
              <a:rPr lang="zh-CN" altLang="en-US" sz="1700" dirty="0"/>
              <a:t>％会处于脸黑状态，咬的深度在</a:t>
            </a:r>
            <a:r>
              <a:rPr lang="en-US" altLang="zh-CN" sz="1700" dirty="0"/>
              <a:t>0</a:t>
            </a:r>
            <a:r>
              <a:rPr lang="zh-CN" altLang="en-US" sz="1700" dirty="0"/>
              <a:t>和</a:t>
            </a:r>
            <a:r>
              <a:rPr lang="en-US" altLang="zh-CN" sz="1700" dirty="0" err="1"/>
              <a:t>dmax</a:t>
            </a:r>
            <a:r>
              <a:rPr lang="en-US" altLang="zh-CN" sz="1700" dirty="0"/>
              <a:t>/2</a:t>
            </a:r>
            <a:r>
              <a:rPr lang="zh-CN" altLang="en-US" sz="1700" dirty="0"/>
              <a:t>之间。剩下</a:t>
            </a:r>
            <a:r>
              <a:rPr lang="en-US" altLang="zh-CN" sz="1700" dirty="0"/>
              <a:t>50</a:t>
            </a:r>
            <a:r>
              <a:rPr lang="zh-CN" altLang="en-US" sz="1700" dirty="0"/>
              <a:t>％是欧洲脸，深度在</a:t>
            </a:r>
            <a:r>
              <a:rPr lang="en-US" altLang="zh-CN" sz="1700" dirty="0" err="1"/>
              <a:t>dmax</a:t>
            </a:r>
            <a:r>
              <a:rPr lang="en-US" altLang="zh-CN" sz="1700" dirty="0"/>
              <a:t>/2</a:t>
            </a:r>
            <a:r>
              <a:rPr lang="zh-CN" altLang="en-US" sz="1700" dirty="0"/>
              <a:t>和</a:t>
            </a:r>
            <a:r>
              <a:rPr lang="en-US" altLang="zh-CN" sz="1700" dirty="0" err="1"/>
              <a:t>dmax</a:t>
            </a:r>
            <a:r>
              <a:rPr lang="zh-CN" altLang="en-US" sz="1700" dirty="0"/>
              <a:t>之间。深度</a:t>
            </a:r>
            <a:r>
              <a:rPr lang="en-US" altLang="zh-CN" sz="1700" dirty="0"/>
              <a:t>d</a:t>
            </a:r>
            <a:r>
              <a:rPr lang="zh-CN" altLang="en-US" sz="1700" dirty="0"/>
              <a:t>很接近于</a:t>
            </a:r>
            <a:r>
              <a:rPr lang="en-US" altLang="zh-CN" sz="1700" dirty="0"/>
              <a:t>0</a:t>
            </a:r>
            <a:r>
              <a:rPr lang="zh-CN" altLang="en-US" sz="1700" dirty="0"/>
              <a:t>的非洲一击很可能咬不住对手，之后这还会严重减少己方的驾驶速度</a:t>
            </a:r>
            <a:r>
              <a:rPr lang="en-US" altLang="zh-CN" sz="1700" dirty="0"/>
              <a:t>vx1</a:t>
            </a:r>
            <a:r>
              <a:rPr lang="zh-CN" altLang="en-US" sz="1700" dirty="0"/>
              <a:t>（补充：行驶所积累的动能很小，所以</a:t>
            </a:r>
            <a:r>
              <a:rPr lang="en-US" altLang="zh-CN" sz="1700" dirty="0"/>
              <a:t>vx1</a:t>
            </a:r>
            <a:r>
              <a:rPr lang="zh-CN" altLang="en-US" sz="1700" dirty="0"/>
              <a:t>减小会很明显），等下一个牙经过</a:t>
            </a:r>
            <a:r>
              <a:rPr lang="en-US" altLang="zh-CN" sz="1700" dirty="0"/>
              <a:t>2*π/n</a:t>
            </a:r>
            <a:r>
              <a:rPr lang="zh-CN" altLang="en-US" sz="1700" dirty="0"/>
              <a:t>来到攻击点时，他的</a:t>
            </a:r>
            <a:r>
              <a:rPr lang="en-US" altLang="zh-CN" sz="1700" dirty="0"/>
              <a:t>d</a:t>
            </a:r>
            <a:r>
              <a:rPr lang="zh-CN" altLang="en-US" sz="1700" dirty="0"/>
              <a:t>也因为</a:t>
            </a:r>
            <a:r>
              <a:rPr lang="en-US" altLang="zh-CN" sz="1700" dirty="0"/>
              <a:t>vx1</a:t>
            </a:r>
            <a:r>
              <a:rPr lang="zh-CN" altLang="en-US" sz="1700" dirty="0"/>
              <a:t>减小而减小，之后就会一直这么恶性循环。如果</a:t>
            </a:r>
            <a:r>
              <a:rPr lang="en-US" altLang="zh-CN" sz="1700" dirty="0"/>
              <a:t>vx1</a:t>
            </a:r>
            <a:r>
              <a:rPr lang="zh-CN" altLang="en-US" sz="1700" dirty="0"/>
              <a:t>减到零了而还没有咬进对手，那最终就会变成磨了。这时你最好后退，武器蓄能，再高速（</a:t>
            </a:r>
            <a:r>
              <a:rPr lang="en-US" altLang="zh-CN" sz="1700" dirty="0"/>
              <a:t>vx1,max</a:t>
            </a:r>
            <a:r>
              <a:rPr lang="zh-CN" altLang="en-US" sz="1700" dirty="0"/>
              <a:t>）冲向对手进行下一轮攻击，祈祷</a:t>
            </a:r>
            <a:r>
              <a:rPr lang="en-US" altLang="zh-CN" sz="1700" dirty="0"/>
              <a:t>d</a:t>
            </a:r>
            <a:r>
              <a:rPr lang="zh-CN" altLang="en-US" sz="1700" dirty="0"/>
              <a:t>能高一点吧</a:t>
            </a:r>
          </a:p>
          <a:p>
            <a:r>
              <a:rPr lang="zh-CN" altLang="en-US" sz="1700" dirty="0"/>
              <a:t>能刚好达到</a:t>
            </a:r>
            <a:r>
              <a:rPr lang="en-US" altLang="zh-CN" sz="1700" dirty="0" err="1"/>
              <a:t>dmax</a:t>
            </a:r>
            <a:r>
              <a:rPr lang="zh-CN" altLang="en-US" sz="1700" dirty="0"/>
              <a:t>的几率是</a:t>
            </a:r>
            <a:r>
              <a:rPr lang="en-US" altLang="zh-CN" sz="1700" dirty="0"/>
              <a:t>0</a:t>
            </a:r>
            <a:r>
              <a:rPr lang="zh-CN" altLang="en-US" sz="1700" dirty="0"/>
              <a:t>，因为咬深度总会小于它，如果可以的话最好设计成 </a:t>
            </a:r>
            <a:r>
              <a:rPr lang="en-US" altLang="zh-CN" sz="1700" dirty="0"/>
              <a:t>y</a:t>
            </a:r>
            <a:r>
              <a:rPr lang="zh-CN" altLang="en-US" sz="1700" dirty="0"/>
              <a:t>＜</a:t>
            </a:r>
            <a:r>
              <a:rPr lang="en-US" altLang="zh-CN" sz="1700" dirty="0" err="1"/>
              <a:t>dmax</a:t>
            </a:r>
            <a:r>
              <a:rPr lang="zh-CN" altLang="en-US" sz="1700" dirty="0"/>
              <a:t>。举个栗子</a:t>
            </a:r>
          </a:p>
          <a:p>
            <a:r>
              <a:rPr lang="en-US" altLang="zh-CN" sz="1700" dirty="0"/>
              <a:t>y = </a:t>
            </a:r>
            <a:r>
              <a:rPr lang="en-US" altLang="zh-CN" sz="1700" dirty="0" err="1"/>
              <a:t>dmax</a:t>
            </a:r>
            <a:r>
              <a:rPr lang="en-US" altLang="zh-CN" sz="1700" dirty="0"/>
              <a:t>/2 = vx1,max⋅π/(</a:t>
            </a:r>
            <a:r>
              <a:rPr lang="en-US" altLang="zh-CN" sz="1700" dirty="0" err="1"/>
              <a:t>n⋅ωb,max</a:t>
            </a:r>
            <a:r>
              <a:rPr lang="en-US" altLang="zh-CN" sz="1700" dirty="0"/>
              <a:t>),</a:t>
            </a:r>
          </a:p>
          <a:p>
            <a:r>
              <a:rPr lang="zh-CN" altLang="en-US" sz="1700" dirty="0"/>
              <a:t>牙高设计成咬得最深深度的</a:t>
            </a:r>
            <a:r>
              <a:rPr lang="en-US" altLang="zh-CN" sz="1700" dirty="0"/>
              <a:t>50</a:t>
            </a:r>
            <a:r>
              <a:rPr lang="zh-CN" altLang="en-US" sz="1700" dirty="0"/>
              <a:t>％，如果遇到了</a:t>
            </a:r>
            <a:r>
              <a:rPr lang="en-US" altLang="zh-CN" sz="1700" dirty="0"/>
              <a:t>d</a:t>
            </a:r>
            <a:r>
              <a:rPr lang="zh-CN" altLang="en-US" sz="1700" dirty="0"/>
              <a:t>＜</a:t>
            </a:r>
            <a:r>
              <a:rPr lang="en-US" altLang="zh-CN" sz="1700" dirty="0" err="1"/>
              <a:t>dmax</a:t>
            </a:r>
            <a:r>
              <a:rPr lang="en-US" altLang="zh-CN" sz="1700" dirty="0"/>
              <a:t>/2</a:t>
            </a:r>
            <a:r>
              <a:rPr lang="zh-CN" altLang="en-US" sz="1700" dirty="0"/>
              <a:t>，那在实战中并不会感受到什么区别， 。。。当遇到另一半欧洲一击（</a:t>
            </a:r>
            <a:r>
              <a:rPr lang="en-US" altLang="zh-CN" sz="1700" dirty="0"/>
              <a:t>d</a:t>
            </a:r>
            <a:r>
              <a:rPr lang="zh-CN" altLang="en-US" sz="1700" dirty="0"/>
              <a:t>大于</a:t>
            </a:r>
            <a:r>
              <a:rPr lang="en-US" altLang="zh-CN" sz="1700" dirty="0" err="1"/>
              <a:t>dmax</a:t>
            </a:r>
            <a:r>
              <a:rPr lang="en-US" altLang="zh-CN" sz="1700" dirty="0"/>
              <a:t>/2</a:t>
            </a:r>
            <a:r>
              <a:rPr lang="zh-CN" altLang="en-US" sz="1700" dirty="0"/>
              <a:t>）对手将会在被牙击中前就碰到鼓</a:t>
            </a:r>
            <a:r>
              <a:rPr lang="en-US" altLang="zh-CN" sz="1700" dirty="0"/>
              <a:t>/</a:t>
            </a:r>
            <a:r>
              <a:rPr lang="zh-CN" altLang="en-US" sz="1700" dirty="0"/>
              <a:t>盘的主体，咬的深度就被限制住了，</a:t>
            </a:r>
            <a:r>
              <a:rPr lang="en-US" altLang="zh-CN" sz="1700" dirty="0"/>
              <a:t>d=y=</a:t>
            </a:r>
            <a:r>
              <a:rPr lang="en-US" altLang="zh-CN" sz="1700" dirty="0" err="1"/>
              <a:t>dmax</a:t>
            </a:r>
            <a:r>
              <a:rPr lang="en-US" altLang="zh-CN" sz="1700" dirty="0"/>
              <a:t>/2 </a:t>
            </a:r>
            <a:r>
              <a:rPr lang="zh-CN" altLang="en-US" sz="1700" dirty="0"/>
              <a:t>。其实呢，只要</a:t>
            </a:r>
            <a:r>
              <a:rPr lang="en-US" altLang="zh-CN" sz="1700" dirty="0" err="1"/>
              <a:t>dmax</a:t>
            </a:r>
            <a:r>
              <a:rPr lang="en-US" altLang="zh-CN" sz="1700" dirty="0"/>
              <a:t>/2</a:t>
            </a:r>
            <a:r>
              <a:rPr lang="zh-CN" altLang="en-US" sz="1700" dirty="0"/>
              <a:t>的值能抓住对手，不成为磨砂轮就好。</a:t>
            </a:r>
          </a:p>
        </p:txBody>
      </p:sp>
    </p:spTree>
    <p:extLst>
      <p:ext uri="{BB962C8B-B14F-4D97-AF65-F5344CB8AC3E}">
        <p14:creationId xmlns:p14="http://schemas.microsoft.com/office/powerpoint/2010/main" val="373058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3FCDE-6DEB-4AF3-B672-F7AC6719311D}"/>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766AFB13-2967-447B-82FC-788D3FAE8A8F}"/>
              </a:ext>
            </a:extLst>
          </p:cNvPr>
          <p:cNvPicPr>
            <a:picLocks noGrp="1" noChangeAspect="1"/>
          </p:cNvPicPr>
          <p:nvPr>
            <p:ph idx="1"/>
          </p:nvPr>
        </p:nvPicPr>
        <p:blipFill>
          <a:blip r:embed="rId2"/>
          <a:stretch>
            <a:fillRect/>
          </a:stretch>
        </p:blipFill>
        <p:spPr>
          <a:xfrm>
            <a:off x="1255542" y="1744824"/>
            <a:ext cx="6432882" cy="3949672"/>
          </a:xfrm>
          <a:prstGeom prst="rect">
            <a:avLst/>
          </a:prstGeom>
        </p:spPr>
      </p:pic>
    </p:spTree>
    <p:extLst>
      <p:ext uri="{BB962C8B-B14F-4D97-AF65-F5344CB8AC3E}">
        <p14:creationId xmlns:p14="http://schemas.microsoft.com/office/powerpoint/2010/main" val="55255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731652-6E73-421E-8B80-933AC33B8D4B}"/>
              </a:ext>
            </a:extLst>
          </p:cNvPr>
          <p:cNvSpPr>
            <a:spLocks noGrp="1"/>
          </p:cNvSpPr>
          <p:nvPr>
            <p:ph idx="1"/>
          </p:nvPr>
        </p:nvSpPr>
        <p:spPr>
          <a:xfrm>
            <a:off x="322771" y="788988"/>
            <a:ext cx="9688976" cy="4725404"/>
          </a:xfrm>
        </p:spPr>
        <p:txBody>
          <a:bodyPr>
            <a:normAutofit fontScale="92500"/>
          </a:bodyPr>
          <a:lstStyle/>
          <a:p>
            <a:r>
              <a:rPr lang="zh-CN" altLang="en-US" sz="2400" dirty="0"/>
              <a:t>实例：</a:t>
            </a:r>
            <a:r>
              <a:rPr lang="en-US" altLang="zh-CN" sz="2400" dirty="0"/>
              <a:t>2008</a:t>
            </a:r>
            <a:r>
              <a:rPr lang="zh-CN" altLang="en-US" sz="2400" dirty="0"/>
              <a:t>版羽量级</a:t>
            </a:r>
            <a:r>
              <a:rPr lang="en-US" altLang="zh-CN" sz="2400" dirty="0" err="1"/>
              <a:t>TouroFeather</a:t>
            </a:r>
            <a:r>
              <a:rPr lang="zh-CN" altLang="en-US" sz="2400" dirty="0"/>
              <a:t>的牙是</a:t>
            </a:r>
            <a:r>
              <a:rPr lang="en-US" altLang="zh-CN" sz="2400" dirty="0"/>
              <a:t>2</a:t>
            </a:r>
            <a:r>
              <a:rPr lang="zh-CN" altLang="en-US" sz="2400" dirty="0"/>
              <a:t>个</a:t>
            </a:r>
            <a:r>
              <a:rPr lang="en-US" altLang="zh-CN" sz="2400" dirty="0"/>
              <a:t>n=2</a:t>
            </a:r>
            <a:r>
              <a:rPr lang="zh-CN" altLang="en-US" sz="2400" dirty="0"/>
              <a:t>，最大转速</a:t>
            </a:r>
            <a:r>
              <a:rPr lang="en-US" altLang="zh-CN" sz="2400" dirty="0" err="1"/>
              <a:t>ωb,max</a:t>
            </a:r>
            <a:r>
              <a:rPr lang="en-US" altLang="zh-CN" sz="2400" dirty="0"/>
              <a:t> = 13,500 RPM(1413.7 rad/s).</a:t>
            </a:r>
            <a:r>
              <a:rPr lang="zh-CN" altLang="en-US" sz="2400" dirty="0"/>
              <a:t>驾驶速度</a:t>
            </a:r>
            <a:r>
              <a:rPr lang="en-US" altLang="zh-CN" sz="2400" dirty="0"/>
              <a:t>Vx1=23.3km/h</a:t>
            </a:r>
            <a:r>
              <a:rPr lang="zh-CN" altLang="en-US" sz="2400" dirty="0"/>
              <a:t>（</a:t>
            </a:r>
            <a:r>
              <a:rPr lang="en-US" altLang="zh-CN" sz="2400" dirty="0"/>
              <a:t>6.48m/s</a:t>
            </a:r>
            <a:r>
              <a:rPr lang="zh-CN" altLang="en-US" sz="2400" dirty="0"/>
              <a:t>），</a:t>
            </a:r>
            <a:r>
              <a:rPr lang="en-US" altLang="zh-CN" sz="2400" dirty="0" err="1"/>
              <a:t>dmax</a:t>
            </a:r>
            <a:r>
              <a:rPr lang="en-US" altLang="zh-CN" sz="2400" dirty="0"/>
              <a:t> = 6.48⋅2⋅π/(2⋅1413.7) ≅ 0.014m = 14mm </a:t>
            </a:r>
            <a:r>
              <a:rPr lang="zh-CN" altLang="en-US" sz="2400" dirty="0"/>
              <a:t>（理论能咬得最大深度）。而设计上鼓的最大直径不能超过</a:t>
            </a:r>
            <a:r>
              <a:rPr lang="en-US" altLang="zh-CN" sz="2400" dirty="0"/>
              <a:t>4</a:t>
            </a:r>
            <a:r>
              <a:rPr lang="zh-CN" altLang="en-US" sz="2400" dirty="0"/>
              <a:t>寸，如果牙设计成</a:t>
            </a:r>
            <a:r>
              <a:rPr lang="en-US" altLang="zh-CN" sz="2400" dirty="0"/>
              <a:t>14mm</a:t>
            </a:r>
            <a:r>
              <a:rPr lang="zh-CN" altLang="en-US" sz="2400" dirty="0"/>
              <a:t>，</a:t>
            </a:r>
            <a:r>
              <a:rPr lang="en-US" altLang="zh-CN" sz="2400" dirty="0"/>
              <a:t>y=14</a:t>
            </a:r>
            <a:r>
              <a:rPr lang="zh-CN" altLang="en-US" sz="2400" dirty="0"/>
              <a:t>，那滚筒本身的直径就变小了。最终我们选择</a:t>
            </a:r>
            <a:r>
              <a:rPr lang="en-US" altLang="zh-CN" sz="2400" dirty="0"/>
              <a:t>y=10mm</a:t>
            </a:r>
            <a:r>
              <a:rPr lang="zh-CN" altLang="en-US" sz="2400" dirty="0"/>
              <a:t>，牙镶在滚筒外侧，这</a:t>
            </a:r>
            <a:r>
              <a:rPr lang="en-US" altLang="zh-CN" sz="2400" dirty="0"/>
              <a:t>10mm</a:t>
            </a:r>
            <a:r>
              <a:rPr lang="zh-CN" altLang="en-US" sz="2400" dirty="0"/>
              <a:t>的高度足够咬起对手了。并且，</a:t>
            </a:r>
            <a:r>
              <a:rPr lang="en-US" altLang="zh-CN" sz="2400" dirty="0"/>
              <a:t>10mm/14mm=71</a:t>
            </a:r>
            <a:r>
              <a:rPr lang="zh-CN" altLang="en-US" sz="2400" dirty="0"/>
              <a:t>％的情况，牙高度都会大于咬深度。剩下</a:t>
            </a:r>
            <a:r>
              <a:rPr lang="en-US" altLang="zh-CN" sz="2400" dirty="0"/>
              <a:t>29</a:t>
            </a:r>
            <a:r>
              <a:rPr lang="zh-CN" altLang="en-US" sz="2400" dirty="0"/>
              <a:t>％的情况会先触碰到滚筒本身紧接着就会进行“</a:t>
            </a:r>
            <a:r>
              <a:rPr lang="en-US" altLang="zh-CN" sz="2400" dirty="0"/>
              <a:t>10mm*</a:t>
            </a:r>
            <a:r>
              <a:rPr lang="zh-CN" altLang="en-US" sz="2400" dirty="0"/>
              <a:t>全牙攻击”（当然也有可能发生对手一碰到鼓身就被弹走）</a:t>
            </a:r>
          </a:p>
          <a:p>
            <a:r>
              <a:rPr lang="zh-CN" altLang="en-US" sz="2400" dirty="0"/>
              <a:t>不过要当心两个竖直旋转正面肛的情况，对手可能会在你咬到他之前，用“牙”咬住你的鼓“身”（注：牙一般硬度比较高）。这种情况下，又得看脸了，牙更高的一方机器人会有更多的机会咬住对手，只要他线速度更大。由于竖直转“杆”没有“圆形主体”这一说，那么他的牙高相当于是杆的半径，所以一般的强力转杆正面肛转鼓或转盘都会留下长长的伤疤</a:t>
            </a:r>
          </a:p>
        </p:txBody>
      </p:sp>
    </p:spTree>
    <p:extLst>
      <p:ext uri="{BB962C8B-B14F-4D97-AF65-F5344CB8AC3E}">
        <p14:creationId xmlns:p14="http://schemas.microsoft.com/office/powerpoint/2010/main" val="211274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C8C9D-E276-4D62-B4E8-95ED18E087A8}"/>
              </a:ext>
            </a:extLst>
          </p:cNvPr>
          <p:cNvSpPr>
            <a:spLocks noGrp="1"/>
          </p:cNvSpPr>
          <p:nvPr>
            <p:ph type="title"/>
          </p:nvPr>
        </p:nvSpPr>
        <p:spPr/>
        <p:txBody>
          <a:bodyPr/>
          <a:lstStyle/>
          <a:p>
            <a:r>
              <a:rPr lang="zh-CN" altLang="en-US" dirty="0"/>
              <a:t>牙数量</a:t>
            </a:r>
          </a:p>
        </p:txBody>
      </p:sp>
      <p:pic>
        <p:nvPicPr>
          <p:cNvPr id="4" name="内容占位符 3">
            <a:extLst>
              <a:ext uri="{FF2B5EF4-FFF2-40B4-BE49-F238E27FC236}">
                <a16:creationId xmlns:a16="http://schemas.microsoft.com/office/drawing/2014/main" id="{9495B81A-185D-48E5-88DE-CC68D0BF2056}"/>
              </a:ext>
            </a:extLst>
          </p:cNvPr>
          <p:cNvPicPr>
            <a:picLocks noGrp="1" noChangeAspect="1"/>
          </p:cNvPicPr>
          <p:nvPr>
            <p:ph idx="1"/>
          </p:nvPr>
        </p:nvPicPr>
        <p:blipFill rotWithShape="1">
          <a:blip r:embed="rId2"/>
          <a:srcRect t="5394"/>
          <a:stretch/>
        </p:blipFill>
        <p:spPr>
          <a:xfrm>
            <a:off x="894909" y="1397032"/>
            <a:ext cx="8062478" cy="5194973"/>
          </a:xfrm>
          <a:prstGeom prst="rect">
            <a:avLst/>
          </a:prstGeom>
        </p:spPr>
      </p:pic>
    </p:spTree>
    <p:extLst>
      <p:ext uri="{BB962C8B-B14F-4D97-AF65-F5344CB8AC3E}">
        <p14:creationId xmlns:p14="http://schemas.microsoft.com/office/powerpoint/2010/main" val="46209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710180E-7609-4712-995F-1367A1E9F517}"/>
              </a:ext>
            </a:extLst>
          </p:cNvPr>
          <p:cNvPicPr>
            <a:picLocks noGrp="1" noChangeAspect="1"/>
          </p:cNvPicPr>
          <p:nvPr>
            <p:ph idx="1"/>
          </p:nvPr>
        </p:nvPicPr>
        <p:blipFill>
          <a:blip r:embed="rId2"/>
          <a:stretch>
            <a:fillRect/>
          </a:stretch>
        </p:blipFill>
        <p:spPr>
          <a:xfrm>
            <a:off x="457201" y="172098"/>
            <a:ext cx="7884366" cy="6960587"/>
          </a:xfrm>
          <a:prstGeom prst="rect">
            <a:avLst/>
          </a:prstGeom>
        </p:spPr>
      </p:pic>
    </p:spTree>
    <p:extLst>
      <p:ext uri="{BB962C8B-B14F-4D97-AF65-F5344CB8AC3E}">
        <p14:creationId xmlns:p14="http://schemas.microsoft.com/office/powerpoint/2010/main" val="430456084"/>
      </p:ext>
    </p:extLst>
  </p:cSld>
  <p:clrMapOvr>
    <a:masterClrMapping/>
  </p:clrMapOvr>
</p:sld>
</file>

<file path=ppt/theme/theme1.xml><?xml version="1.0" encoding="utf-8"?>
<a:theme xmlns:a="http://schemas.openxmlformats.org/drawingml/2006/main" name="平面">
  <a:themeElements>
    <a:clrScheme name="自定义 8">
      <a:dk1>
        <a:sysClr val="windowText" lastClr="000000"/>
      </a:dk1>
      <a:lt1>
        <a:sysClr val="window" lastClr="FFFFFF"/>
      </a:lt1>
      <a:dk2>
        <a:srgbClr val="455F51"/>
      </a:dk2>
      <a:lt2>
        <a:srgbClr val="E3DED1"/>
      </a:lt2>
      <a:accent1>
        <a:srgbClr val="018769"/>
      </a:accent1>
      <a:accent2>
        <a:srgbClr val="3CFCD2"/>
      </a:accent2>
      <a:accent3>
        <a:srgbClr val="018769"/>
      </a:accent3>
      <a:accent4>
        <a:srgbClr val="029676"/>
      </a:accent4>
      <a:accent5>
        <a:srgbClr val="4AB5C4"/>
      </a:accent5>
      <a:accent6>
        <a:srgbClr val="BEFEF0"/>
      </a:accent6>
      <a:hlink>
        <a:srgbClr val="6B9F25"/>
      </a:hlink>
      <a:folHlink>
        <a:srgbClr val="BA6906"/>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TotalTime>
  <Words>1303</Words>
  <Application>Microsoft Office PowerPoint</Application>
  <PresentationFormat>宽屏</PresentationFormat>
  <Paragraphs>16</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方正姚体</vt:lpstr>
      <vt:lpstr>华文新魏</vt:lpstr>
      <vt:lpstr>Arial</vt:lpstr>
      <vt:lpstr>Trebuchet MS</vt:lpstr>
      <vt:lpstr>Wingdings 3</vt:lpstr>
      <vt:lpstr>平面</vt:lpstr>
      <vt:lpstr>牙型设计</vt:lpstr>
      <vt:lpstr>牙高度和咬</vt:lpstr>
      <vt:lpstr>PowerPoint 演示文稿</vt:lpstr>
      <vt:lpstr>PowerPoint 演示文稿</vt:lpstr>
      <vt:lpstr>PowerPoint 演示文稿</vt:lpstr>
      <vt:lpstr>PowerPoint 演示文稿</vt:lpstr>
      <vt:lpstr>牙数量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牙型设计</dc:title>
  <dc:creator>184548975@qq.com</dc:creator>
  <cp:lastModifiedBy>184548975@qq.com</cp:lastModifiedBy>
  <cp:revision>4</cp:revision>
  <dcterms:created xsi:type="dcterms:W3CDTF">2018-04-20T13:53:39Z</dcterms:created>
  <dcterms:modified xsi:type="dcterms:W3CDTF">2018-04-20T15:36:32Z</dcterms:modified>
</cp:coreProperties>
</file>