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9" r:id="rId2"/>
  </p:sldMasterIdLst>
  <p:notesMasterIdLst>
    <p:notesMasterId r:id="rId33"/>
  </p:notesMasterIdLst>
  <p:sldIdLst>
    <p:sldId id="257" r:id="rId3"/>
    <p:sldId id="258" r:id="rId4"/>
    <p:sldId id="259" r:id="rId5"/>
    <p:sldId id="260" r:id="rId6"/>
    <p:sldId id="261" r:id="rId7"/>
    <p:sldId id="288" r:id="rId8"/>
    <p:sldId id="262" r:id="rId9"/>
    <p:sldId id="276" r:id="rId10"/>
    <p:sldId id="272" r:id="rId11"/>
    <p:sldId id="273" r:id="rId12"/>
    <p:sldId id="277" r:id="rId13"/>
    <p:sldId id="279" r:id="rId14"/>
    <p:sldId id="278" r:id="rId15"/>
    <p:sldId id="280" r:id="rId16"/>
    <p:sldId id="281" r:id="rId17"/>
    <p:sldId id="263" r:id="rId18"/>
    <p:sldId id="265" r:id="rId19"/>
    <p:sldId id="282" r:id="rId20"/>
    <p:sldId id="283" r:id="rId21"/>
    <p:sldId id="284" r:id="rId22"/>
    <p:sldId id="285" r:id="rId23"/>
    <p:sldId id="286" r:id="rId24"/>
    <p:sldId id="287" r:id="rId25"/>
    <p:sldId id="268" r:id="rId26"/>
    <p:sldId id="269" r:id="rId27"/>
    <p:sldId id="290" r:id="rId28"/>
    <p:sldId id="289" r:id="rId29"/>
    <p:sldId id="270" r:id="rId30"/>
    <p:sldId id="274" r:id="rId31"/>
    <p:sldId id="275" r:id="rId32"/>
  </p:sldIdLst>
  <p:sldSz cx="9144000" cy="5143500" type="screen16x9"/>
  <p:notesSz cx="6858000" cy="9144000"/>
  <p:embeddedFontLst>
    <p:embeddedFont>
      <p:font typeface="Barlow" panose="020B0604020202020204" charset="0"/>
      <p:regular r:id="rId34"/>
      <p:bold r:id="rId35"/>
      <p:italic r:id="rId36"/>
      <p:boldItalic r:id="rId37"/>
    </p:embeddedFont>
    <p:embeddedFont>
      <p:font typeface="Curlz MT" panose="04040404050702020202" pitchFamily="82"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A452FE6-7727-4C55-9A46-23FF02CF0D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6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742"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4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2228044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1048583"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4"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884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048673" name="Google Shape;19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4" name="Google Shape;19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68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048707" name="Google Shape;19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08" name="Google Shape;19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159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1048714" name="Google Shape;22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15" name="Google Shape;23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409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1048714" name="Google Shape;22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15" name="Google Shape;23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164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1048714" name="Google Shape;22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15" name="Google Shape;23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005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1048731" name="Google Shape;36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32" name="Google Shape;36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646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1048737" name="Google Shape;36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38" name="Google Shape;36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91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48591"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2"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568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048599"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0"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294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09" name="Google Shape;1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0" name="Google Shape;1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779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048626"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7"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453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048680" name="Google Shape;19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81" name="Google Shape;19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775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048636"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7"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1178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048668" name="Google Shape;18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9" name="Google Shape;18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42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048654"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5"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0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48579" name="Google Shape;10;p2"/>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0" name="Google Shape;11;p2"/>
          <p:cNvSpPr/>
          <p:nvPr/>
        </p:nvSpPr>
        <p:spPr>
          <a:xfrm>
            <a:off x="2241225" y="1310875"/>
            <a:ext cx="6509100" cy="25218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1" name="Google Shape;12;p2"/>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48579" name="Google Shape;10;p2"/>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1048580" name="Google Shape;11;p2"/>
          <p:cNvSpPr/>
          <p:nvPr/>
        </p:nvSpPr>
        <p:spPr>
          <a:xfrm>
            <a:off x="2241225" y="1310875"/>
            <a:ext cx="6509100" cy="25218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1048581" name="Google Shape;12;p2"/>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99405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048593" name="Google Shape;14;p3"/>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1048594" name="Google Shape;15;p3"/>
          <p:cNvSpPr/>
          <p:nvPr/>
        </p:nvSpPr>
        <p:spPr>
          <a:xfrm>
            <a:off x="2241225" y="1770000"/>
            <a:ext cx="6509100" cy="16035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1048595" name="Google Shape;16;p3"/>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48596" name="Google Shape;17;p3"/>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Tree>
    <p:extLst>
      <p:ext uri="{BB962C8B-B14F-4D97-AF65-F5344CB8AC3E}">
        <p14:creationId xmlns:p14="http://schemas.microsoft.com/office/powerpoint/2010/main" val="3728011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048601" name="Google Shape;19;p4"/>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1048602" name="Google Shape;20;p4"/>
          <p:cNvSpPr/>
          <p:nvPr/>
        </p:nvSpPr>
        <p:spPr>
          <a:xfrm>
            <a:off x="2645075" y="393425"/>
            <a:ext cx="8067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1048603" name="Google Shape;21;p4"/>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1048604" name="Google Shape;22;p4"/>
          <p:cNvSpPr txBox="1">
            <a:spLocks noGrp="1"/>
          </p:cNvSpPr>
          <p:nvPr>
            <p:ph type="body" idx="1"/>
          </p:nvPr>
        </p:nvSpPr>
        <p:spPr>
          <a:xfrm>
            <a:off x="3731575" y="393525"/>
            <a:ext cx="4713000" cy="4356000"/>
          </a:xfrm>
          <a:prstGeom prst="rect">
            <a:avLst/>
          </a:prstGeom>
        </p:spPr>
        <p:txBody>
          <a:bodyPr spcFirstLastPara="1" wrap="square" lIns="91425" tIns="91425" rIns="91425" bIns="91425" anchor="t" anchorCtr="0"/>
          <a:lstStyle>
            <a:lvl1pPr marL="457200" lvl="0" indent="-457200" rtl="0">
              <a:lnSpc>
                <a:spcPct val="100000"/>
              </a:lnSpc>
              <a:spcBef>
                <a:spcPts val="600"/>
              </a:spcBef>
              <a:spcAft>
                <a:spcPts val="0"/>
              </a:spcAft>
              <a:buSzPts val="3600"/>
              <a:buChar char="▪"/>
              <a:defRPr sz="3600" b="1"/>
            </a:lvl1pPr>
            <a:lvl2pPr marL="914400" lvl="1" indent="-457200" rtl="0">
              <a:lnSpc>
                <a:spcPct val="100000"/>
              </a:lnSpc>
              <a:spcBef>
                <a:spcPts val="0"/>
              </a:spcBef>
              <a:spcAft>
                <a:spcPts val="0"/>
              </a:spcAft>
              <a:buSzPts val="3600"/>
              <a:buChar char="▫"/>
              <a:defRPr sz="3600" b="1"/>
            </a:lvl2pPr>
            <a:lvl3pPr marL="1371600" lvl="2" indent="-457200" rtl="0">
              <a:lnSpc>
                <a:spcPct val="100000"/>
              </a:lnSpc>
              <a:spcBef>
                <a:spcPts val="0"/>
              </a:spcBef>
              <a:spcAft>
                <a:spcPts val="0"/>
              </a:spcAft>
              <a:buSzPts val="3600"/>
              <a:buChar char="▫"/>
              <a:defRPr sz="3600" b="1"/>
            </a:lvl3pPr>
            <a:lvl4pPr marL="1828800" lvl="3" indent="-457200" rtl="0">
              <a:lnSpc>
                <a:spcPct val="100000"/>
              </a:lnSpc>
              <a:spcBef>
                <a:spcPts val="0"/>
              </a:spcBef>
              <a:spcAft>
                <a:spcPts val="0"/>
              </a:spcAft>
              <a:buSzPts val="3600"/>
              <a:buChar char="▫"/>
              <a:defRPr sz="3600" b="1"/>
            </a:lvl4pPr>
            <a:lvl5pPr marL="2286000" lvl="4" indent="-457200" rtl="0">
              <a:lnSpc>
                <a:spcPct val="100000"/>
              </a:lnSpc>
              <a:spcBef>
                <a:spcPts val="0"/>
              </a:spcBef>
              <a:spcAft>
                <a:spcPts val="0"/>
              </a:spcAft>
              <a:buSzPts val="3600"/>
              <a:buChar char="○"/>
              <a:defRPr sz="3600" b="1"/>
            </a:lvl5pPr>
            <a:lvl6pPr marL="2743200" lvl="5" indent="-457200" rtl="0">
              <a:lnSpc>
                <a:spcPct val="100000"/>
              </a:lnSpc>
              <a:spcBef>
                <a:spcPts val="0"/>
              </a:spcBef>
              <a:spcAft>
                <a:spcPts val="0"/>
              </a:spcAft>
              <a:buSzPts val="3600"/>
              <a:buChar char="■"/>
              <a:defRPr sz="3600" b="1"/>
            </a:lvl6pPr>
            <a:lvl7pPr marL="3200400" lvl="6" indent="-457200" rtl="0">
              <a:lnSpc>
                <a:spcPct val="100000"/>
              </a:lnSpc>
              <a:spcBef>
                <a:spcPts val="0"/>
              </a:spcBef>
              <a:spcAft>
                <a:spcPts val="0"/>
              </a:spcAft>
              <a:buSzPts val="3600"/>
              <a:buChar char="●"/>
              <a:defRPr sz="3600" b="1"/>
            </a:lvl7pPr>
            <a:lvl8pPr marL="3657600" lvl="7" indent="-457200" rtl="0">
              <a:lnSpc>
                <a:spcPct val="100000"/>
              </a:lnSpc>
              <a:spcBef>
                <a:spcPts val="0"/>
              </a:spcBef>
              <a:spcAft>
                <a:spcPts val="0"/>
              </a:spcAft>
              <a:buSzPts val="3600"/>
              <a:buChar char="○"/>
              <a:defRPr sz="3600" b="1"/>
            </a:lvl8pPr>
            <a:lvl9pPr marL="4114800" lvl="8" indent="-457200">
              <a:lnSpc>
                <a:spcPct val="100000"/>
              </a:lnSpc>
              <a:spcBef>
                <a:spcPts val="0"/>
              </a:spcBef>
              <a:spcAft>
                <a:spcPts val="0"/>
              </a:spcAft>
              <a:buSzPts val="3600"/>
              <a:buChar char="■"/>
              <a:defRPr sz="3600" b="1"/>
            </a:lvl9pPr>
          </a:lstStyle>
          <a:p>
            <a:endParaRPr/>
          </a:p>
        </p:txBody>
      </p:sp>
      <p:sp>
        <p:nvSpPr>
          <p:cNvPr id="1048605" name="Google Shape;23;p4"/>
          <p:cNvSpPr txBox="1"/>
          <p:nvPr/>
        </p:nvSpPr>
        <p:spPr>
          <a:xfrm>
            <a:off x="2654717" y="337850"/>
            <a:ext cx="787200" cy="653700"/>
          </a:xfrm>
          <a:prstGeom prst="rect">
            <a:avLst/>
          </a:prstGeom>
          <a:noFill/>
          <a:ln>
            <a:noFill/>
          </a:ln>
        </p:spPr>
        <p:txBody>
          <a:bodyPr spcFirstLastPara="1" wrap="square" lIns="91425" tIns="91425" rIns="91425" bIns="91425" anchor="t" anchorCtr="0">
            <a:noAutofit/>
          </a:bodyPr>
          <a:lstStyle/>
          <a:p>
            <a:pPr algn="ctr"/>
            <a:r>
              <a:rPr lang="en" sz="7200" b="1">
                <a:solidFill>
                  <a:srgbClr val="FFFFFF"/>
                </a:solidFill>
              </a:rPr>
              <a:t>“</a:t>
            </a:r>
            <a:endParaRPr sz="7200" b="1">
              <a:solidFill>
                <a:srgbClr val="FFFFFF"/>
              </a:solidFill>
            </a:endParaRPr>
          </a:p>
        </p:txBody>
      </p:sp>
      <p:sp>
        <p:nvSpPr>
          <p:cNvPr id="1048606" name="Google Shape;24;p4"/>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fld id="{00000000-1234-1234-1234-123412341234}" type="slidenum">
              <a:rPr lang="en"/>
              <a:pPr/>
              <a:t>‹#›</a:t>
            </a:fld>
            <a:endParaRPr lang="en"/>
          </a:p>
        </p:txBody>
      </p:sp>
    </p:spTree>
    <p:extLst>
      <p:ext uri="{BB962C8B-B14F-4D97-AF65-F5344CB8AC3E}">
        <p14:creationId xmlns:p14="http://schemas.microsoft.com/office/powerpoint/2010/main" val="359362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1048611" name="Google Shape;26;p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1048612" name="Google Shape;27;p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1048613" name="Google Shape;28;p5"/>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1048614" name="Google Shape;29;p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lstStyle>
            <a:lvl1pPr lvl="0">
              <a:spcBef>
                <a:spcPts val="0"/>
              </a:spcBef>
              <a:spcAft>
                <a:spcPts val="0"/>
              </a:spcAft>
              <a:buSzPts val="2400"/>
              <a:buNone/>
            </a:lvl1pPr>
            <a:lvl2pPr lvl="1">
              <a:spcBef>
                <a:spcPts val="0"/>
              </a:spcBef>
              <a:spcAft>
                <a:spcPts val="0"/>
              </a:spcAft>
              <a:buSzPts val="2400"/>
              <a:buNone/>
            </a:lvl2pPr>
            <a:lvl3pPr lvl="2">
              <a:spcBef>
                <a:spcPts val="0"/>
              </a:spcBef>
              <a:spcAft>
                <a:spcPts val="0"/>
              </a:spcAft>
              <a:buSzPts val="2400"/>
              <a:buNone/>
            </a:lvl3pPr>
            <a:lvl4pPr lvl="3">
              <a:spcBef>
                <a:spcPts val="0"/>
              </a:spcBef>
              <a:spcAft>
                <a:spcPts val="0"/>
              </a:spcAft>
              <a:buSzPts val="2400"/>
              <a:buNone/>
            </a:lvl4pPr>
            <a:lvl5pPr lvl="4">
              <a:spcBef>
                <a:spcPts val="0"/>
              </a:spcBef>
              <a:spcAft>
                <a:spcPts val="0"/>
              </a:spcAft>
              <a:buSzPts val="2400"/>
              <a:buNone/>
            </a:lvl5pPr>
            <a:lvl6pPr lvl="5">
              <a:spcBef>
                <a:spcPts val="0"/>
              </a:spcBef>
              <a:spcAft>
                <a:spcPts val="0"/>
              </a:spcAft>
              <a:buSzPts val="2400"/>
              <a:buNone/>
            </a:lvl6pPr>
            <a:lvl7pPr lvl="6">
              <a:spcBef>
                <a:spcPts val="0"/>
              </a:spcBef>
              <a:spcAft>
                <a:spcPts val="0"/>
              </a:spcAft>
              <a:buSzPts val="2400"/>
              <a:buNone/>
            </a:lvl7pPr>
            <a:lvl8pPr lvl="7">
              <a:spcBef>
                <a:spcPts val="0"/>
              </a:spcBef>
              <a:spcAft>
                <a:spcPts val="0"/>
              </a:spcAft>
              <a:buSzPts val="2400"/>
              <a:buNone/>
            </a:lvl8pPr>
            <a:lvl9pPr lvl="8">
              <a:spcBef>
                <a:spcPts val="0"/>
              </a:spcBef>
              <a:spcAft>
                <a:spcPts val="0"/>
              </a:spcAft>
              <a:buSzPts val="2400"/>
              <a:buNone/>
            </a:lvl9pPr>
          </a:lstStyle>
          <a:p>
            <a:endParaRPr/>
          </a:p>
        </p:txBody>
      </p:sp>
      <p:sp>
        <p:nvSpPr>
          <p:cNvPr id="1048615" name="Google Shape;30;p5"/>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lvl1pPr>
            <a:lvl2pPr marL="914400" lvl="1" indent="-393700">
              <a:spcBef>
                <a:spcPts val="0"/>
              </a:spcBef>
              <a:spcAft>
                <a:spcPts val="0"/>
              </a:spcAft>
              <a:buSzPts val="2600"/>
              <a:buChar char="▫"/>
            </a:lvl2pPr>
            <a:lvl3pPr marL="1371600" lvl="2" indent="-393700">
              <a:spcBef>
                <a:spcPts val="0"/>
              </a:spcBef>
              <a:spcAft>
                <a:spcPts val="0"/>
              </a:spcAft>
              <a:buSzPts val="2600"/>
              <a:buChar char="▫"/>
            </a:lvl3pPr>
            <a:lvl4pPr marL="1828800" lvl="3" indent="-393700">
              <a:spcBef>
                <a:spcPts val="0"/>
              </a:spcBef>
              <a:spcAft>
                <a:spcPts val="0"/>
              </a:spcAft>
              <a:buSzPts val="2600"/>
              <a:buChar char="▫"/>
            </a:lvl4pPr>
            <a:lvl5pPr marL="2286000" lvl="4" indent="-393700">
              <a:spcBef>
                <a:spcPts val="0"/>
              </a:spcBef>
              <a:spcAft>
                <a:spcPts val="0"/>
              </a:spcAft>
              <a:buSzPts val="2600"/>
              <a:buChar char="○"/>
            </a:lvl5pPr>
            <a:lvl6pPr marL="2743200" lvl="5" indent="-393700">
              <a:spcBef>
                <a:spcPts val="0"/>
              </a:spcBef>
              <a:spcAft>
                <a:spcPts val="0"/>
              </a:spcAft>
              <a:buSzPts val="2600"/>
              <a:buChar char="■"/>
            </a:lvl6pPr>
            <a:lvl7pPr marL="3200400" lvl="6" indent="-393700">
              <a:spcBef>
                <a:spcPts val="0"/>
              </a:spcBef>
              <a:spcAft>
                <a:spcPts val="0"/>
              </a:spcAft>
              <a:buSzPts val="2600"/>
              <a:buChar char="●"/>
            </a:lvl7pPr>
            <a:lvl8pPr marL="3657600" lvl="7" indent="-393700">
              <a:spcBef>
                <a:spcPts val="0"/>
              </a:spcBef>
              <a:spcAft>
                <a:spcPts val="0"/>
              </a:spcAft>
              <a:buSzPts val="2600"/>
              <a:buChar char="○"/>
            </a:lvl8pPr>
            <a:lvl9pPr marL="4114800" lvl="8" indent="-393700">
              <a:spcBef>
                <a:spcPts val="0"/>
              </a:spcBef>
              <a:spcAft>
                <a:spcPts val="0"/>
              </a:spcAft>
              <a:buSzPts val="2600"/>
              <a:buChar char="■"/>
            </a:lvl9pPr>
          </a:lstStyle>
          <a:p>
            <a:endParaRPr/>
          </a:p>
        </p:txBody>
      </p:sp>
      <p:sp>
        <p:nvSpPr>
          <p:cNvPr id="1048616" name="Google Shape;31;p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fld id="{00000000-1234-1234-1234-123412341234}" type="slidenum">
              <a:rPr lang="en"/>
              <a:pPr/>
              <a:t>‹#›</a:t>
            </a:fld>
            <a:endParaRPr lang="en"/>
          </a:p>
        </p:txBody>
      </p:sp>
      <p:sp>
        <p:nvSpPr>
          <p:cNvPr id="1048617" name="Google Shape;32;p5"/>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4222350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half slide">
  <p:cSld name="Title + 1 column half slide">
    <p:spTree>
      <p:nvGrpSpPr>
        <p:cNvPr id="1" name="Shape 33"/>
        <p:cNvGrpSpPr/>
        <p:nvPr/>
      </p:nvGrpSpPr>
      <p:grpSpPr>
        <a:xfrm>
          <a:off x="0" y="0"/>
          <a:ext cx="0" cy="0"/>
          <a:chOff x="0" y="0"/>
          <a:chExt cx="0" cy="0"/>
        </a:xfrm>
      </p:grpSpPr>
      <p:sp>
        <p:nvSpPr>
          <p:cNvPr id="1048656" name="Google Shape;34;p6"/>
          <p:cNvSpPr/>
          <p:nvPr/>
        </p:nvSpPr>
        <p:spPr>
          <a:xfrm>
            <a:off x="4572000" y="-75"/>
            <a:ext cx="4572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1048657" name="Google Shape;35;p6"/>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1048658" name="Google Shape;36;p6"/>
          <p:cNvSpPr/>
          <p:nvPr/>
        </p:nvSpPr>
        <p:spPr>
          <a:xfrm>
            <a:off x="4178396" y="393525"/>
            <a:ext cx="45720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1048659" name="Google Shape;37;p6"/>
          <p:cNvSpPr txBox="1">
            <a:spLocks noGrp="1"/>
          </p:cNvSpPr>
          <p:nvPr>
            <p:ph type="title"/>
          </p:nvPr>
        </p:nvSpPr>
        <p:spPr>
          <a:xfrm>
            <a:off x="4483099" y="393475"/>
            <a:ext cx="3460800" cy="806700"/>
          </a:xfrm>
          <a:prstGeom prst="rect">
            <a:avLst/>
          </a:prstGeom>
        </p:spPr>
        <p:txBody>
          <a:bodyPr spcFirstLastPara="1" wrap="square" lIns="91425" tIns="91425" rIns="91425" bIns="91425" anchor="ctr" anchorCtr="0"/>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48660" name="Google Shape;38;p6"/>
          <p:cNvSpPr txBox="1">
            <a:spLocks noGrp="1"/>
          </p:cNvSpPr>
          <p:nvPr>
            <p:ph type="body" idx="1"/>
          </p:nvPr>
        </p:nvSpPr>
        <p:spPr>
          <a:xfrm>
            <a:off x="4865550" y="1349150"/>
            <a:ext cx="3776400" cy="2938500"/>
          </a:xfrm>
          <a:prstGeom prst="rect">
            <a:avLst/>
          </a:prstGeom>
        </p:spPr>
        <p:txBody>
          <a:bodyPr spcFirstLastPara="1" wrap="square" lIns="91425" tIns="91425" rIns="91425" bIns="91425" anchor="t" anchorCtr="0"/>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1048661" name="Google Shape;39;p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fld id="{00000000-1234-1234-1234-123412341234}" type="slidenum">
              <a:rPr lang="en"/>
              <a:pPr/>
              <a:t>‹#›</a:t>
            </a:fld>
            <a:endParaRPr lang="en"/>
          </a:p>
        </p:txBody>
      </p:sp>
      <p:sp>
        <p:nvSpPr>
          <p:cNvPr id="1048662" name="Google Shape;40;p6"/>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539381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sp>
        <p:nvSpPr>
          <p:cNvPr id="1048638" name="Google Shape;42;p7"/>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1048639" name="Google Shape;43;p7"/>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1048640" name="Google Shape;44;p7"/>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1048641" name="Google Shape;45;p7"/>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lstStyle>
            <a:lvl1pPr lvl="0">
              <a:spcBef>
                <a:spcPts val="0"/>
              </a:spcBef>
              <a:spcAft>
                <a:spcPts val="0"/>
              </a:spcAft>
              <a:buSzPts val="2400"/>
              <a:buNone/>
            </a:lvl1pPr>
            <a:lvl2pPr lvl="1">
              <a:spcBef>
                <a:spcPts val="0"/>
              </a:spcBef>
              <a:spcAft>
                <a:spcPts val="0"/>
              </a:spcAft>
              <a:buSzPts val="2400"/>
              <a:buNone/>
            </a:lvl2pPr>
            <a:lvl3pPr lvl="2">
              <a:spcBef>
                <a:spcPts val="0"/>
              </a:spcBef>
              <a:spcAft>
                <a:spcPts val="0"/>
              </a:spcAft>
              <a:buSzPts val="2400"/>
              <a:buNone/>
            </a:lvl3pPr>
            <a:lvl4pPr lvl="3">
              <a:spcBef>
                <a:spcPts val="0"/>
              </a:spcBef>
              <a:spcAft>
                <a:spcPts val="0"/>
              </a:spcAft>
              <a:buSzPts val="2400"/>
              <a:buNone/>
            </a:lvl4pPr>
            <a:lvl5pPr lvl="4">
              <a:spcBef>
                <a:spcPts val="0"/>
              </a:spcBef>
              <a:spcAft>
                <a:spcPts val="0"/>
              </a:spcAft>
              <a:buSzPts val="2400"/>
              <a:buNone/>
            </a:lvl5pPr>
            <a:lvl6pPr lvl="5">
              <a:spcBef>
                <a:spcPts val="0"/>
              </a:spcBef>
              <a:spcAft>
                <a:spcPts val="0"/>
              </a:spcAft>
              <a:buSzPts val="2400"/>
              <a:buNone/>
            </a:lvl6pPr>
            <a:lvl7pPr lvl="6">
              <a:spcBef>
                <a:spcPts val="0"/>
              </a:spcBef>
              <a:spcAft>
                <a:spcPts val="0"/>
              </a:spcAft>
              <a:buSzPts val="2400"/>
              <a:buNone/>
            </a:lvl7pPr>
            <a:lvl8pPr lvl="7">
              <a:spcBef>
                <a:spcPts val="0"/>
              </a:spcBef>
              <a:spcAft>
                <a:spcPts val="0"/>
              </a:spcAft>
              <a:buSzPts val="2400"/>
              <a:buNone/>
            </a:lvl8pPr>
            <a:lvl9pPr lvl="8">
              <a:spcBef>
                <a:spcPts val="0"/>
              </a:spcBef>
              <a:spcAft>
                <a:spcPts val="0"/>
              </a:spcAft>
              <a:buSzPts val="2400"/>
              <a:buNone/>
            </a:lvl9pPr>
          </a:lstStyle>
          <a:p>
            <a:endParaRPr/>
          </a:p>
        </p:txBody>
      </p:sp>
      <p:sp>
        <p:nvSpPr>
          <p:cNvPr id="1048642" name="Google Shape;46;p7"/>
          <p:cNvSpPr txBox="1">
            <a:spLocks noGrp="1"/>
          </p:cNvSpPr>
          <p:nvPr>
            <p:ph type="body" idx="1"/>
          </p:nvPr>
        </p:nvSpPr>
        <p:spPr>
          <a:xfrm>
            <a:off x="1576275" y="1367175"/>
            <a:ext cx="3482400" cy="338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1048643" name="Google Shape;47;p7"/>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1048644" name="Google Shape;48;p7"/>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fld id="{00000000-1234-1234-1234-123412341234}" type="slidenum">
              <a:rPr lang="en"/>
              <a:pPr/>
              <a:t>‹#›</a:t>
            </a:fld>
            <a:endParaRPr lang="en"/>
          </a:p>
        </p:txBody>
      </p:sp>
      <p:sp>
        <p:nvSpPr>
          <p:cNvPr id="1048645" name="Google Shape;49;p7"/>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3591610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sp>
        <p:nvSpPr>
          <p:cNvPr id="1048682" name="Google Shape;61;p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1048683" name="Google Shape;62;p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1048684" name="Google Shape;63;p9"/>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1048685" name="Google Shape;64;p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lstStyle>
            <a:lvl1pPr lvl="0">
              <a:spcBef>
                <a:spcPts val="0"/>
              </a:spcBef>
              <a:spcAft>
                <a:spcPts val="0"/>
              </a:spcAft>
              <a:buSzPts val="2400"/>
              <a:buNone/>
            </a:lvl1pPr>
            <a:lvl2pPr lvl="1">
              <a:spcBef>
                <a:spcPts val="0"/>
              </a:spcBef>
              <a:spcAft>
                <a:spcPts val="0"/>
              </a:spcAft>
              <a:buSzPts val="2400"/>
              <a:buNone/>
            </a:lvl2pPr>
            <a:lvl3pPr lvl="2">
              <a:spcBef>
                <a:spcPts val="0"/>
              </a:spcBef>
              <a:spcAft>
                <a:spcPts val="0"/>
              </a:spcAft>
              <a:buSzPts val="2400"/>
              <a:buNone/>
            </a:lvl3pPr>
            <a:lvl4pPr lvl="3">
              <a:spcBef>
                <a:spcPts val="0"/>
              </a:spcBef>
              <a:spcAft>
                <a:spcPts val="0"/>
              </a:spcAft>
              <a:buSzPts val="2400"/>
              <a:buNone/>
            </a:lvl4pPr>
            <a:lvl5pPr lvl="4">
              <a:spcBef>
                <a:spcPts val="0"/>
              </a:spcBef>
              <a:spcAft>
                <a:spcPts val="0"/>
              </a:spcAft>
              <a:buSzPts val="2400"/>
              <a:buNone/>
            </a:lvl5pPr>
            <a:lvl6pPr lvl="5">
              <a:spcBef>
                <a:spcPts val="0"/>
              </a:spcBef>
              <a:spcAft>
                <a:spcPts val="0"/>
              </a:spcAft>
              <a:buSzPts val="2400"/>
              <a:buNone/>
            </a:lvl6pPr>
            <a:lvl7pPr lvl="6">
              <a:spcBef>
                <a:spcPts val="0"/>
              </a:spcBef>
              <a:spcAft>
                <a:spcPts val="0"/>
              </a:spcAft>
              <a:buSzPts val="2400"/>
              <a:buNone/>
            </a:lvl7pPr>
            <a:lvl8pPr lvl="7">
              <a:spcBef>
                <a:spcPts val="0"/>
              </a:spcBef>
              <a:spcAft>
                <a:spcPts val="0"/>
              </a:spcAft>
              <a:buSzPts val="2400"/>
              <a:buNone/>
            </a:lvl8pPr>
            <a:lvl9pPr lvl="8">
              <a:spcBef>
                <a:spcPts val="0"/>
              </a:spcBef>
              <a:spcAft>
                <a:spcPts val="0"/>
              </a:spcAft>
              <a:buSzPts val="2400"/>
              <a:buNone/>
            </a:lvl9pPr>
          </a:lstStyle>
          <a:p>
            <a:endParaRPr/>
          </a:p>
        </p:txBody>
      </p:sp>
      <p:sp>
        <p:nvSpPr>
          <p:cNvPr id="1048686" name="Google Shape;65;p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fld id="{00000000-1234-1234-1234-123412341234}" type="slidenum">
              <a:rPr lang="en"/>
              <a:pPr/>
              <a:t>‹#›</a:t>
            </a:fld>
            <a:endParaRPr lang="en"/>
          </a:p>
        </p:txBody>
      </p:sp>
      <p:sp>
        <p:nvSpPr>
          <p:cNvPr id="1048687" name="Google Shape;66;p9"/>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3472553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104858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104858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1048587" name="Google Shape;77;p1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fld id="{00000000-1234-1234-1234-123412341234}" type="slidenum">
              <a:rPr lang="en"/>
              <a:pPr/>
              <a:t>‹#›</a:t>
            </a:fld>
            <a:endParaRPr lang="en"/>
          </a:p>
        </p:txBody>
      </p:sp>
    </p:spTree>
    <p:extLst>
      <p:ext uri="{BB962C8B-B14F-4D97-AF65-F5344CB8AC3E}">
        <p14:creationId xmlns:p14="http://schemas.microsoft.com/office/powerpoint/2010/main" val="2965295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with icon space">
  <p:cSld name="Blank with icon space">
    <p:spTree>
      <p:nvGrpSpPr>
        <p:cNvPr id="1" name="Shape 78"/>
        <p:cNvGrpSpPr/>
        <p:nvPr/>
      </p:nvGrpSpPr>
      <p:grpSpPr>
        <a:xfrm>
          <a:off x="0" y="0"/>
          <a:ext cx="0" cy="0"/>
          <a:chOff x="0" y="0"/>
          <a:chExt cx="0" cy="0"/>
        </a:xfrm>
      </p:grpSpPr>
      <p:sp>
        <p:nvSpPr>
          <p:cNvPr id="1048675" name="Google Shape;79;p12"/>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1048676" name="Google Shape;80;p12"/>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1048677" name="Google Shape;81;p12"/>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fld id="{00000000-1234-1234-1234-123412341234}" type="slidenum">
              <a:rPr lang="en"/>
              <a:pPr/>
              <a:t>‹#›</a:t>
            </a:fld>
            <a:endParaRPr lang="en"/>
          </a:p>
        </p:txBody>
      </p:sp>
      <p:sp>
        <p:nvSpPr>
          <p:cNvPr id="1048678" name="Google Shape;82;p12"/>
          <p:cNvSpPr/>
          <p:nvPr/>
        </p:nvSpPr>
        <p:spPr>
          <a:xfrm>
            <a:off x="867750" y="393425"/>
            <a:ext cx="8067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1833771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ull background image">
  <p:cSld name="Full background image">
    <p:spTree>
      <p:nvGrpSpPr>
        <p:cNvPr id="1" name="Shape 83"/>
        <p:cNvGrpSpPr/>
        <p:nvPr/>
      </p:nvGrpSpPr>
      <p:grpSpPr>
        <a:xfrm>
          <a:off x="0" y="0"/>
          <a:ext cx="0" cy="0"/>
          <a:chOff x="0" y="0"/>
          <a:chExt cx="0" cy="0"/>
        </a:xfrm>
      </p:grpSpPr>
      <p:sp>
        <p:nvSpPr>
          <p:cNvPr id="1048739" name="Google Shape;84;p13"/>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endParaRPr/>
          </a:p>
        </p:txBody>
      </p:sp>
      <p:sp>
        <p:nvSpPr>
          <p:cNvPr id="1048740" name="Google Shape;85;p13"/>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endParaRPr/>
          </a:p>
        </p:txBody>
      </p:sp>
      <p:sp>
        <p:nvSpPr>
          <p:cNvPr id="1048741" name="Google Shape;86;p13"/>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fld id="{00000000-1234-1234-1234-123412341234}" type="slidenum">
              <a:rPr lang="en"/>
              <a:pPr/>
              <a:t>‹#›</a:t>
            </a:fld>
            <a:endParaRPr lang="en"/>
          </a:p>
        </p:txBody>
      </p:sp>
    </p:spTree>
    <p:extLst>
      <p:ext uri="{BB962C8B-B14F-4D97-AF65-F5344CB8AC3E}">
        <p14:creationId xmlns:p14="http://schemas.microsoft.com/office/powerpoint/2010/main" val="66881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048593" name="Google Shape;14;p3"/>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4" name="Google Shape;15;p3"/>
          <p:cNvSpPr/>
          <p:nvPr/>
        </p:nvSpPr>
        <p:spPr>
          <a:xfrm>
            <a:off x="2241225" y="1770000"/>
            <a:ext cx="6509100" cy="16035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5" name="Google Shape;16;p3"/>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48596" name="Google Shape;17;p3"/>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048601" name="Google Shape;19;p4"/>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2" name="Google Shape;20;p4"/>
          <p:cNvSpPr/>
          <p:nvPr/>
        </p:nvSpPr>
        <p:spPr>
          <a:xfrm>
            <a:off x="2645075" y="393425"/>
            <a:ext cx="8067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3" name="Google Shape;21;p4"/>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4" name="Google Shape;22;p4"/>
          <p:cNvSpPr txBox="1">
            <a:spLocks noGrp="1"/>
          </p:cNvSpPr>
          <p:nvPr>
            <p:ph type="body" idx="1"/>
          </p:nvPr>
        </p:nvSpPr>
        <p:spPr>
          <a:xfrm>
            <a:off x="3731575" y="393525"/>
            <a:ext cx="4713000" cy="4356000"/>
          </a:xfrm>
          <a:prstGeom prst="rect">
            <a:avLst/>
          </a:prstGeom>
        </p:spPr>
        <p:txBody>
          <a:bodyPr spcFirstLastPara="1" wrap="square" lIns="91425" tIns="91425" rIns="91425" bIns="91425" anchor="t" anchorCtr="0"/>
          <a:lstStyle>
            <a:lvl1pPr marL="457200" lvl="0" indent="-457200" rtl="0">
              <a:lnSpc>
                <a:spcPct val="100000"/>
              </a:lnSpc>
              <a:spcBef>
                <a:spcPts val="600"/>
              </a:spcBef>
              <a:spcAft>
                <a:spcPts val="0"/>
              </a:spcAft>
              <a:buSzPts val="3600"/>
              <a:buChar char="▪"/>
              <a:defRPr sz="3600" b="1"/>
            </a:lvl1pPr>
            <a:lvl2pPr marL="914400" lvl="1" indent="-457200" rtl="0">
              <a:lnSpc>
                <a:spcPct val="100000"/>
              </a:lnSpc>
              <a:spcBef>
                <a:spcPts val="0"/>
              </a:spcBef>
              <a:spcAft>
                <a:spcPts val="0"/>
              </a:spcAft>
              <a:buSzPts val="3600"/>
              <a:buChar char="▫"/>
              <a:defRPr sz="3600" b="1"/>
            </a:lvl2pPr>
            <a:lvl3pPr marL="1371600" lvl="2" indent="-457200" rtl="0">
              <a:lnSpc>
                <a:spcPct val="100000"/>
              </a:lnSpc>
              <a:spcBef>
                <a:spcPts val="0"/>
              </a:spcBef>
              <a:spcAft>
                <a:spcPts val="0"/>
              </a:spcAft>
              <a:buSzPts val="3600"/>
              <a:buChar char="▫"/>
              <a:defRPr sz="3600" b="1"/>
            </a:lvl3pPr>
            <a:lvl4pPr marL="1828800" lvl="3" indent="-457200" rtl="0">
              <a:lnSpc>
                <a:spcPct val="100000"/>
              </a:lnSpc>
              <a:spcBef>
                <a:spcPts val="0"/>
              </a:spcBef>
              <a:spcAft>
                <a:spcPts val="0"/>
              </a:spcAft>
              <a:buSzPts val="3600"/>
              <a:buChar char="▫"/>
              <a:defRPr sz="3600" b="1"/>
            </a:lvl4pPr>
            <a:lvl5pPr marL="2286000" lvl="4" indent="-457200" rtl="0">
              <a:lnSpc>
                <a:spcPct val="100000"/>
              </a:lnSpc>
              <a:spcBef>
                <a:spcPts val="0"/>
              </a:spcBef>
              <a:spcAft>
                <a:spcPts val="0"/>
              </a:spcAft>
              <a:buSzPts val="3600"/>
              <a:buChar char="○"/>
              <a:defRPr sz="3600" b="1"/>
            </a:lvl5pPr>
            <a:lvl6pPr marL="2743200" lvl="5" indent="-457200" rtl="0">
              <a:lnSpc>
                <a:spcPct val="100000"/>
              </a:lnSpc>
              <a:spcBef>
                <a:spcPts val="0"/>
              </a:spcBef>
              <a:spcAft>
                <a:spcPts val="0"/>
              </a:spcAft>
              <a:buSzPts val="3600"/>
              <a:buChar char="■"/>
              <a:defRPr sz="3600" b="1"/>
            </a:lvl6pPr>
            <a:lvl7pPr marL="3200400" lvl="6" indent="-457200" rtl="0">
              <a:lnSpc>
                <a:spcPct val="100000"/>
              </a:lnSpc>
              <a:spcBef>
                <a:spcPts val="0"/>
              </a:spcBef>
              <a:spcAft>
                <a:spcPts val="0"/>
              </a:spcAft>
              <a:buSzPts val="3600"/>
              <a:buChar char="●"/>
              <a:defRPr sz="3600" b="1"/>
            </a:lvl7pPr>
            <a:lvl8pPr marL="3657600" lvl="7" indent="-457200" rtl="0">
              <a:lnSpc>
                <a:spcPct val="100000"/>
              </a:lnSpc>
              <a:spcBef>
                <a:spcPts val="0"/>
              </a:spcBef>
              <a:spcAft>
                <a:spcPts val="0"/>
              </a:spcAft>
              <a:buSzPts val="3600"/>
              <a:buChar char="○"/>
              <a:defRPr sz="3600" b="1"/>
            </a:lvl8pPr>
            <a:lvl9pPr marL="4114800" lvl="8" indent="-457200">
              <a:lnSpc>
                <a:spcPct val="100000"/>
              </a:lnSpc>
              <a:spcBef>
                <a:spcPts val="0"/>
              </a:spcBef>
              <a:spcAft>
                <a:spcPts val="0"/>
              </a:spcAft>
              <a:buSzPts val="3600"/>
              <a:buChar char="■"/>
              <a:defRPr sz="3600" b="1"/>
            </a:lvl9pPr>
          </a:lstStyle>
          <a:p>
            <a:endParaRPr/>
          </a:p>
        </p:txBody>
      </p:sp>
      <p:sp>
        <p:nvSpPr>
          <p:cNvPr id="1048605" name="Google Shape;23;p4"/>
          <p:cNvSpPr txBox="1"/>
          <p:nvPr/>
        </p:nvSpPr>
        <p:spPr>
          <a:xfrm>
            <a:off x="2654717" y="337850"/>
            <a:ext cx="78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FFFF"/>
                </a:solidFill>
              </a:rPr>
              <a:t>“</a:t>
            </a:r>
            <a:endParaRPr sz="7200" b="1">
              <a:solidFill>
                <a:srgbClr val="FFFFFF"/>
              </a:solidFill>
            </a:endParaRPr>
          </a:p>
        </p:txBody>
      </p:sp>
      <p:sp>
        <p:nvSpPr>
          <p:cNvPr id="1048606" name="Google Shape;24;p4"/>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ct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1048611" name="Google Shape;26;p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2" name="Google Shape;27;p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3" name="Google Shape;28;p5"/>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4" name="Google Shape;29;p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lstStyle>
            <a:lvl1pPr lvl="0">
              <a:spcBef>
                <a:spcPts val="0"/>
              </a:spcBef>
              <a:spcAft>
                <a:spcPts val="0"/>
              </a:spcAft>
              <a:buSzPts val="2400"/>
              <a:buNone/>
            </a:lvl1pPr>
            <a:lvl2pPr lvl="1">
              <a:spcBef>
                <a:spcPts val="0"/>
              </a:spcBef>
              <a:spcAft>
                <a:spcPts val="0"/>
              </a:spcAft>
              <a:buSzPts val="2400"/>
              <a:buNone/>
            </a:lvl2pPr>
            <a:lvl3pPr lvl="2">
              <a:spcBef>
                <a:spcPts val="0"/>
              </a:spcBef>
              <a:spcAft>
                <a:spcPts val="0"/>
              </a:spcAft>
              <a:buSzPts val="2400"/>
              <a:buNone/>
            </a:lvl3pPr>
            <a:lvl4pPr lvl="3">
              <a:spcBef>
                <a:spcPts val="0"/>
              </a:spcBef>
              <a:spcAft>
                <a:spcPts val="0"/>
              </a:spcAft>
              <a:buSzPts val="2400"/>
              <a:buNone/>
            </a:lvl4pPr>
            <a:lvl5pPr lvl="4">
              <a:spcBef>
                <a:spcPts val="0"/>
              </a:spcBef>
              <a:spcAft>
                <a:spcPts val="0"/>
              </a:spcAft>
              <a:buSzPts val="2400"/>
              <a:buNone/>
            </a:lvl5pPr>
            <a:lvl6pPr lvl="5">
              <a:spcBef>
                <a:spcPts val="0"/>
              </a:spcBef>
              <a:spcAft>
                <a:spcPts val="0"/>
              </a:spcAft>
              <a:buSzPts val="2400"/>
              <a:buNone/>
            </a:lvl6pPr>
            <a:lvl7pPr lvl="6">
              <a:spcBef>
                <a:spcPts val="0"/>
              </a:spcBef>
              <a:spcAft>
                <a:spcPts val="0"/>
              </a:spcAft>
              <a:buSzPts val="2400"/>
              <a:buNone/>
            </a:lvl7pPr>
            <a:lvl8pPr lvl="7">
              <a:spcBef>
                <a:spcPts val="0"/>
              </a:spcBef>
              <a:spcAft>
                <a:spcPts val="0"/>
              </a:spcAft>
              <a:buSzPts val="2400"/>
              <a:buNone/>
            </a:lvl8pPr>
            <a:lvl9pPr lvl="8">
              <a:spcBef>
                <a:spcPts val="0"/>
              </a:spcBef>
              <a:spcAft>
                <a:spcPts val="0"/>
              </a:spcAft>
              <a:buSzPts val="2400"/>
              <a:buNone/>
            </a:lvl9pPr>
          </a:lstStyle>
          <a:p>
            <a:endParaRPr/>
          </a:p>
        </p:txBody>
      </p:sp>
      <p:sp>
        <p:nvSpPr>
          <p:cNvPr id="1048615" name="Google Shape;30;p5"/>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lvl1pPr>
            <a:lvl2pPr marL="914400" lvl="1" indent="-393700">
              <a:spcBef>
                <a:spcPts val="0"/>
              </a:spcBef>
              <a:spcAft>
                <a:spcPts val="0"/>
              </a:spcAft>
              <a:buSzPts val="2600"/>
              <a:buChar char="▫"/>
            </a:lvl2pPr>
            <a:lvl3pPr marL="1371600" lvl="2" indent="-393700">
              <a:spcBef>
                <a:spcPts val="0"/>
              </a:spcBef>
              <a:spcAft>
                <a:spcPts val="0"/>
              </a:spcAft>
              <a:buSzPts val="2600"/>
              <a:buChar char="▫"/>
            </a:lvl3pPr>
            <a:lvl4pPr marL="1828800" lvl="3" indent="-393700">
              <a:spcBef>
                <a:spcPts val="0"/>
              </a:spcBef>
              <a:spcAft>
                <a:spcPts val="0"/>
              </a:spcAft>
              <a:buSzPts val="2600"/>
              <a:buChar char="▫"/>
            </a:lvl4pPr>
            <a:lvl5pPr marL="2286000" lvl="4" indent="-393700">
              <a:spcBef>
                <a:spcPts val="0"/>
              </a:spcBef>
              <a:spcAft>
                <a:spcPts val="0"/>
              </a:spcAft>
              <a:buSzPts val="2600"/>
              <a:buChar char="○"/>
            </a:lvl5pPr>
            <a:lvl6pPr marL="2743200" lvl="5" indent="-393700">
              <a:spcBef>
                <a:spcPts val="0"/>
              </a:spcBef>
              <a:spcAft>
                <a:spcPts val="0"/>
              </a:spcAft>
              <a:buSzPts val="2600"/>
              <a:buChar char="■"/>
            </a:lvl6pPr>
            <a:lvl7pPr marL="3200400" lvl="6" indent="-393700">
              <a:spcBef>
                <a:spcPts val="0"/>
              </a:spcBef>
              <a:spcAft>
                <a:spcPts val="0"/>
              </a:spcAft>
              <a:buSzPts val="2600"/>
              <a:buChar char="●"/>
            </a:lvl7pPr>
            <a:lvl8pPr marL="3657600" lvl="7" indent="-393700">
              <a:spcBef>
                <a:spcPts val="0"/>
              </a:spcBef>
              <a:spcAft>
                <a:spcPts val="0"/>
              </a:spcAft>
              <a:buSzPts val="2600"/>
              <a:buChar char="○"/>
            </a:lvl8pPr>
            <a:lvl9pPr marL="4114800" lvl="8" indent="-393700">
              <a:spcBef>
                <a:spcPts val="0"/>
              </a:spcBef>
              <a:spcAft>
                <a:spcPts val="0"/>
              </a:spcAft>
              <a:buSzPts val="2600"/>
              <a:buChar char="■"/>
            </a:lvl9pPr>
          </a:lstStyle>
          <a:p>
            <a:endParaRPr/>
          </a:p>
        </p:txBody>
      </p:sp>
      <p:sp>
        <p:nvSpPr>
          <p:cNvPr id="1048616" name="Google Shape;31;p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ctr" rtl="0">
              <a:spcBef>
                <a:spcPts val="0"/>
              </a:spcBef>
              <a:spcAft>
                <a:spcPts val="0"/>
              </a:spcAft>
              <a:buNone/>
            </a:pPr>
            <a:fld id="{00000000-1234-1234-1234-123412341234}" type="slidenum">
              <a:rPr lang="en"/>
              <a:t>‹#›</a:t>
            </a:fld>
            <a:endParaRPr lang="en"/>
          </a:p>
        </p:txBody>
      </p:sp>
      <p:sp>
        <p:nvSpPr>
          <p:cNvPr id="1048617" name="Google Shape;32;p5"/>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slide">
  <p:cSld name="TITLE_AND_BODY_1">
    <p:spTree>
      <p:nvGrpSpPr>
        <p:cNvPr id="1" name="Shape 33"/>
        <p:cNvGrpSpPr/>
        <p:nvPr/>
      </p:nvGrpSpPr>
      <p:grpSpPr>
        <a:xfrm>
          <a:off x="0" y="0"/>
          <a:ext cx="0" cy="0"/>
          <a:chOff x="0" y="0"/>
          <a:chExt cx="0" cy="0"/>
        </a:xfrm>
      </p:grpSpPr>
      <p:sp>
        <p:nvSpPr>
          <p:cNvPr id="1048656" name="Google Shape;34;p6"/>
          <p:cNvSpPr/>
          <p:nvPr/>
        </p:nvSpPr>
        <p:spPr>
          <a:xfrm>
            <a:off x="4572000" y="-75"/>
            <a:ext cx="4572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7" name="Google Shape;35;p6"/>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8" name="Google Shape;36;p6"/>
          <p:cNvSpPr/>
          <p:nvPr/>
        </p:nvSpPr>
        <p:spPr>
          <a:xfrm>
            <a:off x="4178396" y="393525"/>
            <a:ext cx="45720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9" name="Google Shape;37;p6"/>
          <p:cNvSpPr txBox="1">
            <a:spLocks noGrp="1"/>
          </p:cNvSpPr>
          <p:nvPr>
            <p:ph type="title"/>
          </p:nvPr>
        </p:nvSpPr>
        <p:spPr>
          <a:xfrm>
            <a:off x="4483099" y="393475"/>
            <a:ext cx="3460800" cy="806700"/>
          </a:xfrm>
          <a:prstGeom prst="rect">
            <a:avLst/>
          </a:prstGeom>
        </p:spPr>
        <p:txBody>
          <a:bodyPr spcFirstLastPara="1" wrap="square" lIns="91425" tIns="91425" rIns="91425" bIns="91425" anchor="ctr" anchorCtr="0"/>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48660" name="Google Shape;38;p6"/>
          <p:cNvSpPr txBox="1">
            <a:spLocks noGrp="1"/>
          </p:cNvSpPr>
          <p:nvPr>
            <p:ph type="body" idx="1"/>
          </p:nvPr>
        </p:nvSpPr>
        <p:spPr>
          <a:xfrm>
            <a:off x="4865550" y="1349150"/>
            <a:ext cx="3776400" cy="2938500"/>
          </a:xfrm>
          <a:prstGeom prst="rect">
            <a:avLst/>
          </a:prstGeom>
        </p:spPr>
        <p:txBody>
          <a:bodyPr spcFirstLastPara="1" wrap="square" lIns="91425" tIns="91425" rIns="91425" bIns="91425" anchor="t" anchorCtr="0"/>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1048661" name="Google Shape;39;p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ctr" rtl="0">
              <a:spcBef>
                <a:spcPts val="0"/>
              </a:spcBef>
              <a:spcAft>
                <a:spcPts val="0"/>
              </a:spcAft>
              <a:buNone/>
            </a:pPr>
            <a:fld id="{00000000-1234-1234-1234-123412341234}" type="slidenum">
              <a:rPr lang="en"/>
              <a:t>‹#›</a:t>
            </a:fld>
            <a:endParaRPr lang="en"/>
          </a:p>
        </p:txBody>
      </p:sp>
      <p:sp>
        <p:nvSpPr>
          <p:cNvPr id="1048662" name="Google Shape;40;p6"/>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1048638" name="Google Shape;42;p7"/>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9" name="Google Shape;43;p7"/>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0" name="Google Shape;44;p7"/>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1" name="Google Shape;45;p7"/>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lstStyle>
            <a:lvl1pPr lvl="0">
              <a:spcBef>
                <a:spcPts val="0"/>
              </a:spcBef>
              <a:spcAft>
                <a:spcPts val="0"/>
              </a:spcAft>
              <a:buSzPts val="2400"/>
              <a:buNone/>
            </a:lvl1pPr>
            <a:lvl2pPr lvl="1">
              <a:spcBef>
                <a:spcPts val="0"/>
              </a:spcBef>
              <a:spcAft>
                <a:spcPts val="0"/>
              </a:spcAft>
              <a:buSzPts val="2400"/>
              <a:buNone/>
            </a:lvl2pPr>
            <a:lvl3pPr lvl="2">
              <a:spcBef>
                <a:spcPts val="0"/>
              </a:spcBef>
              <a:spcAft>
                <a:spcPts val="0"/>
              </a:spcAft>
              <a:buSzPts val="2400"/>
              <a:buNone/>
            </a:lvl3pPr>
            <a:lvl4pPr lvl="3">
              <a:spcBef>
                <a:spcPts val="0"/>
              </a:spcBef>
              <a:spcAft>
                <a:spcPts val="0"/>
              </a:spcAft>
              <a:buSzPts val="2400"/>
              <a:buNone/>
            </a:lvl4pPr>
            <a:lvl5pPr lvl="4">
              <a:spcBef>
                <a:spcPts val="0"/>
              </a:spcBef>
              <a:spcAft>
                <a:spcPts val="0"/>
              </a:spcAft>
              <a:buSzPts val="2400"/>
              <a:buNone/>
            </a:lvl5pPr>
            <a:lvl6pPr lvl="5">
              <a:spcBef>
                <a:spcPts val="0"/>
              </a:spcBef>
              <a:spcAft>
                <a:spcPts val="0"/>
              </a:spcAft>
              <a:buSzPts val="2400"/>
              <a:buNone/>
            </a:lvl6pPr>
            <a:lvl7pPr lvl="6">
              <a:spcBef>
                <a:spcPts val="0"/>
              </a:spcBef>
              <a:spcAft>
                <a:spcPts val="0"/>
              </a:spcAft>
              <a:buSzPts val="2400"/>
              <a:buNone/>
            </a:lvl7pPr>
            <a:lvl8pPr lvl="7">
              <a:spcBef>
                <a:spcPts val="0"/>
              </a:spcBef>
              <a:spcAft>
                <a:spcPts val="0"/>
              </a:spcAft>
              <a:buSzPts val="2400"/>
              <a:buNone/>
            </a:lvl8pPr>
            <a:lvl9pPr lvl="8">
              <a:spcBef>
                <a:spcPts val="0"/>
              </a:spcBef>
              <a:spcAft>
                <a:spcPts val="0"/>
              </a:spcAft>
              <a:buSzPts val="2400"/>
              <a:buNone/>
            </a:lvl9pPr>
          </a:lstStyle>
          <a:p>
            <a:endParaRPr/>
          </a:p>
        </p:txBody>
      </p:sp>
      <p:sp>
        <p:nvSpPr>
          <p:cNvPr id="1048642" name="Google Shape;46;p7"/>
          <p:cNvSpPr txBox="1">
            <a:spLocks noGrp="1"/>
          </p:cNvSpPr>
          <p:nvPr>
            <p:ph type="body" idx="1"/>
          </p:nvPr>
        </p:nvSpPr>
        <p:spPr>
          <a:xfrm>
            <a:off x="1576275" y="1367175"/>
            <a:ext cx="3482400" cy="338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1048643" name="Google Shape;47;p7"/>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1048644" name="Google Shape;48;p7"/>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ctr" rtl="0">
              <a:spcBef>
                <a:spcPts val="0"/>
              </a:spcBef>
              <a:spcAft>
                <a:spcPts val="0"/>
              </a:spcAft>
              <a:buNone/>
            </a:pPr>
            <a:fld id="{00000000-1234-1234-1234-123412341234}" type="slidenum">
              <a:rPr lang="en"/>
              <a:t>‹#›</a:t>
            </a:fld>
            <a:endParaRPr lang="en"/>
          </a:p>
        </p:txBody>
      </p:sp>
      <p:sp>
        <p:nvSpPr>
          <p:cNvPr id="1048645" name="Google Shape;49;p7"/>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1048682" name="Google Shape;61;p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3" name="Google Shape;62;p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4" name="Google Shape;63;p9"/>
          <p:cNvSpPr/>
          <p:nvPr/>
        </p:nvSpPr>
        <p:spPr>
          <a:xfrm>
            <a:off x="877500" y="393525"/>
            <a:ext cx="7872900" cy="8067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5" name="Google Shape;64;p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lstStyle>
            <a:lvl1pPr lvl="0">
              <a:spcBef>
                <a:spcPts val="0"/>
              </a:spcBef>
              <a:spcAft>
                <a:spcPts val="0"/>
              </a:spcAft>
              <a:buSzPts val="2400"/>
              <a:buNone/>
            </a:lvl1pPr>
            <a:lvl2pPr lvl="1">
              <a:spcBef>
                <a:spcPts val="0"/>
              </a:spcBef>
              <a:spcAft>
                <a:spcPts val="0"/>
              </a:spcAft>
              <a:buSzPts val="2400"/>
              <a:buNone/>
            </a:lvl2pPr>
            <a:lvl3pPr lvl="2">
              <a:spcBef>
                <a:spcPts val="0"/>
              </a:spcBef>
              <a:spcAft>
                <a:spcPts val="0"/>
              </a:spcAft>
              <a:buSzPts val="2400"/>
              <a:buNone/>
            </a:lvl3pPr>
            <a:lvl4pPr lvl="3">
              <a:spcBef>
                <a:spcPts val="0"/>
              </a:spcBef>
              <a:spcAft>
                <a:spcPts val="0"/>
              </a:spcAft>
              <a:buSzPts val="2400"/>
              <a:buNone/>
            </a:lvl4pPr>
            <a:lvl5pPr lvl="4">
              <a:spcBef>
                <a:spcPts val="0"/>
              </a:spcBef>
              <a:spcAft>
                <a:spcPts val="0"/>
              </a:spcAft>
              <a:buSzPts val="2400"/>
              <a:buNone/>
            </a:lvl5pPr>
            <a:lvl6pPr lvl="5">
              <a:spcBef>
                <a:spcPts val="0"/>
              </a:spcBef>
              <a:spcAft>
                <a:spcPts val="0"/>
              </a:spcAft>
              <a:buSzPts val="2400"/>
              <a:buNone/>
            </a:lvl6pPr>
            <a:lvl7pPr lvl="6">
              <a:spcBef>
                <a:spcPts val="0"/>
              </a:spcBef>
              <a:spcAft>
                <a:spcPts val="0"/>
              </a:spcAft>
              <a:buSzPts val="2400"/>
              <a:buNone/>
            </a:lvl7pPr>
            <a:lvl8pPr lvl="7">
              <a:spcBef>
                <a:spcPts val="0"/>
              </a:spcBef>
              <a:spcAft>
                <a:spcPts val="0"/>
              </a:spcAft>
              <a:buSzPts val="2400"/>
              <a:buNone/>
            </a:lvl8pPr>
            <a:lvl9pPr lvl="8">
              <a:spcBef>
                <a:spcPts val="0"/>
              </a:spcBef>
              <a:spcAft>
                <a:spcPts val="0"/>
              </a:spcAft>
              <a:buSzPts val="2400"/>
              <a:buNone/>
            </a:lvl9pPr>
          </a:lstStyle>
          <a:p>
            <a:endParaRPr/>
          </a:p>
        </p:txBody>
      </p:sp>
      <p:sp>
        <p:nvSpPr>
          <p:cNvPr id="1048686" name="Google Shape;65;p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ctr" rtl="0">
              <a:spcBef>
                <a:spcPts val="0"/>
              </a:spcBef>
              <a:spcAft>
                <a:spcPts val="0"/>
              </a:spcAft>
              <a:buNone/>
            </a:pPr>
            <a:fld id="{00000000-1234-1234-1234-123412341234}" type="slidenum">
              <a:rPr lang="en"/>
              <a:t>‹#›</a:t>
            </a:fld>
            <a:endParaRPr lang="en"/>
          </a:p>
        </p:txBody>
      </p:sp>
      <p:sp>
        <p:nvSpPr>
          <p:cNvPr id="1048687" name="Google Shape;66;p9"/>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104858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7" name="Google Shape;77;p1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ct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ull background image">
  <p:cSld name="BLANK_1_1">
    <p:spTree>
      <p:nvGrpSpPr>
        <p:cNvPr id="1" name="Shape 83"/>
        <p:cNvGrpSpPr/>
        <p:nvPr/>
      </p:nvGrpSpPr>
      <p:grpSpPr>
        <a:xfrm>
          <a:off x="0" y="0"/>
          <a:ext cx="0" cy="0"/>
          <a:chOff x="0" y="0"/>
          <a:chExt cx="0" cy="0"/>
        </a:xfrm>
      </p:grpSpPr>
      <p:sp>
        <p:nvSpPr>
          <p:cNvPr id="1048739" name="Google Shape;84;p13"/>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0" name="Google Shape;85;p13"/>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1" name="Google Shape;86;p13"/>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ctr" rtl="0">
              <a:spcBef>
                <a:spcPts val="0"/>
              </a:spcBef>
              <a:spcAft>
                <a:spcPts val="0"/>
              </a:spcAft>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jpe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1pPr>
            <a:lvl2pPr lvl="1">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2pPr>
            <a:lvl3pPr lvl="2">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3pPr>
            <a:lvl4pPr lvl="3">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4pPr>
            <a:lvl5pPr lvl="4">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5pPr>
            <a:lvl6pPr lvl="5">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6pPr>
            <a:lvl7pPr lvl="6">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7pPr>
            <a:lvl8pPr lvl="7">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8pPr>
            <a:lvl9pPr lvl="8">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9pPr>
          </a:lstStyle>
          <a:p>
            <a:endParaRPr/>
          </a:p>
        </p:txBody>
      </p:sp>
      <p:sp>
        <p:nvSpPr>
          <p:cNvPr id="1048577" name="Google Shape;7;p1"/>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D9D9D9"/>
              </a:buClr>
              <a:buSzPts val="2600"/>
              <a:buFont typeface="Barlow"/>
              <a:buChar char="▪"/>
              <a:defRPr sz="2600">
                <a:solidFill>
                  <a:srgbClr val="434343"/>
                </a:solidFill>
                <a:latin typeface="Barlow"/>
                <a:ea typeface="Barlow"/>
                <a:cs typeface="Barlow"/>
                <a:sym typeface="Barlow"/>
              </a:defRPr>
            </a:lvl1pPr>
            <a:lvl2pPr marL="914400" lvl="1"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2pPr>
            <a:lvl3pPr marL="1371600" lvl="2"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3pPr>
            <a:lvl4pPr marL="1828800" lvl="3"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4pPr>
            <a:lvl5pPr marL="2286000" lvl="4"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5pPr>
            <a:lvl6pPr marL="2743200" lvl="5"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6pPr>
            <a:lvl7pPr marL="3200400" lvl="6"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7pPr>
            <a:lvl8pPr marL="3657600" lvl="7"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8pPr>
            <a:lvl9pPr marL="4114800" lvl="8"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9pPr>
          </a:lstStyle>
          <a:p>
            <a:endParaRPr/>
          </a:p>
        </p:txBody>
      </p:sp>
      <p:sp>
        <p:nvSpPr>
          <p:cNvPr id="1048578" name="Google Shape;8;p1"/>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rgbClr val="FFFFFF"/>
                </a:solidFill>
                <a:latin typeface="Barlow"/>
                <a:ea typeface="Barlow"/>
                <a:cs typeface="Barlow"/>
                <a:sym typeface="Barlow"/>
              </a:defRPr>
            </a:lvl1pPr>
            <a:lvl2pPr lvl="1" algn="ctr">
              <a:buNone/>
              <a:defRPr sz="1200" b="1">
                <a:solidFill>
                  <a:srgbClr val="FFFFFF"/>
                </a:solidFill>
                <a:latin typeface="Barlow"/>
                <a:ea typeface="Barlow"/>
                <a:cs typeface="Barlow"/>
                <a:sym typeface="Barlow"/>
              </a:defRPr>
            </a:lvl2pPr>
            <a:lvl3pPr lvl="2" algn="ctr">
              <a:buNone/>
              <a:defRPr sz="1200" b="1">
                <a:solidFill>
                  <a:srgbClr val="FFFFFF"/>
                </a:solidFill>
                <a:latin typeface="Barlow"/>
                <a:ea typeface="Barlow"/>
                <a:cs typeface="Barlow"/>
                <a:sym typeface="Barlow"/>
              </a:defRPr>
            </a:lvl3pPr>
            <a:lvl4pPr lvl="3" algn="ctr">
              <a:buNone/>
              <a:defRPr sz="1200" b="1">
                <a:solidFill>
                  <a:srgbClr val="FFFFFF"/>
                </a:solidFill>
                <a:latin typeface="Barlow"/>
                <a:ea typeface="Barlow"/>
                <a:cs typeface="Barlow"/>
                <a:sym typeface="Barlow"/>
              </a:defRPr>
            </a:lvl4pPr>
            <a:lvl5pPr lvl="4" algn="ctr">
              <a:buNone/>
              <a:defRPr sz="1200" b="1">
                <a:solidFill>
                  <a:srgbClr val="FFFFFF"/>
                </a:solidFill>
                <a:latin typeface="Barlow"/>
                <a:ea typeface="Barlow"/>
                <a:cs typeface="Barlow"/>
                <a:sym typeface="Barlow"/>
              </a:defRPr>
            </a:lvl5pPr>
            <a:lvl6pPr lvl="5" algn="ctr">
              <a:buNone/>
              <a:defRPr sz="1200" b="1">
                <a:solidFill>
                  <a:srgbClr val="FFFFFF"/>
                </a:solidFill>
                <a:latin typeface="Barlow"/>
                <a:ea typeface="Barlow"/>
                <a:cs typeface="Barlow"/>
                <a:sym typeface="Barlow"/>
              </a:defRPr>
            </a:lvl6pPr>
            <a:lvl7pPr lvl="6" algn="ctr">
              <a:buNone/>
              <a:defRPr sz="1200" b="1">
                <a:solidFill>
                  <a:srgbClr val="FFFFFF"/>
                </a:solidFill>
                <a:latin typeface="Barlow"/>
                <a:ea typeface="Barlow"/>
                <a:cs typeface="Barlow"/>
                <a:sym typeface="Barlow"/>
              </a:defRPr>
            </a:lvl7pPr>
            <a:lvl8pPr lvl="7" algn="ctr">
              <a:buNone/>
              <a:defRPr sz="1200" b="1">
                <a:solidFill>
                  <a:srgbClr val="FFFFFF"/>
                </a:solidFill>
                <a:latin typeface="Barlow"/>
                <a:ea typeface="Barlow"/>
                <a:cs typeface="Barlow"/>
                <a:sym typeface="Barlow"/>
              </a:defRPr>
            </a:lvl8pPr>
            <a:lvl9pPr lvl="8" algn="ctr">
              <a:buNone/>
              <a:defRPr sz="1200" b="1">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1pPr>
            <a:lvl2pPr lvl="1">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2pPr>
            <a:lvl3pPr lvl="2">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3pPr>
            <a:lvl4pPr lvl="3">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4pPr>
            <a:lvl5pPr lvl="4">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5pPr>
            <a:lvl6pPr lvl="5">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6pPr>
            <a:lvl7pPr lvl="6">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7pPr>
            <a:lvl8pPr lvl="7">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8pPr>
            <a:lvl9pPr lvl="8">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9pPr>
          </a:lstStyle>
          <a:p>
            <a:endParaRPr/>
          </a:p>
        </p:txBody>
      </p:sp>
      <p:sp>
        <p:nvSpPr>
          <p:cNvPr id="1048577" name="Google Shape;7;p1"/>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D9D9D9"/>
              </a:buClr>
              <a:buSzPts val="2600"/>
              <a:buFont typeface="Barlow"/>
              <a:buChar char="▪"/>
              <a:defRPr sz="2600">
                <a:solidFill>
                  <a:srgbClr val="434343"/>
                </a:solidFill>
                <a:latin typeface="Barlow"/>
                <a:ea typeface="Barlow"/>
                <a:cs typeface="Barlow"/>
                <a:sym typeface="Barlow"/>
              </a:defRPr>
            </a:lvl1pPr>
            <a:lvl2pPr marL="914400" lvl="1"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2pPr>
            <a:lvl3pPr marL="1371600" lvl="2"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3pPr>
            <a:lvl4pPr marL="1828800" lvl="3"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4pPr>
            <a:lvl5pPr marL="2286000" lvl="4"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5pPr>
            <a:lvl6pPr marL="2743200" lvl="5"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6pPr>
            <a:lvl7pPr marL="3200400" lvl="6"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7pPr>
            <a:lvl8pPr marL="3657600" lvl="7"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8pPr>
            <a:lvl9pPr marL="4114800" lvl="8"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9pPr>
          </a:lstStyle>
          <a:p>
            <a:endParaRPr/>
          </a:p>
        </p:txBody>
      </p:sp>
      <p:sp>
        <p:nvSpPr>
          <p:cNvPr id="1048578" name="Google Shape;8;p1"/>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rgbClr val="FFFFFF"/>
                </a:solidFill>
                <a:latin typeface="Barlow"/>
                <a:ea typeface="Barlow"/>
                <a:cs typeface="Barlow"/>
                <a:sym typeface="Barlow"/>
              </a:defRPr>
            </a:lvl1pPr>
            <a:lvl2pPr lvl="1" algn="ctr">
              <a:buNone/>
              <a:defRPr sz="1200" b="1">
                <a:solidFill>
                  <a:srgbClr val="FFFFFF"/>
                </a:solidFill>
                <a:latin typeface="Barlow"/>
                <a:ea typeface="Barlow"/>
                <a:cs typeface="Barlow"/>
                <a:sym typeface="Barlow"/>
              </a:defRPr>
            </a:lvl2pPr>
            <a:lvl3pPr lvl="2" algn="ctr">
              <a:buNone/>
              <a:defRPr sz="1200" b="1">
                <a:solidFill>
                  <a:srgbClr val="FFFFFF"/>
                </a:solidFill>
                <a:latin typeface="Barlow"/>
                <a:ea typeface="Barlow"/>
                <a:cs typeface="Barlow"/>
                <a:sym typeface="Barlow"/>
              </a:defRPr>
            </a:lvl3pPr>
            <a:lvl4pPr lvl="3" algn="ctr">
              <a:buNone/>
              <a:defRPr sz="1200" b="1">
                <a:solidFill>
                  <a:srgbClr val="FFFFFF"/>
                </a:solidFill>
                <a:latin typeface="Barlow"/>
                <a:ea typeface="Barlow"/>
                <a:cs typeface="Barlow"/>
                <a:sym typeface="Barlow"/>
              </a:defRPr>
            </a:lvl4pPr>
            <a:lvl5pPr lvl="4" algn="ctr">
              <a:buNone/>
              <a:defRPr sz="1200" b="1">
                <a:solidFill>
                  <a:srgbClr val="FFFFFF"/>
                </a:solidFill>
                <a:latin typeface="Barlow"/>
                <a:ea typeface="Barlow"/>
                <a:cs typeface="Barlow"/>
                <a:sym typeface="Barlow"/>
              </a:defRPr>
            </a:lvl5pPr>
            <a:lvl6pPr lvl="5" algn="ctr">
              <a:buNone/>
              <a:defRPr sz="1200" b="1">
                <a:solidFill>
                  <a:srgbClr val="FFFFFF"/>
                </a:solidFill>
                <a:latin typeface="Barlow"/>
                <a:ea typeface="Barlow"/>
                <a:cs typeface="Barlow"/>
                <a:sym typeface="Barlow"/>
              </a:defRPr>
            </a:lvl6pPr>
            <a:lvl7pPr lvl="6" algn="ctr">
              <a:buNone/>
              <a:defRPr sz="1200" b="1">
                <a:solidFill>
                  <a:srgbClr val="FFFFFF"/>
                </a:solidFill>
                <a:latin typeface="Barlow"/>
                <a:ea typeface="Barlow"/>
                <a:cs typeface="Barlow"/>
                <a:sym typeface="Barlow"/>
              </a:defRPr>
            </a:lvl7pPr>
            <a:lvl8pPr lvl="7" algn="ctr">
              <a:buNone/>
              <a:defRPr sz="1200" b="1">
                <a:solidFill>
                  <a:srgbClr val="FFFFFF"/>
                </a:solidFill>
                <a:latin typeface="Barlow"/>
                <a:ea typeface="Barlow"/>
                <a:cs typeface="Barlow"/>
                <a:sym typeface="Barlow"/>
              </a:defRPr>
            </a:lvl8pPr>
            <a:lvl9pPr lvl="8" algn="ctr">
              <a:buNone/>
              <a:defRPr sz="1200" b="1">
                <a:solidFill>
                  <a:srgbClr val="FFFFFF"/>
                </a:solidFill>
                <a:latin typeface="Barlow"/>
                <a:ea typeface="Barlow"/>
                <a:cs typeface="Barlow"/>
                <a:sym typeface="Barlow"/>
              </a:defRPr>
            </a:lvl9pPr>
          </a:lstStyle>
          <a:p>
            <a:fld id="{00000000-1234-1234-1234-123412341234}" type="slidenum">
              <a:rPr lang="en"/>
              <a:pPr/>
              <a:t>‹#›</a:t>
            </a:fld>
            <a:endParaRPr lang="en"/>
          </a:p>
        </p:txBody>
      </p:sp>
    </p:spTree>
    <p:extLst>
      <p:ext uri="{BB962C8B-B14F-4D97-AF65-F5344CB8AC3E}">
        <p14:creationId xmlns:p14="http://schemas.microsoft.com/office/powerpoint/2010/main" val="2484016645"/>
      </p:ext>
    </p:extLst>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hyperlink" Target="http://unsplash.com/" TargetMode="External"/><Relationship Id="rId4" Type="http://schemas.openxmlformats.org/officeDocument/2006/relationships/hyperlink" Target="http://www.slidescarniva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jpe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097152" name="Picture 1"/>
          <p:cNvPicPr>
            <a:picLocks noChangeAspect="1"/>
          </p:cNvPicPr>
          <p:nvPr/>
        </p:nvPicPr>
        <p:blipFill>
          <a:blip r:embed="rId3"/>
          <a:stretch>
            <a:fillRect/>
          </a:stretch>
        </p:blipFill>
        <p:spPr>
          <a:xfrm>
            <a:off x="2417149" y="1527243"/>
            <a:ext cx="5769876" cy="1887118"/>
          </a:xfrm>
          <a:prstGeom prst="rect">
            <a:avLst/>
          </a:prstGeom>
          <a:ln>
            <a:noFill/>
          </a:ln>
          <a:effectLst>
            <a:softEdge rad="112500"/>
          </a:effectLst>
        </p:spPr>
      </p:pic>
      <p:sp>
        <p:nvSpPr>
          <p:cNvPr id="1048582" name="Google Shape;91;p14"/>
          <p:cNvSpPr txBox="1">
            <a:spLocks noGrp="1"/>
          </p:cNvSpPr>
          <p:nvPr>
            <p:ph type="ctrTitle"/>
          </p:nvPr>
        </p:nvSpPr>
        <p:spPr>
          <a:xfrm>
            <a:off x="3828906" y="2470802"/>
            <a:ext cx="5476800" cy="20427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smtClean="0">
                <a:solidFill>
                  <a:schemeClr val="bg2">
                    <a:lumMod val="75000"/>
                  </a:schemeClr>
                </a:solidFill>
                <a:latin typeface="Curlz MT" panose="04040404050702020202" pitchFamily="82" charset="0"/>
              </a:rPr>
              <a:t>                        Art for the heart</a:t>
            </a:r>
            <a:endParaRPr sz="2400" dirty="0">
              <a:solidFill>
                <a:schemeClr val="bg2">
                  <a:lumMod val="75000"/>
                </a:schemeClr>
              </a:solidFill>
              <a:latin typeface="Curlz MT" panose="04040404050702020202" pitchFamily="82"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5" name="Title 6"/>
          <p:cNvSpPr>
            <a:spLocks noGrp="1"/>
          </p:cNvSpPr>
          <p:nvPr>
            <p:ph type="title"/>
          </p:nvPr>
        </p:nvSpPr>
        <p:spPr/>
        <p:txBody>
          <a:bodyPr/>
          <a:lstStyle/>
          <a:p>
            <a:r>
              <a:rPr lang="en-US" dirty="0"/>
              <a:t>Customer Segment</a:t>
            </a:r>
            <a:br>
              <a:rPr lang="en-US" dirty="0"/>
            </a:br>
            <a:endParaRPr lang="en-US" dirty="0"/>
          </a:p>
        </p:txBody>
      </p:sp>
      <p:sp>
        <p:nvSpPr>
          <p:cNvPr id="1048726"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1048727" name="Rectangle 4"/>
          <p:cNvSpPr/>
          <p:nvPr/>
        </p:nvSpPr>
        <p:spPr>
          <a:xfrm>
            <a:off x="1657971" y="1886199"/>
            <a:ext cx="5787957" cy="3139321"/>
          </a:xfrm>
          <a:prstGeom prst="rect">
            <a:avLst/>
          </a:prstGeom>
        </p:spPr>
        <p:txBody>
          <a:bodyPr wrap="square">
            <a:spAutoFit/>
          </a:bodyPr>
          <a:lstStyle/>
          <a:p>
            <a:pPr marL="342900" indent="-342900">
              <a:buFont typeface="Wingdings" panose="05000000000000000000" pitchFamily="2" charset="2"/>
              <a:buChar char="v"/>
            </a:pPr>
            <a:r>
              <a:rPr lang="en-US" sz="2200" dirty="0" smtClean="0">
                <a:solidFill>
                  <a:schemeClr val="bg2">
                    <a:lumMod val="75000"/>
                  </a:schemeClr>
                </a:solidFill>
                <a:latin typeface="Barlow" panose="020B0604020202020204" charset="0"/>
              </a:rPr>
              <a:t>Segment b</a:t>
            </a:r>
          </a:p>
          <a:p>
            <a:pPr marL="342900" indent="-342900">
              <a:buFont typeface="Wingdings" panose="05000000000000000000" pitchFamily="2" charset="2"/>
              <a:buChar char="v"/>
            </a:pPr>
            <a:r>
              <a:rPr lang="en-US" sz="2200" dirty="0" smtClean="0">
                <a:solidFill>
                  <a:schemeClr val="bg2">
                    <a:lumMod val="75000"/>
                  </a:schemeClr>
                </a:solidFill>
                <a:latin typeface="Barlow" panose="020B0604020202020204" charset="0"/>
              </a:rPr>
              <a:t>Artists (buyer)…. Persona profile</a:t>
            </a:r>
          </a:p>
          <a:p>
            <a:r>
              <a:rPr lang="en-US" sz="2200" dirty="0" err="1" smtClean="0">
                <a:solidFill>
                  <a:schemeClr val="bg2">
                    <a:lumMod val="75000"/>
                  </a:schemeClr>
                </a:solidFill>
                <a:latin typeface="Barlow" panose="020B0604020202020204" charset="0"/>
              </a:rPr>
              <a:t>Tomiwa</a:t>
            </a:r>
            <a:r>
              <a:rPr lang="en-US" sz="2200" dirty="0" smtClean="0">
                <a:solidFill>
                  <a:schemeClr val="bg2">
                    <a:lumMod val="75000"/>
                  </a:schemeClr>
                </a:solidFill>
                <a:latin typeface="Barlow" panose="020B0604020202020204" charset="0"/>
              </a:rPr>
              <a:t> is a 15 year old artist who cannot afford to go to </a:t>
            </a:r>
            <a:r>
              <a:rPr lang="en-US" sz="2200" dirty="0" err="1" smtClean="0">
                <a:solidFill>
                  <a:schemeClr val="bg2">
                    <a:lumMod val="75000"/>
                  </a:schemeClr>
                </a:solidFill>
                <a:latin typeface="Barlow" panose="020B0604020202020204" charset="0"/>
              </a:rPr>
              <a:t>Univeristy</a:t>
            </a:r>
            <a:r>
              <a:rPr lang="en-US" sz="2200" dirty="0" smtClean="0">
                <a:solidFill>
                  <a:schemeClr val="bg2">
                    <a:lumMod val="75000"/>
                  </a:schemeClr>
                </a:solidFill>
                <a:latin typeface="Barlow" panose="020B0604020202020204" charset="0"/>
              </a:rPr>
              <a:t> after secondary school because of his poor background. He has been saving money for school from selling his art work, but sales are very slow and his hope is getting dim. </a:t>
            </a:r>
            <a:endParaRPr lang="en-US" sz="2200" dirty="0">
              <a:solidFill>
                <a:schemeClr val="bg2">
                  <a:lumMod val="75000"/>
                </a:schemeClr>
              </a:solidFill>
              <a:latin typeface="Barlow" panose="020B0604020202020204" charset="0"/>
            </a:endParaRPr>
          </a:p>
          <a:p>
            <a:r>
              <a:rPr lang="en-US" sz="2200" dirty="0" err="1" smtClean="0">
                <a:solidFill>
                  <a:schemeClr val="bg2">
                    <a:lumMod val="75000"/>
                  </a:schemeClr>
                </a:solidFill>
                <a:latin typeface="Barlow" panose="020B0604020202020204" charset="0"/>
              </a:rPr>
              <a:t>Artycool</a:t>
            </a:r>
            <a:r>
              <a:rPr lang="en-US" sz="2200" dirty="0" smtClean="0">
                <a:solidFill>
                  <a:schemeClr val="bg2">
                    <a:lumMod val="75000"/>
                  </a:schemeClr>
                </a:solidFill>
                <a:latin typeface="Barlow" panose="020B0604020202020204" charset="0"/>
              </a:rPr>
              <a:t> is his solution!</a:t>
            </a:r>
            <a:endParaRPr lang="en-US" sz="2200" dirty="0">
              <a:solidFill>
                <a:schemeClr val="bg2">
                  <a:lumMod val="75000"/>
                </a:schemeClr>
              </a:solidFill>
              <a:latin typeface="Barlow" panose="020B0604020202020204" charset="0"/>
            </a:endParaRPr>
          </a:p>
        </p:txBody>
      </p:sp>
      <p:pic>
        <p:nvPicPr>
          <p:cNvPr id="2097177" name="Picture 3"/>
          <p:cNvPicPr>
            <a:picLocks noChangeAspect="1"/>
          </p:cNvPicPr>
          <p:nvPr/>
        </p:nvPicPr>
        <p:blipFill>
          <a:blip r:embed="rId2"/>
          <a:stretch>
            <a:fillRect/>
          </a:stretch>
        </p:blipFill>
        <p:spPr>
          <a:xfrm>
            <a:off x="4120659" y="393475"/>
            <a:ext cx="4629741" cy="18438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CHANNELS</a:t>
            </a:r>
            <a:br>
              <a:rPr lang="en-GB" dirty="0" smtClean="0"/>
            </a:br>
            <a:r>
              <a:rPr lang="en-GB" dirty="0" smtClean="0"/>
              <a:t>(AIDA)</a:t>
            </a:r>
            <a:endParaRPr lang="en-GB" dirty="0"/>
          </a:p>
        </p:txBody>
      </p:sp>
      <p:sp>
        <p:nvSpPr>
          <p:cNvPr id="5" name="Slide Number Placeholder 4"/>
          <p:cNvSpPr>
            <a:spLocks noGrp="1"/>
          </p:cNvSpPr>
          <p:nvPr>
            <p:ph type="sldNum" idx="4294967295"/>
          </p:nvPr>
        </p:nvSpPr>
        <p:spPr>
          <a:xfrm>
            <a:off x="8750300" y="4356100"/>
            <a:ext cx="393700" cy="393700"/>
          </a:xfrm>
        </p:spPr>
        <p:txBody>
          <a:bodyPr/>
          <a:lstStyle/>
          <a:p>
            <a:pPr marL="0" lvl="0" indent="0" algn="ct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4088540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AIDAOR</a:t>
            </a:r>
            <a:endParaRPr lang="en-GB" dirty="0"/>
          </a:p>
        </p:txBody>
      </p:sp>
      <p:sp>
        <p:nvSpPr>
          <p:cNvPr id="5" name="Text Placeholder 4"/>
          <p:cNvSpPr>
            <a:spLocks noGrp="1"/>
          </p:cNvSpPr>
          <p:nvPr>
            <p:ph type="body" idx="1"/>
          </p:nvPr>
        </p:nvSpPr>
        <p:spPr/>
        <p:txBody>
          <a:bodyPr/>
          <a:lstStyle/>
          <a:p>
            <a:r>
              <a:rPr lang="en-GB" dirty="0" smtClean="0"/>
              <a:t>ATTENTION</a:t>
            </a:r>
          </a:p>
          <a:p>
            <a:r>
              <a:rPr lang="en-GB" dirty="0" smtClean="0"/>
              <a:t>INTEREST</a:t>
            </a:r>
          </a:p>
          <a:p>
            <a:r>
              <a:rPr lang="en-GB" dirty="0" smtClean="0"/>
              <a:t>DESIRE</a:t>
            </a:r>
          </a:p>
          <a:p>
            <a:r>
              <a:rPr lang="en-GB" dirty="0" smtClean="0"/>
              <a:t>ACTION</a:t>
            </a:r>
          </a:p>
          <a:p>
            <a:r>
              <a:rPr lang="en-GB" dirty="0" smtClean="0"/>
              <a:t>ONBOARDING</a:t>
            </a:r>
          </a:p>
          <a:p>
            <a:r>
              <a:rPr lang="en-GB" dirty="0" smtClean="0"/>
              <a:t>RETENTION</a:t>
            </a:r>
            <a:endParaRPr lang="en-GB" dirty="0"/>
          </a:p>
        </p:txBody>
      </p:sp>
    </p:spTree>
    <p:extLst>
      <p:ext uri="{BB962C8B-B14F-4D97-AF65-F5344CB8AC3E}">
        <p14:creationId xmlns:p14="http://schemas.microsoft.com/office/powerpoint/2010/main" val="213181067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AI-attention and interest</a:t>
            </a:r>
            <a:endParaRPr lang="en-GB" dirty="0"/>
          </a:p>
        </p:txBody>
      </p:sp>
      <p:sp>
        <p:nvSpPr>
          <p:cNvPr id="5" name="Text Placeholder 4"/>
          <p:cNvSpPr>
            <a:spLocks noGrp="1"/>
          </p:cNvSpPr>
          <p:nvPr>
            <p:ph type="body" idx="1"/>
          </p:nvPr>
        </p:nvSpPr>
        <p:spPr/>
        <p:txBody>
          <a:bodyPr/>
          <a:lstStyle/>
          <a:p>
            <a:r>
              <a:rPr lang="en-GB" dirty="0" smtClean="0"/>
              <a:t>ATTENTION</a:t>
            </a:r>
          </a:p>
          <a:p>
            <a:pPr marL="88900" indent="0">
              <a:buNone/>
            </a:pPr>
            <a:r>
              <a:rPr lang="en-GB" sz="2000" dirty="0" smtClean="0"/>
              <a:t>We intend to used social media handles that give us access to a wide reach of customers such as Instagram and </a:t>
            </a:r>
            <a:r>
              <a:rPr lang="en-GB" sz="2000" dirty="0" err="1" smtClean="0"/>
              <a:t>facebook</a:t>
            </a:r>
            <a:r>
              <a:rPr lang="en-GB" sz="2000" dirty="0" smtClean="0"/>
              <a:t>.</a:t>
            </a:r>
          </a:p>
          <a:p>
            <a:pPr marL="88900" indent="0">
              <a:buNone/>
            </a:pPr>
            <a:r>
              <a:rPr lang="en-GB" sz="2000" dirty="0" smtClean="0"/>
              <a:t>We also intend to print flyers and distribute to local artists</a:t>
            </a:r>
            <a:r>
              <a:rPr lang="en-GB" dirty="0" smtClean="0"/>
              <a:t>.</a:t>
            </a:r>
            <a:endParaRPr lang="en-GB" dirty="0"/>
          </a:p>
        </p:txBody>
      </p:sp>
      <p:sp>
        <p:nvSpPr>
          <p:cNvPr id="6" name="Text Placeholder 5"/>
          <p:cNvSpPr>
            <a:spLocks noGrp="1"/>
          </p:cNvSpPr>
          <p:nvPr>
            <p:ph type="body" idx="2"/>
          </p:nvPr>
        </p:nvSpPr>
        <p:spPr/>
        <p:txBody>
          <a:bodyPr/>
          <a:lstStyle/>
          <a:p>
            <a:r>
              <a:rPr lang="en-GB" sz="2000" dirty="0" smtClean="0"/>
              <a:t>INTEREST</a:t>
            </a:r>
          </a:p>
          <a:p>
            <a:r>
              <a:rPr lang="en-GB" sz="2000" dirty="0" smtClean="0"/>
              <a:t>We would create catch content that focuses on :</a:t>
            </a:r>
          </a:p>
          <a:p>
            <a:r>
              <a:rPr lang="en-GB" sz="2000" dirty="0" smtClean="0"/>
              <a:t>A solid business platform for our buyers.</a:t>
            </a:r>
          </a:p>
          <a:p>
            <a:r>
              <a:rPr lang="en-GB" sz="2000" dirty="0" smtClean="0"/>
              <a:t>Variety and convenience for our users</a:t>
            </a:r>
          </a:p>
          <a:p>
            <a:endParaRPr lang="en-GB" sz="2000" dirty="0"/>
          </a:p>
        </p:txBody>
      </p:sp>
    </p:spTree>
    <p:extLst>
      <p:ext uri="{BB962C8B-B14F-4D97-AF65-F5344CB8AC3E}">
        <p14:creationId xmlns:p14="http://schemas.microsoft.com/office/powerpoint/2010/main" val="196604587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DA-Desire and Action</a:t>
            </a:r>
            <a:endParaRPr lang="en-GB" dirty="0"/>
          </a:p>
        </p:txBody>
      </p:sp>
      <p:sp>
        <p:nvSpPr>
          <p:cNvPr id="5" name="Text Placeholder 4"/>
          <p:cNvSpPr>
            <a:spLocks noGrp="1"/>
          </p:cNvSpPr>
          <p:nvPr>
            <p:ph type="body" idx="1"/>
          </p:nvPr>
        </p:nvSpPr>
        <p:spPr/>
        <p:txBody>
          <a:bodyPr/>
          <a:lstStyle/>
          <a:p>
            <a:r>
              <a:rPr lang="en-GB" dirty="0" smtClean="0"/>
              <a:t>DESIRE</a:t>
            </a:r>
          </a:p>
          <a:p>
            <a:pPr marL="88900" indent="0">
              <a:buNone/>
            </a:pPr>
            <a:r>
              <a:rPr lang="en-GB" sz="2000" dirty="0" smtClean="0"/>
              <a:t>For the buyer, we are creating the desire to step out of obscurity and step into the limelight.</a:t>
            </a:r>
          </a:p>
          <a:p>
            <a:pPr marL="88900" indent="0">
              <a:buNone/>
            </a:pPr>
            <a:r>
              <a:rPr lang="en-GB" sz="2000" dirty="0" smtClean="0"/>
              <a:t>For the user, they get a very wide variety of iconic, yet affordable artwork.</a:t>
            </a:r>
            <a:endParaRPr lang="en-GB" dirty="0"/>
          </a:p>
        </p:txBody>
      </p:sp>
      <p:sp>
        <p:nvSpPr>
          <p:cNvPr id="6" name="Text Placeholder 5"/>
          <p:cNvSpPr>
            <a:spLocks noGrp="1"/>
          </p:cNvSpPr>
          <p:nvPr>
            <p:ph type="body" idx="2"/>
          </p:nvPr>
        </p:nvSpPr>
        <p:spPr/>
        <p:txBody>
          <a:bodyPr/>
          <a:lstStyle/>
          <a:p>
            <a:r>
              <a:rPr lang="en-GB" sz="2000" dirty="0" smtClean="0"/>
              <a:t>ACTION</a:t>
            </a:r>
          </a:p>
          <a:p>
            <a:r>
              <a:rPr lang="en-GB" sz="2000" dirty="0" smtClean="0"/>
              <a:t>The buyers would sign up for free through our user ID page and upload their items on our page after passing through proper quality control.</a:t>
            </a:r>
          </a:p>
          <a:p>
            <a:r>
              <a:rPr lang="en-GB" sz="2000" dirty="0" smtClean="0"/>
              <a:t>Users would simply shop and pay through the ecommerce platform</a:t>
            </a:r>
          </a:p>
          <a:p>
            <a:endParaRPr lang="en-GB" sz="2000" dirty="0"/>
          </a:p>
        </p:txBody>
      </p:sp>
    </p:spTree>
    <p:extLst>
      <p:ext uri="{BB962C8B-B14F-4D97-AF65-F5344CB8AC3E}">
        <p14:creationId xmlns:p14="http://schemas.microsoft.com/office/powerpoint/2010/main" val="36730619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pic>
        <p:nvPicPr>
          <p:cNvPr id="2097164" name="Picture 2"/>
          <p:cNvPicPr>
            <a:picLocks noChangeAspect="1"/>
          </p:cNvPicPr>
          <p:nvPr/>
        </p:nvPicPr>
        <p:blipFill>
          <a:blip r:embed="rId4"/>
          <a:stretch>
            <a:fillRect/>
          </a:stretch>
        </p:blipFill>
        <p:spPr>
          <a:xfrm>
            <a:off x="-488715" y="118043"/>
            <a:ext cx="5179757" cy="2664348"/>
          </a:xfrm>
          <a:prstGeom prst="rect">
            <a:avLst/>
          </a:prstGeom>
        </p:spPr>
      </p:pic>
      <p:sp>
        <p:nvSpPr>
          <p:cNvPr id="1048663" name="Google Shape;185;p23"/>
          <p:cNvSpPr txBox="1">
            <a:spLocks noGrp="1"/>
          </p:cNvSpPr>
          <p:nvPr>
            <p:ph type="title"/>
          </p:nvPr>
        </p:nvSpPr>
        <p:spPr>
          <a:xfrm>
            <a:off x="4483099" y="393475"/>
            <a:ext cx="3460800" cy="806700"/>
          </a:xfrm>
          <a:prstGeom prst="rect">
            <a:avLst/>
          </a:prstGeom>
        </p:spPr>
        <p:txBody>
          <a:bodyPr spcFirstLastPara="1" wrap="square" lIns="91425" tIns="91425" rIns="91425" bIns="91425" anchor="ctr" anchorCtr="0">
            <a:noAutofit/>
          </a:bodyPr>
          <a:lstStyle/>
          <a:p>
            <a:pPr lvl="0"/>
            <a:r>
              <a:rPr lang="en-US" dirty="0"/>
              <a:t>Channels</a:t>
            </a:r>
            <a:endParaRPr dirty="0"/>
          </a:p>
        </p:txBody>
      </p:sp>
      <p:sp>
        <p:nvSpPr>
          <p:cNvPr id="1048664" name="Google Shape;186;p23"/>
          <p:cNvSpPr txBox="1">
            <a:spLocks noGrp="1"/>
          </p:cNvSpPr>
          <p:nvPr>
            <p:ph type="body" idx="1"/>
          </p:nvPr>
        </p:nvSpPr>
        <p:spPr>
          <a:xfrm>
            <a:off x="4426085" y="1319196"/>
            <a:ext cx="4970833" cy="2938500"/>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sz="2000" dirty="0"/>
              <a:t>To sell via the web platform by </a:t>
            </a:r>
            <a:r>
              <a:rPr lang="en-US" sz="2000" dirty="0" smtClean="0"/>
              <a:t>partnering </a:t>
            </a:r>
            <a:r>
              <a:rPr lang="en-US" sz="2000" dirty="0"/>
              <a:t>with art makers</a:t>
            </a:r>
          </a:p>
          <a:p>
            <a:pPr>
              <a:buFont typeface="Wingdings" panose="05000000000000000000" pitchFamily="2" charset="2"/>
              <a:buChar char="§"/>
            </a:pPr>
            <a:r>
              <a:rPr lang="en-US" sz="2000" dirty="0"/>
              <a:t>Product can be delivered through pick up at a meeting point or doorstep.</a:t>
            </a:r>
          </a:p>
          <a:p>
            <a:pPr>
              <a:buFont typeface="Wingdings" panose="05000000000000000000" pitchFamily="2" charset="2"/>
              <a:buChar char="§"/>
            </a:pPr>
            <a:r>
              <a:rPr lang="en-US" sz="2000" dirty="0"/>
              <a:t>Promote </a:t>
            </a:r>
            <a:r>
              <a:rPr lang="en-US" sz="2000" dirty="0" smtClean="0"/>
              <a:t>product </a:t>
            </a:r>
            <a:r>
              <a:rPr lang="en-US" sz="2000" dirty="0"/>
              <a:t>through </a:t>
            </a:r>
            <a:r>
              <a:rPr lang="en-US" sz="2000" dirty="0" smtClean="0"/>
              <a:t>referrals</a:t>
            </a:r>
            <a:endParaRPr lang="en-US" sz="2000" dirty="0"/>
          </a:p>
          <a:p>
            <a:pPr>
              <a:buFont typeface="Wingdings" panose="05000000000000000000" pitchFamily="2" charset="2"/>
              <a:buChar char="§"/>
            </a:pPr>
            <a:r>
              <a:rPr lang="en-US" sz="2000" dirty="0"/>
              <a:t>Promote </a:t>
            </a:r>
            <a:r>
              <a:rPr lang="en-US" sz="2000" dirty="0" smtClean="0"/>
              <a:t>products </a:t>
            </a:r>
            <a:r>
              <a:rPr lang="en-US" sz="2000" dirty="0"/>
              <a:t>through </a:t>
            </a:r>
            <a:r>
              <a:rPr lang="en-US" sz="2000" dirty="0" smtClean="0"/>
              <a:t>Google ad words.</a:t>
            </a:r>
            <a:endParaRPr lang="en-US" sz="2000" dirty="0"/>
          </a:p>
          <a:p>
            <a:pPr>
              <a:buFont typeface="Wingdings" panose="05000000000000000000" pitchFamily="2" charset="2"/>
              <a:buChar char="§"/>
            </a:pPr>
            <a:r>
              <a:rPr lang="en-US" sz="2000" dirty="0"/>
              <a:t>Promote product through having an art showcase.</a:t>
            </a:r>
          </a:p>
        </p:txBody>
      </p:sp>
      <p:sp>
        <p:nvSpPr>
          <p:cNvPr id="1048665" name="Google Shape;187;p23"/>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fld id="{00000000-1234-1234-1234-123412341234}" type="slidenum">
              <a:rPr lang="en"/>
              <a:pPr/>
              <a:t>15</a:t>
            </a:fld>
            <a:endParaRPr lang="en"/>
          </a:p>
        </p:txBody>
      </p:sp>
      <p:grpSp>
        <p:nvGrpSpPr>
          <p:cNvPr id="62" name="Google Shape;188;p23"/>
          <p:cNvGrpSpPr/>
          <p:nvPr/>
        </p:nvGrpSpPr>
        <p:grpSpPr>
          <a:xfrm>
            <a:off x="8176601" y="649018"/>
            <a:ext cx="355087" cy="295596"/>
            <a:chOff x="1244325" y="314425"/>
            <a:chExt cx="444525" cy="370050"/>
          </a:xfrm>
        </p:grpSpPr>
        <p:sp>
          <p:nvSpPr>
            <p:cNvPr id="1048666" name="Google Shape;189;p23"/>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B000"/>
            </a:solidFill>
            <a:ln>
              <a:noFill/>
            </a:ln>
          </p:spPr>
          <p:txBody>
            <a:bodyPr spcFirstLastPara="1" wrap="square" lIns="91425" tIns="91425" rIns="91425" bIns="91425" anchor="ctr" anchorCtr="0">
              <a:noAutofit/>
            </a:bodyPr>
            <a:lstStyle/>
            <a:p>
              <a:endParaRPr/>
            </a:p>
          </p:txBody>
        </p:sp>
        <p:sp>
          <p:nvSpPr>
            <p:cNvPr id="1048667" name="Google Shape;190;p23"/>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B000"/>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1162926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pic>
        <p:nvPicPr>
          <p:cNvPr id="2097162" name="Picture 3"/>
          <p:cNvPicPr>
            <a:picLocks noChangeAspect="1"/>
          </p:cNvPicPr>
          <p:nvPr/>
        </p:nvPicPr>
        <p:blipFill>
          <a:blip r:embed="rId4"/>
          <a:stretch>
            <a:fillRect/>
          </a:stretch>
        </p:blipFill>
        <p:spPr>
          <a:xfrm>
            <a:off x="5690681" y="1209900"/>
            <a:ext cx="3600593" cy="1923444"/>
          </a:xfrm>
          <a:prstGeom prst="rect">
            <a:avLst/>
          </a:prstGeom>
        </p:spPr>
      </p:pic>
      <p:sp>
        <p:nvSpPr>
          <p:cNvPr id="1048646" name="Google Shape;161;p21"/>
          <p:cNvSpPr txBox="1">
            <a:spLocks noGrp="1"/>
          </p:cNvSpPr>
          <p:nvPr>
            <p:ph type="body" idx="1"/>
          </p:nvPr>
        </p:nvSpPr>
        <p:spPr>
          <a:xfrm>
            <a:off x="1576275" y="1367175"/>
            <a:ext cx="4775887" cy="3382500"/>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dirty="0" smtClean="0"/>
              <a:t>Post sales quality control calls made 3 days after each sale</a:t>
            </a:r>
          </a:p>
          <a:p>
            <a:pPr>
              <a:buFont typeface="Wingdings" panose="05000000000000000000" pitchFamily="2" charset="2"/>
              <a:buChar char="§"/>
            </a:pPr>
            <a:r>
              <a:rPr lang="en-US" dirty="0" smtClean="0"/>
              <a:t>5 day return </a:t>
            </a:r>
            <a:r>
              <a:rPr lang="en-US" dirty="0" smtClean="0"/>
              <a:t>window policy</a:t>
            </a:r>
            <a:endParaRPr lang="en-US" dirty="0" smtClean="0"/>
          </a:p>
          <a:p>
            <a:pPr>
              <a:buFont typeface="Wingdings" panose="05000000000000000000" pitchFamily="2" charset="2"/>
              <a:buChar char="§"/>
            </a:pPr>
            <a:r>
              <a:rPr lang="en-US" dirty="0" smtClean="0"/>
              <a:t>Link to insurance for bid merchandise only</a:t>
            </a:r>
            <a:endParaRPr lang="en-US" dirty="0"/>
          </a:p>
        </p:txBody>
      </p:sp>
      <p:sp>
        <p:nvSpPr>
          <p:cNvPr id="1048647"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lvl="0"/>
            <a:r>
              <a:rPr lang="en-US" dirty="0" smtClean="0"/>
              <a:t>Customer Relationship</a:t>
            </a:r>
            <a:endParaRPr dirty="0"/>
          </a:p>
        </p:txBody>
      </p:sp>
      <p:sp>
        <p:nvSpPr>
          <p:cNvPr id="1048648"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lang="en"/>
          </a:p>
        </p:txBody>
      </p:sp>
      <p:grpSp>
        <p:nvGrpSpPr>
          <p:cNvPr id="57" name="Google Shape;165;p21"/>
          <p:cNvGrpSpPr/>
          <p:nvPr/>
        </p:nvGrpSpPr>
        <p:grpSpPr>
          <a:xfrm>
            <a:off x="8247163" y="629034"/>
            <a:ext cx="205851" cy="335576"/>
            <a:chOff x="6730350" y="2315900"/>
            <a:chExt cx="257700" cy="420100"/>
          </a:xfrm>
        </p:grpSpPr>
        <p:sp>
          <p:nvSpPr>
            <p:cNvPr id="1048649"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0"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1"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2"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3"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163" name="Picture 1"/>
          <p:cNvPicPr>
            <a:picLocks noChangeAspect="1"/>
          </p:cNvPicPr>
          <p:nvPr/>
        </p:nvPicPr>
        <p:blipFill>
          <a:blip r:embed="rId5"/>
          <a:stretch>
            <a:fillRect/>
          </a:stretch>
        </p:blipFill>
        <p:spPr>
          <a:xfrm>
            <a:off x="3424136" y="3960628"/>
            <a:ext cx="2266545" cy="103553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4"/>
        <p:cNvGrpSpPr/>
        <p:nvPr/>
      </p:nvGrpSpPr>
      <p:grpSpPr>
        <a:xfrm>
          <a:off x="0" y="0"/>
          <a:ext cx="0" cy="0"/>
          <a:chOff x="0" y="0"/>
          <a:chExt cx="0" cy="0"/>
        </a:xfrm>
      </p:grpSpPr>
      <p:sp>
        <p:nvSpPr>
          <p:cNvPr id="1048670" name="Text Placeholder 2"/>
          <p:cNvSpPr>
            <a:spLocks noGrp="1"/>
          </p:cNvSpPr>
          <p:nvPr>
            <p:ph type="body" idx="1"/>
          </p:nvPr>
        </p:nvSpPr>
        <p:spPr>
          <a:xfrm>
            <a:off x="1303412" y="1546431"/>
            <a:ext cx="4961202" cy="2646190"/>
          </a:xfrm>
        </p:spPr>
        <p:txBody>
          <a:bodyPr/>
          <a:lstStyle/>
          <a:p>
            <a:pPr>
              <a:buClrTx/>
              <a:buFont typeface="Wingdings" panose="05000000000000000000" pitchFamily="2" charset="2"/>
              <a:buChar char="v"/>
            </a:pPr>
            <a:r>
              <a:rPr lang="en-US" dirty="0" smtClean="0"/>
              <a:t>Commission from sale of Artwork</a:t>
            </a:r>
          </a:p>
          <a:p>
            <a:pPr>
              <a:buClrTx/>
              <a:buFont typeface="Wingdings" panose="05000000000000000000" pitchFamily="2" charset="2"/>
              <a:buChar char="v"/>
            </a:pPr>
            <a:r>
              <a:rPr lang="en-US" dirty="0" smtClean="0"/>
              <a:t>Commission from Sale of wearable Art</a:t>
            </a:r>
          </a:p>
          <a:p>
            <a:pPr>
              <a:buClrTx/>
              <a:buFont typeface="Wingdings" panose="05000000000000000000" pitchFamily="2" charset="2"/>
              <a:buChar char="v"/>
            </a:pPr>
            <a:r>
              <a:rPr lang="en-US" dirty="0"/>
              <a:t> </a:t>
            </a:r>
            <a:r>
              <a:rPr lang="en-US" dirty="0" smtClean="0"/>
              <a:t>Commission from bid</a:t>
            </a:r>
          </a:p>
          <a:p>
            <a:pPr>
              <a:buClrTx/>
              <a:buFont typeface="Wingdings" panose="05000000000000000000" pitchFamily="2" charset="2"/>
              <a:buChar char="v"/>
            </a:pPr>
            <a:r>
              <a:rPr lang="en-US" dirty="0" smtClean="0"/>
              <a:t>…all at 10 percent</a:t>
            </a:r>
            <a:endParaRPr lang="en-US" dirty="0"/>
          </a:p>
        </p:txBody>
      </p:sp>
      <p:sp>
        <p:nvSpPr>
          <p:cNvPr id="1048671" name="Google Shape;195;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lang="en"/>
          </a:p>
        </p:txBody>
      </p:sp>
      <p:sp>
        <p:nvSpPr>
          <p:cNvPr id="1048672" name="Google Shape;196;p24"/>
          <p:cNvSpPr/>
          <p:nvPr/>
        </p:nvSpPr>
        <p:spPr>
          <a:xfrm>
            <a:off x="6393300" y="1393200"/>
            <a:ext cx="2357100" cy="23571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lvl="0">
              <a:buClr>
                <a:schemeClr val="dk1"/>
              </a:buClr>
              <a:buSzPts val="1100"/>
            </a:pPr>
            <a:r>
              <a:rPr lang="en-US" sz="2400" dirty="0"/>
              <a:t>Revenue S</a:t>
            </a:r>
            <a:r>
              <a:rPr lang="en-US" sz="2400" dirty="0" smtClean="0"/>
              <a:t>treams</a:t>
            </a:r>
            <a:endParaRPr sz="2200" dirty="0"/>
          </a:p>
        </p:txBody>
      </p:sp>
    </p:spTree>
  </p:cSld>
  <p:clrMapOvr>
    <a:masterClrMapping/>
  </p:clrMapOvr>
  <mc:AlternateContent xmlns:mc="http://schemas.openxmlformats.org/markup-compatibility/2006">
    <mc:Choice xmlns:p14="http://schemas.microsoft.com/office/powerpoint/2010/main" Requires="p14">
      <p:transition spd="slow" p14:dur="2500">
        <p:checker dir="vert"/>
      </p:transition>
    </mc:Choice>
    <mc:Fallback>
      <p:transition spd="slow">
        <p:checker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KEY ACTIVITIES</a:t>
            </a:r>
            <a:endParaRPr lang="en-GB" dirty="0"/>
          </a:p>
        </p:txBody>
      </p:sp>
      <p:sp>
        <p:nvSpPr>
          <p:cNvPr id="5" name="Slide Number Placeholder 4"/>
          <p:cNvSpPr>
            <a:spLocks noGrp="1"/>
          </p:cNvSpPr>
          <p:nvPr>
            <p:ph type="sldNum" idx="4294967295"/>
          </p:nvPr>
        </p:nvSpPr>
        <p:spPr>
          <a:xfrm>
            <a:off x="8750300" y="4356100"/>
            <a:ext cx="393700" cy="393700"/>
          </a:xfrm>
        </p:spPr>
        <p:txBody>
          <a:bodyPr/>
          <a:lstStyle/>
          <a:p>
            <a:pPr marL="0" lvl="0" indent="0" algn="ct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818627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3098" y="393475"/>
            <a:ext cx="3852827" cy="806700"/>
          </a:xfrm>
        </p:spPr>
        <p:txBody>
          <a:bodyPr/>
          <a:lstStyle/>
          <a:p>
            <a:r>
              <a:rPr lang="en-GB" dirty="0" smtClean="0"/>
              <a:t>OUR KEY ACTIVITIES INCLUDE:</a:t>
            </a:r>
            <a:endParaRPr lang="en-GB" dirty="0"/>
          </a:p>
        </p:txBody>
      </p:sp>
      <p:sp>
        <p:nvSpPr>
          <p:cNvPr id="5" name="Text Placeholder 4"/>
          <p:cNvSpPr>
            <a:spLocks noGrp="1"/>
          </p:cNvSpPr>
          <p:nvPr>
            <p:ph type="body" idx="1"/>
          </p:nvPr>
        </p:nvSpPr>
        <p:spPr>
          <a:xfrm>
            <a:off x="3508744" y="1349150"/>
            <a:ext cx="5133206" cy="2938500"/>
          </a:xfrm>
        </p:spPr>
        <p:txBody>
          <a:bodyPr/>
          <a:lstStyle/>
          <a:p>
            <a:r>
              <a:rPr lang="en-GB" sz="1800" dirty="0"/>
              <a:t>Sourcing for and attracting great talent as well as great customers to our </a:t>
            </a:r>
            <a:r>
              <a:rPr lang="en-GB" sz="1800" dirty="0" smtClean="0"/>
              <a:t>platform…ADVERTISEMENT</a:t>
            </a:r>
            <a:endParaRPr lang="en-GB" sz="1800" dirty="0"/>
          </a:p>
          <a:p>
            <a:endParaRPr lang="en-GB" sz="1800" dirty="0" smtClean="0"/>
          </a:p>
          <a:p>
            <a:r>
              <a:rPr lang="en-GB" sz="1800" dirty="0" smtClean="0"/>
              <a:t>Ensuring great user experience on our website by buyers and sellers….reviews, upgrades, etc.. WEBSITE ADMINISTRATION and CUSTOMER SERVICE</a:t>
            </a:r>
          </a:p>
          <a:p>
            <a:endParaRPr lang="en-GB" sz="1800" dirty="0" smtClean="0"/>
          </a:p>
          <a:p>
            <a:endParaRPr lang="en-GB" sz="1800" dirty="0" smtClean="0"/>
          </a:p>
          <a:p>
            <a:endParaRPr lang="en-GB" sz="1800" dirty="0"/>
          </a:p>
        </p:txBody>
      </p:sp>
    </p:spTree>
    <p:extLst>
      <p:ext uri="{BB962C8B-B14F-4D97-AF65-F5344CB8AC3E}">
        <p14:creationId xmlns:p14="http://schemas.microsoft.com/office/powerpoint/2010/main" val="982984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pic>
        <p:nvPicPr>
          <p:cNvPr id="2097153" name="Picture 2"/>
          <p:cNvPicPr>
            <a:picLocks noChangeAspect="1"/>
          </p:cNvPicPr>
          <p:nvPr/>
        </p:nvPicPr>
        <p:blipFill>
          <a:blip r:embed="rId4"/>
          <a:stretch>
            <a:fillRect/>
          </a:stretch>
        </p:blipFill>
        <p:spPr>
          <a:xfrm>
            <a:off x="3809605" y="1149750"/>
            <a:ext cx="5137534" cy="4205320"/>
          </a:xfrm>
          <a:prstGeom prst="rect">
            <a:avLst/>
          </a:prstGeom>
        </p:spPr>
      </p:pic>
      <p:sp>
        <p:nvSpPr>
          <p:cNvPr id="1048588" name="Google Shape;109;p16"/>
          <p:cNvSpPr txBox="1">
            <a:spLocks noGrp="1"/>
          </p:cNvSpPr>
          <p:nvPr>
            <p:ph type="ctrTitle" idx="4294967295"/>
          </p:nvPr>
        </p:nvSpPr>
        <p:spPr>
          <a:xfrm>
            <a:off x="1504677" y="569850"/>
            <a:ext cx="7245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dirty="0">
                <a:solidFill>
                  <a:srgbClr val="FFB000"/>
                </a:solidFill>
              </a:rPr>
              <a:t>HELLO!</a:t>
            </a:r>
            <a:endParaRPr sz="9600" dirty="0">
              <a:solidFill>
                <a:srgbClr val="FFB000"/>
              </a:solidFill>
            </a:endParaRPr>
          </a:p>
        </p:txBody>
      </p:sp>
      <p:sp>
        <p:nvSpPr>
          <p:cNvPr id="1048589" name="Google Shape;110;p16"/>
          <p:cNvSpPr txBox="1">
            <a:spLocks noGrp="1"/>
          </p:cNvSpPr>
          <p:nvPr>
            <p:ph type="subTitle" idx="4294967295"/>
          </p:nvPr>
        </p:nvSpPr>
        <p:spPr>
          <a:xfrm>
            <a:off x="1557975" y="1777100"/>
            <a:ext cx="7192200" cy="19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We are team Embers!</a:t>
            </a:r>
            <a:endParaRPr b="1" dirty="0"/>
          </a:p>
          <a:p>
            <a:pPr marL="342900" indent="-342900">
              <a:buClr>
                <a:schemeClr val="dk1"/>
              </a:buClr>
              <a:buSzPts val="1100"/>
              <a:buFont typeface="Wingdings" panose="05000000000000000000" pitchFamily="2" charset="2"/>
              <a:buChar char="v"/>
            </a:pPr>
            <a:r>
              <a:rPr lang="en" sz="2000" b="1" spc="300" dirty="0" smtClean="0">
                <a:solidFill>
                  <a:schemeClr val="accent4">
                    <a:lumMod val="50000"/>
                  </a:schemeClr>
                </a:solidFill>
                <a:effectLst>
                  <a:outerShdw blurRad="38100" dist="38100" dir="2700000" algn="tl">
                    <a:srgbClr val="000000">
                      <a:alpha val="43137"/>
                    </a:srgbClr>
                  </a:outerShdw>
                </a:effectLst>
              </a:rPr>
              <a:t>Aminat</a:t>
            </a:r>
          </a:p>
          <a:p>
            <a:pPr marL="342900" indent="-342900">
              <a:buClr>
                <a:schemeClr val="dk1"/>
              </a:buClr>
              <a:buSzPts val="1100"/>
              <a:buFont typeface="Wingdings" panose="05000000000000000000" pitchFamily="2" charset="2"/>
              <a:buChar char="v"/>
            </a:pPr>
            <a:r>
              <a:rPr lang="en" sz="2000" b="1" spc="300" dirty="0" smtClean="0">
                <a:solidFill>
                  <a:schemeClr val="accent4">
                    <a:lumMod val="50000"/>
                  </a:schemeClr>
                </a:solidFill>
                <a:effectLst>
                  <a:outerShdw blurRad="38100" dist="38100" dir="2700000" algn="tl">
                    <a:srgbClr val="000000">
                      <a:alpha val="43137"/>
                    </a:srgbClr>
                  </a:outerShdw>
                </a:effectLst>
              </a:rPr>
              <a:t>David</a:t>
            </a:r>
          </a:p>
          <a:p>
            <a:pPr marL="342900" indent="-342900">
              <a:buClr>
                <a:schemeClr val="dk1"/>
              </a:buClr>
              <a:buSzPts val="1100"/>
              <a:buFont typeface="Wingdings" panose="05000000000000000000" pitchFamily="2" charset="2"/>
              <a:buChar char="v"/>
            </a:pPr>
            <a:r>
              <a:rPr lang="en" sz="2000" b="1" spc="300" dirty="0" smtClean="0">
                <a:solidFill>
                  <a:schemeClr val="accent4">
                    <a:lumMod val="50000"/>
                  </a:schemeClr>
                </a:solidFill>
                <a:effectLst>
                  <a:outerShdw blurRad="38100" dist="38100" dir="2700000" algn="tl">
                    <a:srgbClr val="000000">
                      <a:alpha val="43137"/>
                    </a:srgbClr>
                  </a:outerShdw>
                </a:effectLst>
              </a:rPr>
              <a:t> Esther</a:t>
            </a:r>
          </a:p>
          <a:p>
            <a:pPr marL="342900" indent="-342900">
              <a:buClr>
                <a:schemeClr val="dk1"/>
              </a:buClr>
              <a:buSzPts val="1100"/>
              <a:buFont typeface="Wingdings" panose="05000000000000000000" pitchFamily="2" charset="2"/>
              <a:buChar char="v"/>
            </a:pPr>
            <a:r>
              <a:rPr lang="en" sz="2000" b="1" spc="300" dirty="0" smtClean="0">
                <a:solidFill>
                  <a:schemeClr val="accent4">
                    <a:lumMod val="50000"/>
                  </a:schemeClr>
                </a:solidFill>
                <a:effectLst>
                  <a:outerShdw blurRad="38100" dist="38100" dir="2700000" algn="tl">
                    <a:srgbClr val="000000">
                      <a:alpha val="43137"/>
                    </a:srgbClr>
                  </a:outerShdw>
                </a:effectLst>
              </a:rPr>
              <a:t> Mnena</a:t>
            </a:r>
          </a:p>
          <a:p>
            <a:pPr marL="342900" indent="-342900">
              <a:buClr>
                <a:schemeClr val="dk1"/>
              </a:buClr>
              <a:buSzPts val="1100"/>
              <a:buFont typeface="Wingdings" panose="05000000000000000000" pitchFamily="2" charset="2"/>
              <a:buChar char="v"/>
            </a:pPr>
            <a:r>
              <a:rPr lang="en" sz="2000" b="1" spc="300" dirty="0" smtClean="0">
                <a:solidFill>
                  <a:schemeClr val="accent4">
                    <a:lumMod val="50000"/>
                  </a:schemeClr>
                </a:solidFill>
                <a:effectLst>
                  <a:outerShdw blurRad="38100" dist="38100" dir="2700000" algn="tl">
                    <a:srgbClr val="000000">
                      <a:alpha val="43137"/>
                    </a:srgbClr>
                  </a:outerShdw>
                </a:effectLst>
              </a:rPr>
              <a:t>Pascal</a:t>
            </a:r>
          </a:p>
          <a:p>
            <a:pPr marL="342900" indent="-342900">
              <a:buClr>
                <a:schemeClr val="dk1"/>
              </a:buClr>
              <a:buSzPts val="1100"/>
              <a:buFont typeface="Wingdings" panose="05000000000000000000" pitchFamily="2" charset="2"/>
              <a:buChar char="v"/>
            </a:pPr>
            <a:r>
              <a:rPr lang="en" sz="2000" b="1" spc="300" dirty="0" smtClean="0">
                <a:solidFill>
                  <a:schemeClr val="accent4">
                    <a:lumMod val="50000"/>
                  </a:schemeClr>
                </a:solidFill>
                <a:effectLst>
                  <a:outerShdw blurRad="38100" dist="38100" dir="2700000" algn="tl">
                    <a:srgbClr val="000000">
                      <a:alpha val="43137"/>
                    </a:srgbClr>
                  </a:outerShdw>
                </a:effectLst>
              </a:rPr>
              <a:t> </a:t>
            </a:r>
            <a:r>
              <a:rPr lang="en" sz="2000" b="1" spc="300" dirty="0">
                <a:solidFill>
                  <a:schemeClr val="accent4">
                    <a:lumMod val="50000"/>
                  </a:schemeClr>
                </a:solidFill>
                <a:effectLst>
                  <a:outerShdw blurRad="38100" dist="38100" dir="2700000" algn="tl">
                    <a:srgbClr val="000000">
                      <a:alpha val="43137"/>
                    </a:srgbClr>
                  </a:outerShdw>
                </a:effectLst>
              </a:rPr>
              <a:t>Seun and </a:t>
            </a:r>
            <a:endParaRPr lang="en" sz="2000" b="1" spc="300" dirty="0" smtClean="0">
              <a:solidFill>
                <a:schemeClr val="accent4">
                  <a:lumMod val="50000"/>
                </a:schemeClr>
              </a:solidFill>
              <a:effectLst>
                <a:outerShdw blurRad="38100" dist="38100" dir="2700000" algn="tl">
                  <a:srgbClr val="000000">
                    <a:alpha val="43137"/>
                  </a:srgbClr>
                </a:outerShdw>
              </a:effectLst>
            </a:endParaRPr>
          </a:p>
          <a:p>
            <a:pPr marL="342900" indent="-342900">
              <a:buClr>
                <a:schemeClr val="dk1"/>
              </a:buClr>
              <a:buSzPts val="1100"/>
              <a:buFont typeface="Wingdings" panose="05000000000000000000" pitchFamily="2" charset="2"/>
              <a:buChar char="v"/>
            </a:pPr>
            <a:r>
              <a:rPr lang="en" sz="2000" b="1" spc="300" dirty="0" smtClean="0">
                <a:solidFill>
                  <a:schemeClr val="accent4">
                    <a:lumMod val="50000"/>
                  </a:schemeClr>
                </a:solidFill>
                <a:effectLst>
                  <a:outerShdw blurRad="38100" dist="38100" dir="2700000" algn="tl">
                    <a:srgbClr val="000000">
                      <a:alpha val="43137"/>
                    </a:srgbClr>
                  </a:outerShdw>
                </a:effectLst>
              </a:rPr>
              <a:t>Summer.</a:t>
            </a:r>
            <a:endParaRPr sz="2000" b="1" spc="300" dirty="0">
              <a:solidFill>
                <a:schemeClr val="accent4">
                  <a:lumMod val="50000"/>
                </a:schemeClr>
              </a:solidFill>
              <a:effectLst>
                <a:outerShdw blurRad="38100" dist="38100" dir="2700000" algn="tl">
                  <a:srgbClr val="000000">
                    <a:alpha val="43137"/>
                  </a:srgbClr>
                </a:outerShdw>
              </a:effectLst>
            </a:endParaRPr>
          </a:p>
        </p:txBody>
      </p:sp>
      <p:sp>
        <p:nvSpPr>
          <p:cNvPr id="1048590" name="Google Shape;111;p1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lang="en"/>
          </a:p>
        </p:txBody>
      </p:sp>
      <p:pic>
        <p:nvPicPr>
          <p:cNvPr id="2097154" name="Picture 1"/>
          <p:cNvPicPr>
            <a:picLocks noChangeAspect="1"/>
          </p:cNvPicPr>
          <p:nvPr/>
        </p:nvPicPr>
        <p:blipFill>
          <a:blip r:embed="rId5"/>
          <a:stretch>
            <a:fillRect/>
          </a:stretch>
        </p:blipFill>
        <p:spPr>
          <a:xfrm>
            <a:off x="6528589" y="0"/>
            <a:ext cx="2615411" cy="1194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KEY RESOURCES</a:t>
            </a:r>
            <a:endParaRPr lang="en-GB" dirty="0"/>
          </a:p>
        </p:txBody>
      </p:sp>
      <p:sp>
        <p:nvSpPr>
          <p:cNvPr id="4" name="Slide Number Placeholder 3"/>
          <p:cNvSpPr>
            <a:spLocks noGrp="1"/>
          </p:cNvSpPr>
          <p:nvPr>
            <p:ph type="sldNum" idx="4294967295"/>
          </p:nvPr>
        </p:nvSpPr>
        <p:spPr>
          <a:xfrm>
            <a:off x="8750300" y="4356100"/>
            <a:ext cx="393700" cy="393700"/>
          </a:xfrm>
        </p:spPr>
        <p:txBody>
          <a:bodyPr/>
          <a:lstStyle/>
          <a:p>
            <a:pPr marL="0" lvl="0" indent="0" algn="ct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436328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KEY RESOURCES</a:t>
            </a:r>
            <a:endParaRPr lang="en-GB" dirty="0"/>
          </a:p>
        </p:txBody>
      </p:sp>
      <p:sp>
        <p:nvSpPr>
          <p:cNvPr id="5" name="Text Placeholder 4"/>
          <p:cNvSpPr>
            <a:spLocks noGrp="1"/>
          </p:cNvSpPr>
          <p:nvPr>
            <p:ph type="body" idx="1"/>
          </p:nvPr>
        </p:nvSpPr>
        <p:spPr/>
        <p:txBody>
          <a:bodyPr/>
          <a:lstStyle/>
          <a:p>
            <a:r>
              <a:rPr lang="en-GB" dirty="0" smtClean="0"/>
              <a:t>TALENT TO HANDLE OUR KEY ACTIVITIES AS PREVIOUSLY LISTED</a:t>
            </a:r>
          </a:p>
          <a:p>
            <a:r>
              <a:rPr lang="en-GB" dirty="0" smtClean="0"/>
              <a:t>CASH:OPERATING EXPENSES, SALARIES, PUBLICITY.</a:t>
            </a:r>
            <a:endParaRPr lang="en-GB" dirty="0"/>
          </a:p>
        </p:txBody>
      </p:sp>
    </p:spTree>
    <p:extLst>
      <p:ext uri="{BB962C8B-B14F-4D97-AF65-F5344CB8AC3E}">
        <p14:creationId xmlns:p14="http://schemas.microsoft.com/office/powerpoint/2010/main" val="1889462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KEY PARTNERS</a:t>
            </a:r>
            <a:endParaRPr lang="en-GB" dirty="0"/>
          </a:p>
        </p:txBody>
      </p:sp>
      <p:sp>
        <p:nvSpPr>
          <p:cNvPr id="4" name="Slide Number Placeholder 3"/>
          <p:cNvSpPr>
            <a:spLocks noGrp="1"/>
          </p:cNvSpPr>
          <p:nvPr>
            <p:ph type="sldNum" idx="4294967295"/>
          </p:nvPr>
        </p:nvSpPr>
        <p:spPr>
          <a:xfrm>
            <a:off x="8750300" y="4356100"/>
            <a:ext cx="393700" cy="393700"/>
          </a:xfrm>
        </p:spPr>
        <p:txBody>
          <a:bodyPr/>
          <a:lstStyle/>
          <a:p>
            <a:pPr marL="0" lvl="0" indent="0" algn="ct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607673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GIG logistics</a:t>
            </a:r>
            <a:endParaRPr lang="en-GB" dirty="0"/>
          </a:p>
        </p:txBody>
      </p:sp>
      <p:pic>
        <p:nvPicPr>
          <p:cNvPr id="5" name="Picture 4"/>
          <p:cNvPicPr>
            <a:picLocks noChangeAspect="1"/>
          </p:cNvPicPr>
          <p:nvPr/>
        </p:nvPicPr>
        <p:blipFill>
          <a:blip r:embed="rId2"/>
          <a:stretch>
            <a:fillRect/>
          </a:stretch>
        </p:blipFill>
        <p:spPr>
          <a:xfrm>
            <a:off x="6969200" y="393475"/>
            <a:ext cx="1905000" cy="1905000"/>
          </a:xfrm>
          <a:prstGeom prst="rect">
            <a:avLst/>
          </a:prstGeom>
        </p:spPr>
      </p:pic>
      <p:sp>
        <p:nvSpPr>
          <p:cNvPr id="6" name="TextBox 5"/>
          <p:cNvSpPr txBox="1"/>
          <p:nvPr/>
        </p:nvSpPr>
        <p:spPr>
          <a:xfrm>
            <a:off x="1487492" y="1345975"/>
            <a:ext cx="5211020" cy="2031325"/>
          </a:xfrm>
          <a:prstGeom prst="rect">
            <a:avLst/>
          </a:prstGeom>
          <a:noFill/>
        </p:spPr>
        <p:txBody>
          <a:bodyPr wrap="square" rtlCol="0">
            <a:spAutoFit/>
          </a:bodyPr>
          <a:lstStyle/>
          <a:p>
            <a:r>
              <a:rPr lang="en-GB" dirty="0" smtClean="0">
                <a:latin typeface="Barlow" panose="020B0604020202020204" charset="0"/>
              </a:rPr>
              <a:t>We do not immediately intend to have our own logistics company in the short run, although this is in the long run pipeline gauge.</a:t>
            </a:r>
          </a:p>
          <a:p>
            <a:endParaRPr lang="en-GB" dirty="0">
              <a:latin typeface="Barlow" panose="020B0604020202020204" charset="0"/>
            </a:endParaRPr>
          </a:p>
          <a:p>
            <a:r>
              <a:rPr lang="en-GB" dirty="0" smtClean="0">
                <a:latin typeface="Barlow" panose="020B0604020202020204" charset="0"/>
              </a:rPr>
              <a:t>We would therefor be working with a logistics to ensure prompt delivery.</a:t>
            </a:r>
          </a:p>
          <a:p>
            <a:endParaRPr lang="en-GB" dirty="0">
              <a:latin typeface="Barlow" panose="020B0604020202020204" charset="0"/>
            </a:endParaRPr>
          </a:p>
          <a:p>
            <a:endParaRPr lang="en-GB" dirty="0" smtClean="0">
              <a:latin typeface="Barlow" panose="020B0604020202020204" charset="0"/>
            </a:endParaRPr>
          </a:p>
          <a:p>
            <a:endParaRPr lang="en-GB" dirty="0">
              <a:latin typeface="Barlow" panose="020B0604020202020204" charset="0"/>
            </a:endParaRPr>
          </a:p>
          <a:p>
            <a:endParaRPr lang="en-GB" dirty="0">
              <a:latin typeface="Barlow" panose="020B0604020202020204" charset="0"/>
            </a:endParaRPr>
          </a:p>
        </p:txBody>
      </p:sp>
      <p:pic>
        <p:nvPicPr>
          <p:cNvPr id="7" name="Picture 6"/>
          <p:cNvPicPr>
            <a:picLocks noChangeAspect="1"/>
          </p:cNvPicPr>
          <p:nvPr/>
        </p:nvPicPr>
        <p:blipFill>
          <a:blip r:embed="rId3"/>
          <a:stretch>
            <a:fillRect/>
          </a:stretch>
        </p:blipFill>
        <p:spPr>
          <a:xfrm>
            <a:off x="2307064" y="2828260"/>
            <a:ext cx="5108368" cy="1825390"/>
          </a:xfrm>
          <a:prstGeom prst="rect">
            <a:avLst/>
          </a:prstGeom>
          <a:effectLst>
            <a:softEdge rad="139700"/>
          </a:effectLst>
        </p:spPr>
      </p:pic>
    </p:spTree>
    <p:extLst>
      <p:ext uri="{BB962C8B-B14F-4D97-AF65-F5344CB8AC3E}">
        <p14:creationId xmlns:p14="http://schemas.microsoft.com/office/powerpoint/2010/main" val="185671957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sp>
        <p:nvSpPr>
          <p:cNvPr id="1048688" name="Google Shape;201;p2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OVERVIEW OF FINANCIAL PLAN</a:t>
            </a:r>
            <a:endParaRPr dirty="0"/>
          </a:p>
        </p:txBody>
      </p:sp>
      <p:sp>
        <p:nvSpPr>
          <p:cNvPr id="1048689" name="Google Shape;202;p2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lang="en"/>
          </a:p>
        </p:txBody>
      </p:sp>
      <p:grpSp>
        <p:nvGrpSpPr>
          <p:cNvPr id="74" name="Google Shape;203;p25"/>
          <p:cNvGrpSpPr/>
          <p:nvPr/>
        </p:nvGrpSpPr>
        <p:grpSpPr>
          <a:xfrm>
            <a:off x="8141260" y="590035"/>
            <a:ext cx="431172" cy="413599"/>
            <a:chOff x="5241175" y="4959100"/>
            <a:chExt cx="539775" cy="517775"/>
          </a:xfrm>
        </p:grpSpPr>
        <p:sp>
          <p:nvSpPr>
            <p:cNvPr id="1048690" name="Google Shape;204;p2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1" name="Google Shape;205;p2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2" name="Google Shape;206;p2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3" name="Google Shape;207;p2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4" name="Google Shape;208;p2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5" name="Google Shape;209;p2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210;p25"/>
          <p:cNvGrpSpPr/>
          <p:nvPr/>
        </p:nvGrpSpPr>
        <p:grpSpPr>
          <a:xfrm>
            <a:off x="3787460" y="2173525"/>
            <a:ext cx="1944600" cy="1569600"/>
            <a:chOff x="3071457" y="2013875"/>
            <a:chExt cx="1944600" cy="1569600"/>
          </a:xfrm>
        </p:grpSpPr>
        <p:sp>
          <p:nvSpPr>
            <p:cNvPr id="1048696" name="Google Shape;211;p25"/>
            <p:cNvSpPr/>
            <p:nvPr/>
          </p:nvSpPr>
          <p:spPr>
            <a:xfrm rot="10800000" flipH="1">
              <a:off x="3071457" y="2013875"/>
              <a:ext cx="1944600" cy="1569600"/>
            </a:xfrm>
            <a:prstGeom prst="round2DiagRect">
              <a:avLst>
                <a:gd name="adj1" fmla="val 0"/>
                <a:gd name="adj2" fmla="val 17764"/>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1048697" name="Google Shape;212;p25"/>
            <p:cNvSpPr txBox="1"/>
            <p:nvPr/>
          </p:nvSpPr>
          <p:spPr>
            <a:xfrm>
              <a:off x="3316102" y="2256385"/>
              <a:ext cx="1451700" cy="459900"/>
            </a:xfrm>
            <a:prstGeom prst="rect">
              <a:avLst/>
            </a:prstGeom>
            <a:solidFill>
              <a:srgbClr val="99999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smtClean="0">
                  <a:solidFill>
                    <a:srgbClr val="FFFFFF"/>
                  </a:solidFill>
                  <a:latin typeface="Barlow"/>
                  <a:ea typeface="Barlow"/>
                  <a:cs typeface="Barlow"/>
                  <a:sym typeface="Barlow"/>
                </a:rPr>
                <a:t>Projected Annual Revenue</a:t>
              </a:r>
              <a:endParaRPr sz="1100" b="1" dirty="0">
                <a:solidFill>
                  <a:srgbClr val="FFFFFF"/>
                </a:solidFill>
                <a:latin typeface="Barlow"/>
                <a:ea typeface="Barlow"/>
                <a:cs typeface="Barlow"/>
                <a:sym typeface="Barlow"/>
              </a:endParaRPr>
            </a:p>
          </p:txBody>
        </p:sp>
        <p:sp>
          <p:nvSpPr>
            <p:cNvPr id="1048698" name="Google Shape;213;p25"/>
            <p:cNvSpPr txBox="1"/>
            <p:nvPr/>
          </p:nvSpPr>
          <p:spPr>
            <a:xfrm>
              <a:off x="3316102" y="2790487"/>
              <a:ext cx="1451700" cy="512400"/>
            </a:xfrm>
            <a:prstGeom prst="rect">
              <a:avLst/>
            </a:prstGeom>
            <a:solidFill>
              <a:srgbClr val="999999"/>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b="1" dirty="0" smtClean="0">
                  <a:solidFill>
                    <a:srgbClr val="FFFFFF"/>
                  </a:solidFill>
                  <a:latin typeface="Barlow"/>
                  <a:ea typeface="Barlow"/>
                  <a:cs typeface="Barlow"/>
                  <a:sym typeface="Barlow"/>
                </a:rPr>
                <a:t>NGN </a:t>
              </a:r>
              <a:r>
                <a:rPr lang="en-US" b="1" dirty="0" smtClean="0">
                  <a:solidFill>
                    <a:srgbClr val="FFFFFF"/>
                  </a:solidFill>
                  <a:latin typeface="Barlow"/>
                  <a:ea typeface="Barlow"/>
                  <a:cs typeface="Barlow"/>
                  <a:sym typeface="Barlow"/>
                </a:rPr>
                <a:t>1,000,000 monthly</a:t>
              </a:r>
              <a:endParaRPr b="1" dirty="0">
                <a:solidFill>
                  <a:srgbClr val="FFFFFF"/>
                </a:solidFill>
                <a:latin typeface="Barlow"/>
                <a:ea typeface="Barlow"/>
                <a:cs typeface="Barlow"/>
                <a:sym typeface="Barlow"/>
              </a:endParaRPr>
            </a:p>
          </p:txBody>
        </p:sp>
      </p:grpSp>
      <p:sp>
        <p:nvSpPr>
          <p:cNvPr id="1048699" name="Google Shape;215;p25"/>
          <p:cNvSpPr/>
          <p:nvPr/>
        </p:nvSpPr>
        <p:spPr>
          <a:xfrm>
            <a:off x="1845246" y="2173525"/>
            <a:ext cx="1944600" cy="1569600"/>
          </a:xfrm>
          <a:prstGeom prst="round2DiagRect">
            <a:avLst>
              <a:gd name="adj1" fmla="val 0"/>
              <a:gd name="adj2" fmla="val 17764"/>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latin typeface="Barlow"/>
                <a:ea typeface="Barlow"/>
                <a:cs typeface="Barlow"/>
                <a:sym typeface="Barlow"/>
              </a:rPr>
              <a:t>Startup costs:</a:t>
            </a:r>
          </a:p>
          <a:p>
            <a:pPr marL="0" lvl="0" indent="0" algn="l" rtl="0">
              <a:spcBef>
                <a:spcPts val="0"/>
              </a:spcBef>
              <a:spcAft>
                <a:spcPts val="0"/>
              </a:spcAft>
              <a:buNone/>
            </a:pPr>
            <a:r>
              <a:rPr lang="en-US" dirty="0" smtClean="0">
                <a:latin typeface="Barlow"/>
                <a:ea typeface="Barlow"/>
                <a:cs typeface="Barlow"/>
                <a:sym typeface="Barlow"/>
              </a:rPr>
              <a:t>NGN </a:t>
            </a:r>
            <a:r>
              <a:rPr lang="en-US" dirty="0" smtClean="0">
                <a:latin typeface="Barlow"/>
                <a:ea typeface="Barlow"/>
                <a:cs typeface="Barlow"/>
                <a:sym typeface="Barlow"/>
              </a:rPr>
              <a:t>600,000</a:t>
            </a:r>
            <a:endParaRPr dirty="0">
              <a:latin typeface="Barlow"/>
              <a:ea typeface="Barlow"/>
              <a:cs typeface="Barlow"/>
              <a:sym typeface="Barlow"/>
            </a:endParaRPr>
          </a:p>
        </p:txBody>
      </p:sp>
      <p:grpSp>
        <p:nvGrpSpPr>
          <p:cNvPr id="76" name="Google Shape;218;p25"/>
          <p:cNvGrpSpPr/>
          <p:nvPr/>
        </p:nvGrpSpPr>
        <p:grpSpPr>
          <a:xfrm>
            <a:off x="5729558" y="2173525"/>
            <a:ext cx="3106097" cy="1569600"/>
            <a:chOff x="5015937" y="2013875"/>
            <a:chExt cx="3106097" cy="1569600"/>
          </a:xfrm>
        </p:grpSpPr>
        <p:sp>
          <p:nvSpPr>
            <p:cNvPr id="1048700" name="Google Shape;219;p25"/>
            <p:cNvSpPr/>
            <p:nvPr/>
          </p:nvSpPr>
          <p:spPr>
            <a:xfrm>
              <a:off x="5015937" y="2013875"/>
              <a:ext cx="3106097" cy="1569600"/>
            </a:xfrm>
            <a:prstGeom prst="round2DiagRect">
              <a:avLst>
                <a:gd name="adj1" fmla="val 0"/>
                <a:gd name="adj2" fmla="val 17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a:p>
              <a:pPr marL="0" lvl="0" indent="0" algn="l" rtl="0">
                <a:spcBef>
                  <a:spcPts val="0"/>
                </a:spcBef>
                <a:spcAft>
                  <a:spcPts val="0"/>
                </a:spcAft>
                <a:buNone/>
              </a:pPr>
              <a:endParaRPr>
                <a:latin typeface="Barlow"/>
                <a:ea typeface="Barlow"/>
                <a:cs typeface="Barlow"/>
                <a:sym typeface="Barlow"/>
              </a:endParaRPr>
            </a:p>
            <a:p>
              <a:pPr marL="0" lvl="0" indent="0" algn="l" rtl="0">
                <a:spcBef>
                  <a:spcPts val="0"/>
                </a:spcBef>
                <a:spcAft>
                  <a:spcPts val="0"/>
                </a:spcAft>
                <a:buNone/>
              </a:pPr>
              <a:endParaRPr>
                <a:latin typeface="Barlow"/>
                <a:ea typeface="Barlow"/>
                <a:cs typeface="Barlow"/>
                <a:sym typeface="Barlow"/>
              </a:endParaRPr>
            </a:p>
            <a:p>
              <a:pPr marL="0" lvl="0" indent="0" algn="l" rtl="0">
                <a:spcBef>
                  <a:spcPts val="0"/>
                </a:spcBef>
                <a:spcAft>
                  <a:spcPts val="0"/>
                </a:spcAft>
                <a:buNone/>
              </a:pPr>
              <a:endParaRPr>
                <a:latin typeface="Barlow"/>
                <a:ea typeface="Barlow"/>
                <a:cs typeface="Barlow"/>
                <a:sym typeface="Barlow"/>
              </a:endParaRPr>
            </a:p>
          </p:txBody>
        </p:sp>
        <p:sp>
          <p:nvSpPr>
            <p:cNvPr id="1048701" name="Google Shape;220;p25"/>
            <p:cNvSpPr txBox="1"/>
            <p:nvPr/>
          </p:nvSpPr>
          <p:spPr>
            <a:xfrm>
              <a:off x="5360226" y="2256387"/>
              <a:ext cx="2417100" cy="4599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smtClean="0">
                  <a:solidFill>
                    <a:srgbClr val="FFFFFF"/>
                  </a:solidFill>
                  <a:latin typeface="Barlow"/>
                  <a:ea typeface="Barlow"/>
                  <a:cs typeface="Barlow"/>
                  <a:sym typeface="Barlow"/>
                </a:rPr>
                <a:t>Gross Profit</a:t>
              </a:r>
              <a:endParaRPr sz="1100" b="1" dirty="0">
                <a:solidFill>
                  <a:srgbClr val="FFFFFF"/>
                </a:solidFill>
                <a:latin typeface="Barlow"/>
                <a:ea typeface="Barlow"/>
                <a:cs typeface="Barlow"/>
                <a:sym typeface="Barlow"/>
              </a:endParaRPr>
            </a:p>
          </p:txBody>
        </p:sp>
        <p:sp>
          <p:nvSpPr>
            <p:cNvPr id="1048702" name="Google Shape;221;p25"/>
            <p:cNvSpPr txBox="1"/>
            <p:nvPr/>
          </p:nvSpPr>
          <p:spPr>
            <a:xfrm>
              <a:off x="5360225" y="2716353"/>
              <a:ext cx="2417100" cy="5124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smtClean="0">
                  <a:solidFill>
                    <a:srgbClr val="FFFFFF"/>
                  </a:solidFill>
                  <a:latin typeface="Barlow"/>
                  <a:ea typeface="Barlow"/>
                  <a:cs typeface="Barlow"/>
                  <a:sym typeface="Barlow"/>
                </a:rPr>
                <a:t>NGN </a:t>
              </a:r>
              <a:r>
                <a:rPr lang="en" sz="1600" b="1" dirty="0" smtClean="0">
                  <a:solidFill>
                    <a:srgbClr val="FFFFFF"/>
                  </a:solidFill>
                  <a:latin typeface="Barlow"/>
                  <a:ea typeface="Barlow"/>
                  <a:cs typeface="Barlow"/>
                  <a:sym typeface="Barlow"/>
                </a:rPr>
                <a:t>400,000</a:t>
              </a:r>
            </a:p>
            <a:p>
              <a:pPr marL="0" lvl="0" indent="0" algn="l" rtl="0">
                <a:lnSpc>
                  <a:spcPct val="115000"/>
                </a:lnSpc>
                <a:spcBef>
                  <a:spcPts val="0"/>
                </a:spcBef>
                <a:spcAft>
                  <a:spcPts val="1600"/>
                </a:spcAft>
                <a:buNone/>
              </a:pPr>
              <a:r>
                <a:rPr lang="en-GB" sz="1600" b="1" dirty="0" smtClean="0">
                  <a:solidFill>
                    <a:srgbClr val="FFFFFF"/>
                  </a:solidFill>
                  <a:latin typeface="Barlow"/>
                  <a:ea typeface="Barlow"/>
                  <a:cs typeface="Barlow"/>
                  <a:sym typeface="Barlow"/>
                </a:rPr>
                <a:t>M</a:t>
              </a:r>
              <a:r>
                <a:rPr lang="en" sz="1600" b="1" dirty="0" smtClean="0">
                  <a:solidFill>
                    <a:srgbClr val="FFFFFF"/>
                  </a:solidFill>
                  <a:latin typeface="Barlow"/>
                  <a:ea typeface="Barlow"/>
                  <a:cs typeface="Barlow"/>
                  <a:sym typeface="Barlow"/>
                </a:rPr>
                <a:t>argin: 66.67%</a:t>
              </a:r>
              <a:r>
                <a:rPr lang="en" sz="800" dirty="0" smtClean="0">
                  <a:solidFill>
                    <a:srgbClr val="FFFFFF"/>
                  </a:solidFill>
                  <a:latin typeface="Barlow"/>
                  <a:ea typeface="Barlow"/>
                  <a:cs typeface="Barlow"/>
                  <a:sym typeface="Barlow"/>
                </a:rPr>
                <a:t>.</a:t>
              </a:r>
              <a:endParaRPr sz="1100" dirty="0">
                <a:solidFill>
                  <a:srgbClr val="FFFFFF"/>
                </a:solidFill>
                <a:latin typeface="Barlow"/>
                <a:ea typeface="Barlow"/>
                <a:cs typeface="Barlow"/>
                <a:sym typeface="Barlow"/>
              </a:endParaRPr>
            </a:p>
          </p:txBody>
        </p:sp>
      </p:grpSp>
      <p:grpSp>
        <p:nvGrpSpPr>
          <p:cNvPr id="77" name="Google Shape;222;p25"/>
          <p:cNvGrpSpPr/>
          <p:nvPr/>
        </p:nvGrpSpPr>
        <p:grpSpPr>
          <a:xfrm>
            <a:off x="5599105" y="2860920"/>
            <a:ext cx="261571" cy="260379"/>
            <a:chOff x="4858109" y="2631368"/>
            <a:chExt cx="316442" cy="315000"/>
          </a:xfrm>
        </p:grpSpPr>
        <p:sp>
          <p:nvSpPr>
            <p:cNvPr id="1048703" name="Google Shape;223;p25"/>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1048704" name="Google Shape;224;p25"/>
            <p:cNvSpPr/>
            <p:nvPr/>
          </p:nvSpPr>
          <p:spPr>
            <a:xfrm>
              <a:off x="4858109" y="2739300"/>
              <a:ext cx="239100" cy="99000"/>
            </a:xfrm>
            <a:prstGeom prst="rightArrow">
              <a:avLst>
                <a:gd name="adj1" fmla="val 32020"/>
                <a:gd name="adj2" fmla="val 6697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arlow"/>
                  <a:ea typeface="Barlow"/>
                  <a:cs typeface="Barlow"/>
                  <a:sym typeface="Barlow"/>
                </a:rPr>
                <a:t/>
              </a:r>
              <a:br>
                <a:rPr lang="en">
                  <a:latin typeface="Barlow"/>
                  <a:ea typeface="Barlow"/>
                  <a:cs typeface="Barlow"/>
                  <a:sym typeface="Barlow"/>
                </a:rPr>
              </a:br>
              <a:endParaRPr>
                <a:latin typeface="Barlow"/>
                <a:ea typeface="Barlow"/>
                <a:cs typeface="Barlow"/>
                <a:sym typeface="Barlow"/>
              </a:endParaRPr>
            </a:p>
          </p:txBody>
        </p:sp>
      </p:grpSp>
      <p:grpSp>
        <p:nvGrpSpPr>
          <p:cNvPr id="78" name="Google Shape;225;p25"/>
          <p:cNvGrpSpPr/>
          <p:nvPr/>
        </p:nvGrpSpPr>
        <p:grpSpPr>
          <a:xfrm>
            <a:off x="3636065" y="2850545"/>
            <a:ext cx="260366" cy="297979"/>
            <a:chOff x="3157188" y="841195"/>
            <a:chExt cx="470400" cy="538355"/>
          </a:xfrm>
        </p:grpSpPr>
        <p:sp>
          <p:nvSpPr>
            <p:cNvPr id="1048705" name="Google Shape;226;p25"/>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1048706" name="Google Shape;227;p25"/>
            <p:cNvSpPr/>
            <p:nvPr/>
          </p:nvSpPr>
          <p:spPr>
            <a:xfrm>
              <a:off x="3318796" y="841195"/>
              <a:ext cx="298499" cy="298499"/>
            </a:xfrm>
            <a:prstGeom prst="mathPlus">
              <a:avLst>
                <a:gd name="adj1" fmla="val 99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1"/>
        <p:cNvGrpSpPr/>
        <p:nvPr/>
      </p:nvGrpSpPr>
      <p:grpSpPr>
        <a:xfrm>
          <a:off x="0" y="0"/>
          <a:ext cx="0" cy="0"/>
          <a:chOff x="0" y="0"/>
          <a:chExt cx="0" cy="0"/>
        </a:xfrm>
      </p:grpSpPr>
      <p:sp>
        <p:nvSpPr>
          <p:cNvPr id="1048709" name="Google Shape;232;p26"/>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START UP COST</a:t>
            </a:r>
            <a:r>
              <a:rPr lang="en" dirty="0" smtClean="0"/>
              <a:t> BREAKDOWN</a:t>
            </a:r>
            <a:endParaRPr dirty="0"/>
          </a:p>
        </p:txBody>
      </p:sp>
      <p:graphicFrame>
        <p:nvGraphicFramePr>
          <p:cNvPr id="4194304" name="Google Shape;233;p26"/>
          <p:cNvGraphicFramePr>
            <a:graphicFrameLocks/>
          </p:cNvGraphicFramePr>
          <p:nvPr>
            <p:extLst>
              <p:ext uri="{D42A27DB-BD31-4B8C-83A1-F6EECF244321}">
                <p14:modId xmlns:p14="http://schemas.microsoft.com/office/powerpoint/2010/main" val="3352247205"/>
              </p:ext>
            </p:extLst>
          </p:nvPr>
        </p:nvGraphicFramePr>
        <p:xfrm>
          <a:off x="2466752" y="1390844"/>
          <a:ext cx="4625164" cy="3518550"/>
        </p:xfrm>
        <a:graphic>
          <a:graphicData uri="http://schemas.openxmlformats.org/drawingml/2006/table">
            <a:tbl>
              <a:tblPr>
                <a:noFill/>
                <a:tableStyleId>{8A452FE6-7727-4C55-9A46-23FF02CF0DDD}</a:tableStyleId>
              </a:tblPr>
              <a:tblGrid>
                <a:gridCol w="2312582"/>
                <a:gridCol w="2312582"/>
              </a:tblGrid>
              <a:tr h="586425">
                <a:tc>
                  <a:txBody>
                    <a:bodyPr/>
                    <a:lstStyle/>
                    <a:p>
                      <a:pPr marL="0" lvl="0" indent="0" algn="l" rtl="0">
                        <a:spcBef>
                          <a:spcPts val="0"/>
                        </a:spcBef>
                        <a:spcAft>
                          <a:spcPts val="0"/>
                        </a:spcAft>
                        <a:buNone/>
                      </a:pPr>
                      <a:r>
                        <a:rPr lang="en-GB" dirty="0" smtClean="0">
                          <a:latin typeface="Barlow"/>
                          <a:ea typeface="Barlow"/>
                          <a:cs typeface="Barlow"/>
                          <a:sym typeface="Barlow"/>
                        </a:rPr>
                        <a:t>Item</a:t>
                      </a:r>
                      <a:endParaRPr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 dirty="0" smtClean="0">
                          <a:latin typeface="Barlow"/>
                          <a:ea typeface="Barlow"/>
                          <a:cs typeface="Barlow"/>
                          <a:sym typeface="Barlow"/>
                        </a:rPr>
                        <a:t>Value</a:t>
                      </a:r>
                      <a:endParaRPr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586425">
                <a:tc>
                  <a:txBody>
                    <a:bodyPr/>
                    <a:lstStyle/>
                    <a:p>
                      <a:pPr marL="0" lvl="0" indent="0" algn="r" rtl="0">
                        <a:spcBef>
                          <a:spcPts val="0"/>
                        </a:spcBef>
                        <a:spcAft>
                          <a:spcPts val="0"/>
                        </a:spcAft>
                        <a:buNone/>
                      </a:pPr>
                      <a:r>
                        <a:rPr lang="en" dirty="0" smtClean="0">
                          <a:latin typeface="Barlow"/>
                          <a:ea typeface="Barlow"/>
                          <a:cs typeface="Barlow"/>
                          <a:sym typeface="Barlow"/>
                        </a:rPr>
                        <a:t>Website</a:t>
                      </a:r>
                      <a:r>
                        <a:rPr lang="en" baseline="0" dirty="0" smtClean="0">
                          <a:latin typeface="Barlow"/>
                          <a:ea typeface="Barlow"/>
                          <a:cs typeface="Barlow"/>
                          <a:sym typeface="Barlow"/>
                        </a:rPr>
                        <a:t> hosting</a:t>
                      </a:r>
                      <a:endParaRPr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 sz="1800" b="1" dirty="0" smtClean="0">
                          <a:latin typeface="Barlow"/>
                          <a:ea typeface="Barlow"/>
                          <a:cs typeface="Barlow"/>
                          <a:sym typeface="Barlow"/>
                        </a:rPr>
                        <a:t>NGN</a:t>
                      </a:r>
                      <a:r>
                        <a:rPr lang="en" sz="1800" b="1" baseline="0" dirty="0" smtClean="0">
                          <a:latin typeface="Barlow"/>
                          <a:ea typeface="Barlow"/>
                          <a:cs typeface="Barlow"/>
                          <a:sym typeface="Barlow"/>
                        </a:rPr>
                        <a:t> </a:t>
                      </a:r>
                      <a:r>
                        <a:rPr lang="en" sz="1800" b="1" baseline="0" dirty="0" smtClean="0">
                          <a:latin typeface="Barlow"/>
                          <a:ea typeface="Barlow"/>
                          <a:cs typeface="Barlow"/>
                          <a:sym typeface="Barlow"/>
                        </a:rPr>
                        <a:t>55,000</a:t>
                      </a:r>
                      <a:endParaRPr sz="1800" b="1"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586425">
                <a:tc>
                  <a:txBody>
                    <a:bodyPr/>
                    <a:lstStyle/>
                    <a:p>
                      <a:pPr marL="0" lvl="0" indent="0" algn="r" rtl="0">
                        <a:spcBef>
                          <a:spcPts val="0"/>
                        </a:spcBef>
                        <a:spcAft>
                          <a:spcPts val="0"/>
                        </a:spcAft>
                        <a:buNone/>
                      </a:pPr>
                      <a:r>
                        <a:rPr lang="en" dirty="0" smtClean="0">
                          <a:latin typeface="Barlow"/>
                          <a:ea typeface="Barlow"/>
                          <a:cs typeface="Barlow"/>
                          <a:sym typeface="Barlow"/>
                        </a:rPr>
                        <a:t>Publicity</a:t>
                      </a:r>
                      <a:r>
                        <a:rPr lang="en" baseline="0" dirty="0" smtClean="0">
                          <a:latin typeface="Barlow"/>
                          <a:ea typeface="Barlow"/>
                          <a:cs typeface="Barlow"/>
                          <a:sym typeface="Barlow"/>
                        </a:rPr>
                        <a:t> and branding</a:t>
                      </a:r>
                      <a:endParaRPr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 sz="1800" b="1" dirty="0" smtClean="0">
                          <a:latin typeface="Barlow"/>
                          <a:ea typeface="Barlow"/>
                          <a:cs typeface="Barlow"/>
                          <a:sym typeface="Barlow"/>
                        </a:rPr>
                        <a:t>NGN</a:t>
                      </a:r>
                      <a:r>
                        <a:rPr lang="en" sz="1800" b="1" baseline="0" dirty="0" smtClean="0">
                          <a:latin typeface="Barlow"/>
                          <a:ea typeface="Barlow"/>
                          <a:cs typeface="Barlow"/>
                          <a:sym typeface="Barlow"/>
                        </a:rPr>
                        <a:t> </a:t>
                      </a:r>
                      <a:r>
                        <a:rPr lang="en" sz="1800" b="1" baseline="0" dirty="0" smtClean="0">
                          <a:latin typeface="Barlow"/>
                          <a:ea typeface="Barlow"/>
                          <a:cs typeface="Barlow"/>
                          <a:sym typeface="Barlow"/>
                        </a:rPr>
                        <a:t>105,000</a:t>
                      </a:r>
                      <a:endParaRPr sz="1800" b="1"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586425">
                <a:tc>
                  <a:txBody>
                    <a:bodyPr/>
                    <a:lstStyle/>
                    <a:p>
                      <a:pPr marL="0" lvl="0" indent="0" algn="r" rtl="0">
                        <a:spcBef>
                          <a:spcPts val="0"/>
                        </a:spcBef>
                        <a:spcAft>
                          <a:spcPts val="0"/>
                        </a:spcAft>
                        <a:buNone/>
                      </a:pPr>
                      <a:r>
                        <a:rPr lang="en" dirty="0" smtClean="0">
                          <a:latin typeface="Barlow"/>
                          <a:ea typeface="Barlow"/>
                          <a:cs typeface="Barlow"/>
                          <a:sym typeface="Barlow"/>
                        </a:rPr>
                        <a:t>Payment</a:t>
                      </a:r>
                      <a:r>
                        <a:rPr lang="en" baseline="0" dirty="0" smtClean="0">
                          <a:latin typeface="Barlow"/>
                          <a:ea typeface="Barlow"/>
                          <a:cs typeface="Barlow"/>
                          <a:sym typeface="Barlow"/>
                        </a:rPr>
                        <a:t> for staff</a:t>
                      </a:r>
                      <a:endParaRPr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800" b="1" dirty="0" smtClean="0">
                          <a:latin typeface="Barlow"/>
                          <a:ea typeface="Barlow"/>
                          <a:cs typeface="Barlow"/>
                          <a:sym typeface="Barlow"/>
                        </a:rPr>
                        <a:t>NGN</a:t>
                      </a:r>
                      <a:r>
                        <a:rPr lang="en-US" sz="1800" b="1" baseline="0" dirty="0" smtClean="0">
                          <a:latin typeface="Barlow"/>
                          <a:ea typeface="Barlow"/>
                          <a:cs typeface="Barlow"/>
                          <a:sym typeface="Barlow"/>
                        </a:rPr>
                        <a:t> </a:t>
                      </a:r>
                      <a:r>
                        <a:rPr lang="en-US" sz="1800" b="1" baseline="0" dirty="0" smtClean="0">
                          <a:latin typeface="Barlow"/>
                          <a:ea typeface="Barlow"/>
                          <a:cs typeface="Barlow"/>
                          <a:sym typeface="Barlow"/>
                        </a:rPr>
                        <a:t>240,000</a:t>
                      </a:r>
                      <a:endParaRPr sz="1800" b="1"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586425">
                <a:tc>
                  <a:txBody>
                    <a:bodyPr/>
                    <a:lstStyle/>
                    <a:p>
                      <a:pPr marL="0" lvl="0" indent="0" algn="r" rtl="0">
                        <a:spcBef>
                          <a:spcPts val="0"/>
                        </a:spcBef>
                        <a:spcAft>
                          <a:spcPts val="0"/>
                        </a:spcAft>
                        <a:buNone/>
                      </a:pPr>
                      <a:r>
                        <a:rPr lang="en-GB" dirty="0" smtClean="0">
                          <a:latin typeface="Barlow"/>
                          <a:ea typeface="Barlow"/>
                          <a:cs typeface="Barlow"/>
                          <a:sym typeface="Barlow"/>
                        </a:rPr>
                        <a:t>Running Expenses</a:t>
                      </a:r>
                      <a:endParaRPr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800" b="1" dirty="0" smtClean="0">
                          <a:latin typeface="Barlow"/>
                          <a:ea typeface="Barlow"/>
                          <a:cs typeface="Barlow"/>
                          <a:sym typeface="Barlow"/>
                        </a:rPr>
                        <a:t>NGN</a:t>
                      </a:r>
                      <a:r>
                        <a:rPr lang="en-US" sz="1800" b="1" baseline="0" dirty="0" smtClean="0">
                          <a:latin typeface="Barlow"/>
                          <a:ea typeface="Barlow"/>
                          <a:cs typeface="Barlow"/>
                          <a:sym typeface="Barlow"/>
                        </a:rPr>
                        <a:t> </a:t>
                      </a:r>
                      <a:r>
                        <a:rPr lang="en-US" sz="1800" b="1" baseline="0" dirty="0" smtClean="0">
                          <a:latin typeface="Barlow"/>
                          <a:ea typeface="Barlow"/>
                          <a:cs typeface="Barlow"/>
                          <a:sym typeface="Barlow"/>
                        </a:rPr>
                        <a:t>200,000</a:t>
                      </a:r>
                      <a:endParaRPr sz="1800" b="1"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586425">
                <a:tc>
                  <a:txBody>
                    <a:bodyPr/>
                    <a:lstStyle/>
                    <a:p>
                      <a:pPr marL="0" lvl="0" indent="0" algn="r" rtl="0">
                        <a:spcBef>
                          <a:spcPts val="0"/>
                        </a:spcBef>
                        <a:spcAft>
                          <a:spcPts val="0"/>
                        </a:spcAft>
                        <a:buNone/>
                      </a:pPr>
                      <a:r>
                        <a:rPr lang="en-GB" dirty="0" smtClean="0">
                          <a:latin typeface="Barlow"/>
                          <a:ea typeface="Barlow"/>
                          <a:cs typeface="Barlow"/>
                          <a:sym typeface="Barlow"/>
                        </a:rPr>
                        <a:t>Total</a:t>
                      </a:r>
                      <a:endParaRPr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800" b="1" dirty="0" smtClean="0">
                          <a:latin typeface="Barlow"/>
                          <a:ea typeface="Barlow"/>
                          <a:cs typeface="Barlow"/>
                          <a:sym typeface="Barlow"/>
                        </a:rPr>
                        <a:t>NGN</a:t>
                      </a:r>
                      <a:r>
                        <a:rPr lang="en-US" sz="1800" b="1" baseline="0" dirty="0" smtClean="0">
                          <a:latin typeface="Barlow"/>
                          <a:ea typeface="Barlow"/>
                          <a:cs typeface="Barlow"/>
                          <a:sym typeface="Barlow"/>
                        </a:rPr>
                        <a:t> </a:t>
                      </a:r>
                      <a:r>
                        <a:rPr lang="en-US" sz="1800" b="1" baseline="0" dirty="0" smtClean="0">
                          <a:latin typeface="Barlow"/>
                          <a:ea typeface="Barlow"/>
                          <a:cs typeface="Barlow"/>
                          <a:sym typeface="Barlow"/>
                        </a:rPr>
                        <a:t>600,000</a:t>
                      </a:r>
                      <a:endParaRPr sz="1800" b="1"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1048710" name="Google Shape;234;p2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lang="en"/>
          </a:p>
        </p:txBody>
      </p:sp>
      <p:grpSp>
        <p:nvGrpSpPr>
          <p:cNvPr id="82" name="Google Shape;235;p26"/>
          <p:cNvGrpSpPr/>
          <p:nvPr/>
        </p:nvGrpSpPr>
        <p:grpSpPr>
          <a:xfrm>
            <a:off x="8214395" y="634895"/>
            <a:ext cx="310214" cy="323873"/>
            <a:chOff x="3294650" y="3652450"/>
            <a:chExt cx="388350" cy="405450"/>
          </a:xfrm>
        </p:grpSpPr>
        <p:sp>
          <p:nvSpPr>
            <p:cNvPr id="1048711" name="Google Shape;236;p26"/>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2" name="Google Shape;237;p26"/>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3" name="Google Shape;238;p26"/>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1"/>
        <p:cNvGrpSpPr/>
        <p:nvPr/>
      </p:nvGrpSpPr>
      <p:grpSpPr>
        <a:xfrm>
          <a:off x="0" y="0"/>
          <a:ext cx="0" cy="0"/>
          <a:chOff x="0" y="0"/>
          <a:chExt cx="0" cy="0"/>
        </a:xfrm>
      </p:grpSpPr>
      <p:sp>
        <p:nvSpPr>
          <p:cNvPr id="1048709" name="Google Shape;232;p26"/>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Projected revenue </a:t>
            </a:r>
            <a:r>
              <a:rPr lang="en" dirty="0" smtClean="0"/>
              <a:t> BREAKDOWN</a:t>
            </a:r>
            <a:endParaRPr dirty="0"/>
          </a:p>
        </p:txBody>
      </p:sp>
      <p:graphicFrame>
        <p:nvGraphicFramePr>
          <p:cNvPr id="4194304" name="Google Shape;233;p26"/>
          <p:cNvGraphicFramePr>
            <a:graphicFrameLocks/>
          </p:cNvGraphicFramePr>
          <p:nvPr>
            <p:extLst>
              <p:ext uri="{D42A27DB-BD31-4B8C-83A1-F6EECF244321}">
                <p14:modId xmlns:p14="http://schemas.microsoft.com/office/powerpoint/2010/main" val="3693635390"/>
              </p:ext>
            </p:extLst>
          </p:nvPr>
        </p:nvGraphicFramePr>
        <p:xfrm>
          <a:off x="2466752" y="1390844"/>
          <a:ext cx="4625164" cy="3709355"/>
        </p:xfrm>
        <a:graphic>
          <a:graphicData uri="http://schemas.openxmlformats.org/drawingml/2006/table">
            <a:tbl>
              <a:tblPr>
                <a:noFill/>
                <a:tableStyleId>{8A452FE6-7727-4C55-9A46-23FF02CF0DDD}</a:tableStyleId>
              </a:tblPr>
              <a:tblGrid>
                <a:gridCol w="2312582"/>
                <a:gridCol w="2312582"/>
              </a:tblGrid>
              <a:tr h="586425">
                <a:tc>
                  <a:txBody>
                    <a:bodyPr/>
                    <a:lstStyle/>
                    <a:p>
                      <a:pPr marL="0" lvl="0" indent="0" algn="l" rtl="0">
                        <a:spcBef>
                          <a:spcPts val="0"/>
                        </a:spcBef>
                        <a:spcAft>
                          <a:spcPts val="0"/>
                        </a:spcAft>
                        <a:buNone/>
                      </a:pPr>
                      <a:r>
                        <a:rPr lang="en-GB" dirty="0" smtClean="0">
                          <a:latin typeface="Barlow"/>
                          <a:ea typeface="Barlow"/>
                          <a:cs typeface="Barlow"/>
                          <a:sym typeface="Barlow"/>
                        </a:rPr>
                        <a:t>Item</a:t>
                      </a:r>
                      <a:endParaRPr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 dirty="0" smtClean="0">
                          <a:latin typeface="Barlow"/>
                          <a:ea typeface="Barlow"/>
                          <a:cs typeface="Barlow"/>
                          <a:sym typeface="Barlow"/>
                        </a:rPr>
                        <a:t>Value</a:t>
                      </a:r>
                      <a:endParaRPr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586425">
                <a:tc>
                  <a:txBody>
                    <a:bodyPr/>
                    <a:lstStyle/>
                    <a:p>
                      <a:pPr marL="0" lvl="0" indent="0" algn="r" rtl="0">
                        <a:spcBef>
                          <a:spcPts val="0"/>
                        </a:spcBef>
                        <a:spcAft>
                          <a:spcPts val="0"/>
                        </a:spcAft>
                        <a:buNone/>
                      </a:pPr>
                      <a:r>
                        <a:rPr lang="en" dirty="0" smtClean="0">
                          <a:latin typeface="Barlow"/>
                          <a:ea typeface="Barlow"/>
                          <a:cs typeface="Barlow"/>
                          <a:sym typeface="Barlow"/>
                        </a:rPr>
                        <a:t>Sales</a:t>
                      </a:r>
                      <a:r>
                        <a:rPr lang="en" baseline="0" dirty="0" smtClean="0">
                          <a:latin typeface="Barlow"/>
                          <a:ea typeface="Barlow"/>
                          <a:cs typeface="Barlow"/>
                          <a:sym typeface="Barlow"/>
                        </a:rPr>
                        <a:t>  of art(Average price of 4000 x 200 transactions)</a:t>
                      </a:r>
                      <a:endParaRPr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 sz="1800" b="1" dirty="0" smtClean="0">
                          <a:latin typeface="Barlow"/>
                          <a:ea typeface="Barlow"/>
                          <a:cs typeface="Barlow"/>
                          <a:sym typeface="Barlow"/>
                        </a:rPr>
                        <a:t>NGN</a:t>
                      </a:r>
                      <a:r>
                        <a:rPr lang="en" sz="1800" b="1" baseline="0" dirty="0" smtClean="0">
                          <a:latin typeface="Barlow"/>
                          <a:ea typeface="Barlow"/>
                          <a:cs typeface="Barlow"/>
                          <a:sym typeface="Barlow"/>
                        </a:rPr>
                        <a:t> </a:t>
                      </a:r>
                      <a:r>
                        <a:rPr lang="en" sz="1800" b="1" baseline="0" dirty="0" smtClean="0">
                          <a:latin typeface="Barlow"/>
                          <a:ea typeface="Barlow"/>
                          <a:cs typeface="Barlow"/>
                          <a:sym typeface="Barlow"/>
                        </a:rPr>
                        <a:t>800,000</a:t>
                      </a:r>
                      <a:endParaRPr sz="1800" b="1"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586425">
                <a:tc>
                  <a:txBody>
                    <a:bodyPr/>
                    <a:lstStyle/>
                    <a:p>
                      <a:pPr marL="0" lvl="0" indent="0" algn="r" rtl="0">
                        <a:spcBef>
                          <a:spcPts val="0"/>
                        </a:spcBef>
                        <a:spcAft>
                          <a:spcPts val="0"/>
                        </a:spcAft>
                        <a:buNone/>
                      </a:pPr>
                      <a:r>
                        <a:rPr lang="en" dirty="0" smtClean="0">
                          <a:latin typeface="Barlow"/>
                          <a:ea typeface="Barlow"/>
                          <a:cs typeface="Barlow"/>
                          <a:sym typeface="Barlow"/>
                        </a:rPr>
                        <a:t>Bidding platform (Average price of 100,000 x 2 transaction)</a:t>
                      </a:r>
                      <a:endParaRPr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 sz="1800" b="1" dirty="0" smtClean="0">
                          <a:latin typeface="Barlow"/>
                          <a:ea typeface="Barlow"/>
                          <a:cs typeface="Barlow"/>
                          <a:sym typeface="Barlow"/>
                        </a:rPr>
                        <a:t>NGN</a:t>
                      </a:r>
                      <a:r>
                        <a:rPr lang="en" sz="1800" b="1" baseline="0" dirty="0" smtClean="0">
                          <a:latin typeface="Barlow"/>
                          <a:ea typeface="Barlow"/>
                          <a:cs typeface="Barlow"/>
                          <a:sym typeface="Barlow"/>
                        </a:rPr>
                        <a:t> 200,000</a:t>
                      </a:r>
                      <a:endParaRPr sz="1800" b="1"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586425">
                <a:tc>
                  <a:txBody>
                    <a:bodyPr/>
                    <a:lstStyle/>
                    <a:p>
                      <a:pPr marL="0" lvl="0" indent="0" algn="r" rtl="0">
                        <a:spcBef>
                          <a:spcPts val="0"/>
                        </a:spcBef>
                        <a:spcAft>
                          <a:spcPts val="0"/>
                        </a:spcAft>
                        <a:buNone/>
                      </a:pPr>
                      <a:r>
                        <a:rPr lang="en" dirty="0" smtClean="0">
                          <a:latin typeface="Barlow"/>
                          <a:ea typeface="Barlow"/>
                          <a:cs typeface="Barlow"/>
                          <a:sym typeface="Barlow"/>
                        </a:rPr>
                        <a:t>Total</a:t>
                      </a:r>
                      <a:endParaRPr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800" b="1" dirty="0" smtClean="0">
                          <a:latin typeface="Barlow"/>
                          <a:ea typeface="Barlow"/>
                          <a:cs typeface="Barlow"/>
                          <a:sym typeface="Barlow"/>
                        </a:rPr>
                        <a:t>NGN</a:t>
                      </a:r>
                      <a:r>
                        <a:rPr lang="en-US" sz="1800" b="1" baseline="0" dirty="0" smtClean="0">
                          <a:latin typeface="Barlow"/>
                          <a:ea typeface="Barlow"/>
                          <a:cs typeface="Barlow"/>
                          <a:sym typeface="Barlow"/>
                        </a:rPr>
                        <a:t> </a:t>
                      </a:r>
                      <a:r>
                        <a:rPr lang="en-US" sz="1800" b="1" baseline="0" dirty="0" smtClean="0">
                          <a:latin typeface="Barlow"/>
                          <a:ea typeface="Barlow"/>
                          <a:cs typeface="Barlow"/>
                          <a:sym typeface="Barlow"/>
                        </a:rPr>
                        <a:t>1,000,000</a:t>
                      </a:r>
                      <a:endParaRPr sz="1800" b="1"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586425">
                <a:tc>
                  <a:txBody>
                    <a:bodyPr/>
                    <a:lstStyle/>
                    <a:p>
                      <a:pPr marL="0" lvl="0" indent="0" algn="r" rtl="0">
                        <a:spcBef>
                          <a:spcPts val="0"/>
                        </a:spcBef>
                        <a:spcAft>
                          <a:spcPts val="0"/>
                        </a:spcAft>
                        <a:buNone/>
                      </a:pPr>
                      <a:r>
                        <a:rPr lang="en-GB" dirty="0" smtClean="0">
                          <a:latin typeface="Barlow"/>
                          <a:ea typeface="Barlow"/>
                          <a:cs typeface="Barlow"/>
                          <a:sym typeface="Barlow"/>
                        </a:rPr>
                        <a:t>Less</a:t>
                      </a:r>
                      <a:r>
                        <a:rPr lang="en-GB" baseline="0" dirty="0" smtClean="0">
                          <a:latin typeface="Barlow"/>
                          <a:ea typeface="Barlow"/>
                          <a:cs typeface="Barlow"/>
                          <a:sym typeface="Barlow"/>
                        </a:rPr>
                        <a:t> Costs</a:t>
                      </a:r>
                      <a:endParaRPr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800" b="1" dirty="0" smtClean="0">
                          <a:latin typeface="Barlow"/>
                          <a:ea typeface="Barlow"/>
                          <a:cs typeface="Barlow"/>
                          <a:sym typeface="Barlow"/>
                        </a:rPr>
                        <a:t>(NGN</a:t>
                      </a:r>
                      <a:r>
                        <a:rPr lang="en-US" sz="1800" b="1" baseline="0" dirty="0" smtClean="0">
                          <a:latin typeface="Barlow"/>
                          <a:ea typeface="Barlow"/>
                          <a:cs typeface="Barlow"/>
                          <a:sym typeface="Barlow"/>
                        </a:rPr>
                        <a:t> 600,000)</a:t>
                      </a:r>
                      <a:endParaRPr sz="1800" b="1"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586425">
                <a:tc>
                  <a:txBody>
                    <a:bodyPr/>
                    <a:lstStyle/>
                    <a:p>
                      <a:pPr marL="0" lvl="0" indent="0" algn="r" rtl="0">
                        <a:spcBef>
                          <a:spcPts val="0"/>
                        </a:spcBef>
                        <a:spcAft>
                          <a:spcPts val="0"/>
                        </a:spcAft>
                        <a:buNone/>
                      </a:pPr>
                      <a:r>
                        <a:rPr lang="en-GB" dirty="0" smtClean="0">
                          <a:latin typeface="Barlow"/>
                          <a:ea typeface="Barlow"/>
                          <a:cs typeface="Barlow"/>
                          <a:sym typeface="Barlow"/>
                        </a:rPr>
                        <a:t>MONTHLY</a:t>
                      </a:r>
                      <a:r>
                        <a:rPr lang="en-GB" baseline="0" dirty="0" smtClean="0">
                          <a:latin typeface="Barlow"/>
                          <a:ea typeface="Barlow"/>
                          <a:cs typeface="Barlow"/>
                          <a:sym typeface="Barlow"/>
                        </a:rPr>
                        <a:t> GROSS PROFIT</a:t>
                      </a:r>
                      <a:endParaRPr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800" b="1" dirty="0" smtClean="0">
                          <a:latin typeface="Barlow"/>
                          <a:ea typeface="Barlow"/>
                          <a:cs typeface="Barlow"/>
                          <a:sym typeface="Barlow"/>
                        </a:rPr>
                        <a:t>NGN</a:t>
                      </a:r>
                      <a:r>
                        <a:rPr lang="en-US" sz="1800" b="1" baseline="0" dirty="0" smtClean="0">
                          <a:latin typeface="Barlow"/>
                          <a:ea typeface="Barlow"/>
                          <a:cs typeface="Barlow"/>
                          <a:sym typeface="Barlow"/>
                        </a:rPr>
                        <a:t> </a:t>
                      </a:r>
                      <a:r>
                        <a:rPr lang="en-US" sz="1800" b="1" baseline="0" dirty="0" smtClean="0">
                          <a:latin typeface="Barlow"/>
                          <a:ea typeface="Barlow"/>
                          <a:cs typeface="Barlow"/>
                          <a:sym typeface="Barlow"/>
                        </a:rPr>
                        <a:t>400,000</a:t>
                      </a:r>
                      <a:endParaRPr sz="1800" b="1" dirty="0">
                        <a:latin typeface="Barlow"/>
                        <a:ea typeface="Barlow"/>
                        <a:cs typeface="Barlow"/>
                        <a:sym typeface="Barlow"/>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1048710" name="Google Shape;234;p2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lang="en"/>
          </a:p>
        </p:txBody>
      </p:sp>
      <p:grpSp>
        <p:nvGrpSpPr>
          <p:cNvPr id="82" name="Google Shape;235;p26"/>
          <p:cNvGrpSpPr/>
          <p:nvPr/>
        </p:nvGrpSpPr>
        <p:grpSpPr>
          <a:xfrm>
            <a:off x="8214395" y="634895"/>
            <a:ext cx="310214" cy="323873"/>
            <a:chOff x="3294650" y="3652450"/>
            <a:chExt cx="388350" cy="405450"/>
          </a:xfrm>
        </p:grpSpPr>
        <p:sp>
          <p:nvSpPr>
            <p:cNvPr id="1048711" name="Google Shape;236;p26"/>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2" name="Google Shape;237;p26"/>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3" name="Google Shape;238;p26"/>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18096725"/>
      </p:ext>
    </p:extLst>
  </p:cSld>
  <p:clrMapOvr>
    <a:masterClrMapping/>
  </p:clrMapOvr>
  <p:transition spd="slow">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1"/>
        <p:cNvGrpSpPr/>
        <p:nvPr/>
      </p:nvGrpSpPr>
      <p:grpSpPr>
        <a:xfrm>
          <a:off x="0" y="0"/>
          <a:ext cx="0" cy="0"/>
          <a:chOff x="0" y="0"/>
          <a:chExt cx="0" cy="0"/>
        </a:xfrm>
      </p:grpSpPr>
      <p:sp>
        <p:nvSpPr>
          <p:cNvPr id="1048709" name="Google Shape;232;p26"/>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FINANCIAL BREAKDOWN</a:t>
            </a:r>
            <a:endParaRPr dirty="0"/>
          </a:p>
        </p:txBody>
      </p:sp>
      <p:graphicFrame>
        <p:nvGraphicFramePr>
          <p:cNvPr id="4194304" name="Google Shape;233;p26"/>
          <p:cNvGraphicFramePr>
            <a:graphicFrameLocks/>
          </p:cNvGraphicFramePr>
          <p:nvPr>
            <p:extLst>
              <p:ext uri="{D42A27DB-BD31-4B8C-83A1-F6EECF244321}">
                <p14:modId xmlns:p14="http://schemas.microsoft.com/office/powerpoint/2010/main" val="2602846738"/>
              </p:ext>
            </p:extLst>
          </p:nvPr>
        </p:nvGraphicFramePr>
        <p:xfrm>
          <a:off x="478464" y="1624760"/>
          <a:ext cx="8271936" cy="2762139"/>
        </p:xfrm>
        <a:graphic>
          <a:graphicData uri="http://schemas.openxmlformats.org/drawingml/2006/table">
            <a:tbl>
              <a:tblPr>
                <a:noFill/>
                <a:tableStyleId>{8A452FE6-7727-4C55-9A46-23FF02CF0DDD}</a:tableStyleId>
              </a:tblPr>
              <a:tblGrid>
                <a:gridCol w="2067984"/>
                <a:gridCol w="2067984"/>
                <a:gridCol w="2067984"/>
                <a:gridCol w="2067984"/>
              </a:tblGrid>
              <a:tr h="655115">
                <a:tc>
                  <a:txBody>
                    <a:bodyPr/>
                    <a:lstStyle/>
                    <a:p>
                      <a:pPr marL="0" lvl="0" indent="0" algn="l" rtl="0">
                        <a:spcBef>
                          <a:spcPts val="0"/>
                        </a:spcBef>
                        <a:spcAft>
                          <a:spcPts val="0"/>
                        </a:spcAft>
                        <a:buNone/>
                      </a:pPr>
                      <a:endParaRPr dirty="0">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latin typeface="Barlow"/>
                          <a:ea typeface="Barlow"/>
                          <a:cs typeface="Barlow"/>
                          <a:sym typeface="Barlow"/>
                        </a:rPr>
                        <a:t>Year</a:t>
                      </a:r>
                      <a:r>
                        <a:rPr lang="en" baseline="0" dirty="0" smtClean="0">
                          <a:latin typeface="Barlow"/>
                          <a:ea typeface="Barlow"/>
                          <a:cs typeface="Barlow"/>
                          <a:sym typeface="Barlow"/>
                        </a:rPr>
                        <a:t> 1</a:t>
                      </a:r>
                      <a:endParaRPr dirty="0">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latin typeface="Barlow"/>
                          <a:ea typeface="Barlow"/>
                          <a:cs typeface="Barlow"/>
                          <a:sym typeface="Barlow"/>
                        </a:rPr>
                        <a:t>Year</a:t>
                      </a:r>
                      <a:r>
                        <a:rPr lang="en" baseline="0" dirty="0" smtClean="0">
                          <a:latin typeface="Barlow"/>
                          <a:ea typeface="Barlow"/>
                          <a:cs typeface="Barlow"/>
                          <a:sym typeface="Barlow"/>
                        </a:rPr>
                        <a:t> 2</a:t>
                      </a:r>
                      <a:endParaRPr dirty="0">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latin typeface="Barlow"/>
                          <a:ea typeface="Barlow"/>
                          <a:cs typeface="Barlow"/>
                          <a:sym typeface="Barlow"/>
                        </a:rPr>
                        <a:t>Year</a:t>
                      </a:r>
                      <a:r>
                        <a:rPr lang="en" baseline="0" dirty="0" smtClean="0">
                          <a:latin typeface="Barlow"/>
                          <a:ea typeface="Barlow"/>
                          <a:cs typeface="Barlow"/>
                          <a:sym typeface="Barlow"/>
                        </a:rPr>
                        <a:t> 3</a:t>
                      </a:r>
                      <a:endParaRPr dirty="0">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r>
              <a:tr h="766119">
                <a:tc>
                  <a:txBody>
                    <a:bodyPr/>
                    <a:lstStyle/>
                    <a:p>
                      <a:pPr marL="0" lvl="0" indent="0" algn="r" rtl="0">
                        <a:spcBef>
                          <a:spcPts val="0"/>
                        </a:spcBef>
                        <a:spcAft>
                          <a:spcPts val="0"/>
                        </a:spcAft>
                        <a:buNone/>
                      </a:pPr>
                      <a:r>
                        <a:rPr lang="en" dirty="0" smtClean="0">
                          <a:latin typeface="Barlow"/>
                          <a:ea typeface="Barlow"/>
                          <a:cs typeface="Barlow"/>
                          <a:sym typeface="Barlow"/>
                        </a:rPr>
                        <a:t>Sales</a:t>
                      </a:r>
                      <a:endParaRPr dirty="0">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smtClean="0">
                          <a:latin typeface="Barlow"/>
                          <a:ea typeface="Barlow"/>
                          <a:cs typeface="Barlow"/>
                          <a:sym typeface="Barlow"/>
                        </a:rPr>
                        <a:t>NGN</a:t>
                      </a:r>
                      <a:r>
                        <a:rPr lang="en" sz="1800" b="1" baseline="0" dirty="0" smtClean="0">
                          <a:latin typeface="Barlow"/>
                          <a:ea typeface="Barlow"/>
                          <a:cs typeface="Barlow"/>
                          <a:sym typeface="Barlow"/>
                        </a:rPr>
                        <a:t> </a:t>
                      </a:r>
                      <a:r>
                        <a:rPr lang="en" sz="1800" b="1" baseline="0" dirty="0" smtClean="0">
                          <a:latin typeface="Barlow"/>
                          <a:ea typeface="Barlow"/>
                          <a:cs typeface="Barlow"/>
                          <a:sym typeface="Barlow"/>
                        </a:rPr>
                        <a:t>12,000,000</a:t>
                      </a:r>
                      <a:endParaRPr sz="1800" b="1" dirty="0">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smtClean="0">
                          <a:latin typeface="Barlow"/>
                          <a:ea typeface="Barlow"/>
                          <a:cs typeface="Barlow"/>
                          <a:sym typeface="Barlow"/>
                        </a:rPr>
                        <a:t>NGN</a:t>
                      </a:r>
                      <a:r>
                        <a:rPr lang="en" sz="1800" b="1" baseline="0" dirty="0" smtClean="0">
                          <a:latin typeface="Barlow"/>
                          <a:ea typeface="Barlow"/>
                          <a:cs typeface="Barlow"/>
                          <a:sym typeface="Barlow"/>
                        </a:rPr>
                        <a:t> </a:t>
                      </a:r>
                      <a:r>
                        <a:rPr lang="en" sz="1800" b="1" baseline="0" dirty="0" smtClean="0">
                          <a:latin typeface="Barlow"/>
                          <a:ea typeface="Barlow"/>
                          <a:cs typeface="Barlow"/>
                          <a:sym typeface="Barlow"/>
                        </a:rPr>
                        <a:t>15,000,000</a:t>
                      </a:r>
                      <a:endParaRPr sz="1800" b="1" dirty="0">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smtClean="0">
                          <a:latin typeface="Barlow"/>
                          <a:ea typeface="Barlow"/>
                          <a:cs typeface="Barlow"/>
                          <a:sym typeface="Barlow"/>
                        </a:rPr>
                        <a:t>NGN</a:t>
                      </a:r>
                      <a:r>
                        <a:rPr lang="en" sz="1800" b="1" baseline="0" dirty="0" smtClean="0">
                          <a:latin typeface="Barlow"/>
                          <a:ea typeface="Barlow"/>
                          <a:cs typeface="Barlow"/>
                          <a:sym typeface="Barlow"/>
                        </a:rPr>
                        <a:t> </a:t>
                      </a:r>
                      <a:r>
                        <a:rPr lang="en" sz="1800" b="1" baseline="0" dirty="0" smtClean="0">
                          <a:latin typeface="Barlow"/>
                          <a:ea typeface="Barlow"/>
                          <a:cs typeface="Barlow"/>
                          <a:sym typeface="Barlow"/>
                        </a:rPr>
                        <a:t>20,000,000</a:t>
                      </a:r>
                      <a:endParaRPr sz="1800" b="1" dirty="0">
                        <a:latin typeface="Barlow"/>
                        <a:ea typeface="Barlow"/>
                        <a:cs typeface="Barlow"/>
                        <a:sym typeface="Barlow"/>
                      </a:endParaRPr>
                    </a:p>
                  </a:txBody>
                  <a:tcPr marL="91425" marR="91425" marT="68575" marB="68575" anchor="ctr">
                    <a:lnL w="9525" cap="flat" cmpd="sng" algn="ctr">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55115">
                <a:tc>
                  <a:txBody>
                    <a:bodyPr/>
                    <a:lstStyle/>
                    <a:p>
                      <a:pPr marL="0" lvl="0" indent="0" algn="r" rtl="0">
                        <a:spcBef>
                          <a:spcPts val="0"/>
                        </a:spcBef>
                        <a:spcAft>
                          <a:spcPts val="0"/>
                        </a:spcAft>
                        <a:buNone/>
                      </a:pPr>
                      <a:r>
                        <a:rPr lang="en" dirty="0" smtClean="0">
                          <a:latin typeface="Barlow"/>
                          <a:ea typeface="Barlow"/>
                          <a:cs typeface="Barlow"/>
                          <a:sym typeface="Barlow"/>
                        </a:rPr>
                        <a:t>Cost</a:t>
                      </a:r>
                      <a:r>
                        <a:rPr lang="en" baseline="0" dirty="0" smtClean="0">
                          <a:latin typeface="Barlow"/>
                          <a:ea typeface="Barlow"/>
                          <a:cs typeface="Barlow"/>
                          <a:sym typeface="Barlow"/>
                        </a:rPr>
                        <a:t>s</a:t>
                      </a:r>
                      <a:endParaRPr dirty="0">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smtClean="0">
                          <a:latin typeface="Barlow"/>
                          <a:ea typeface="Barlow"/>
                          <a:cs typeface="Barlow"/>
                          <a:sym typeface="Barlow"/>
                        </a:rPr>
                        <a:t>NGN</a:t>
                      </a:r>
                      <a:r>
                        <a:rPr lang="en" sz="1800" b="1" baseline="0" dirty="0" smtClean="0">
                          <a:latin typeface="Barlow"/>
                          <a:ea typeface="Barlow"/>
                          <a:cs typeface="Barlow"/>
                          <a:sym typeface="Barlow"/>
                        </a:rPr>
                        <a:t> </a:t>
                      </a:r>
                      <a:r>
                        <a:rPr lang="en" sz="1800" b="1" baseline="0" dirty="0" smtClean="0">
                          <a:latin typeface="Barlow"/>
                          <a:ea typeface="Barlow"/>
                          <a:cs typeface="Barlow"/>
                          <a:sym typeface="Barlow"/>
                        </a:rPr>
                        <a:t>7,200,000</a:t>
                      </a:r>
                      <a:endParaRPr sz="1800" b="1" dirty="0">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smtClean="0">
                          <a:latin typeface="Barlow"/>
                          <a:ea typeface="Barlow"/>
                          <a:cs typeface="Barlow"/>
                          <a:sym typeface="Barlow"/>
                        </a:rPr>
                        <a:t>NGN</a:t>
                      </a:r>
                      <a:r>
                        <a:rPr lang="en" sz="1800" b="1" baseline="0" dirty="0" smtClean="0">
                          <a:latin typeface="Barlow"/>
                          <a:ea typeface="Barlow"/>
                          <a:cs typeface="Barlow"/>
                          <a:sym typeface="Barlow"/>
                        </a:rPr>
                        <a:t> </a:t>
                      </a:r>
                      <a:r>
                        <a:rPr lang="en" sz="1800" b="1" baseline="0" dirty="0" smtClean="0">
                          <a:latin typeface="Barlow"/>
                          <a:ea typeface="Barlow"/>
                          <a:cs typeface="Barlow"/>
                          <a:sym typeface="Barlow"/>
                        </a:rPr>
                        <a:t>8,000,000</a:t>
                      </a:r>
                    </a:p>
                    <a:p>
                      <a:pPr marL="0" lvl="0" indent="0" algn="ctr" rtl="0">
                        <a:spcBef>
                          <a:spcPts val="0"/>
                        </a:spcBef>
                        <a:spcAft>
                          <a:spcPts val="0"/>
                        </a:spcAft>
                        <a:buNone/>
                      </a:pPr>
                      <a:r>
                        <a:rPr lang="en" sz="1800" b="1" baseline="0" dirty="0" smtClean="0">
                          <a:latin typeface="Barlow"/>
                          <a:ea typeface="Barlow"/>
                          <a:cs typeface="Barlow"/>
                          <a:sym typeface="Barlow"/>
                        </a:rPr>
                        <a:t>(scale up salaries)</a:t>
                      </a:r>
                      <a:endParaRPr sz="1800" b="1" dirty="0">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smtClean="0">
                          <a:latin typeface="Barlow"/>
                          <a:ea typeface="Barlow"/>
                          <a:cs typeface="Barlow"/>
                          <a:sym typeface="Barlow"/>
                        </a:rPr>
                        <a:t>NGN</a:t>
                      </a:r>
                      <a:r>
                        <a:rPr lang="en" sz="1800" b="1" baseline="0" dirty="0" smtClean="0">
                          <a:latin typeface="Barlow"/>
                          <a:ea typeface="Barlow"/>
                          <a:cs typeface="Barlow"/>
                          <a:sym typeface="Barlow"/>
                        </a:rPr>
                        <a:t> </a:t>
                      </a:r>
                      <a:r>
                        <a:rPr lang="en" sz="1800" b="1" baseline="0" dirty="0" smtClean="0">
                          <a:latin typeface="Barlow"/>
                          <a:ea typeface="Barlow"/>
                          <a:cs typeface="Barlow"/>
                          <a:sym typeface="Barlow"/>
                        </a:rPr>
                        <a:t>12,000,000</a:t>
                      </a:r>
                    </a:p>
                    <a:p>
                      <a:pPr marL="0" lvl="0" indent="0" algn="ctr" rtl="0">
                        <a:spcBef>
                          <a:spcPts val="0"/>
                        </a:spcBef>
                        <a:spcAft>
                          <a:spcPts val="0"/>
                        </a:spcAft>
                        <a:buNone/>
                      </a:pPr>
                      <a:r>
                        <a:rPr lang="en" sz="1800" b="1" baseline="0" dirty="0" smtClean="0">
                          <a:latin typeface="Barlow"/>
                          <a:ea typeface="Barlow"/>
                          <a:cs typeface="Barlow"/>
                          <a:sym typeface="Barlow"/>
                        </a:rPr>
                        <a:t>(office space)</a:t>
                      </a:r>
                      <a:endParaRPr sz="1800" b="1" dirty="0">
                        <a:latin typeface="Barlow"/>
                        <a:ea typeface="Barlow"/>
                        <a:cs typeface="Barlow"/>
                        <a:sym typeface="Barlow"/>
                      </a:endParaRPr>
                    </a:p>
                  </a:txBody>
                  <a:tcPr marL="91425" marR="91425" marT="68575" marB="68575" anchor="ctr">
                    <a:lnL w="9525" cap="flat" cmpd="sng" algn="ctr">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55115">
                <a:tc>
                  <a:txBody>
                    <a:bodyPr/>
                    <a:lstStyle/>
                    <a:p>
                      <a:pPr marL="0" lvl="0" indent="0" algn="r" rtl="0">
                        <a:spcBef>
                          <a:spcPts val="0"/>
                        </a:spcBef>
                        <a:spcAft>
                          <a:spcPts val="0"/>
                        </a:spcAft>
                        <a:buNone/>
                      </a:pPr>
                      <a:r>
                        <a:rPr lang="en" dirty="0" smtClean="0">
                          <a:latin typeface="Barlow"/>
                          <a:ea typeface="Barlow"/>
                          <a:cs typeface="Barlow"/>
                          <a:sym typeface="Barlow"/>
                        </a:rPr>
                        <a:t>Gross</a:t>
                      </a:r>
                      <a:r>
                        <a:rPr lang="en" baseline="0" dirty="0" smtClean="0">
                          <a:latin typeface="Barlow"/>
                          <a:ea typeface="Barlow"/>
                          <a:cs typeface="Barlow"/>
                          <a:sym typeface="Barlow"/>
                        </a:rPr>
                        <a:t> Profit</a:t>
                      </a:r>
                      <a:endParaRPr dirty="0">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US" sz="1800" b="1" dirty="0" smtClean="0">
                          <a:latin typeface="Barlow"/>
                          <a:ea typeface="Barlow"/>
                          <a:cs typeface="Barlow"/>
                          <a:sym typeface="Barlow"/>
                        </a:rPr>
                        <a:t>NGN</a:t>
                      </a:r>
                      <a:r>
                        <a:rPr lang="en-US" sz="1800" b="1" baseline="0" dirty="0" smtClean="0">
                          <a:latin typeface="Barlow"/>
                          <a:ea typeface="Barlow"/>
                          <a:cs typeface="Barlow"/>
                          <a:sym typeface="Barlow"/>
                        </a:rPr>
                        <a:t> </a:t>
                      </a:r>
                      <a:r>
                        <a:rPr lang="en-US" sz="1800" b="1" baseline="0" dirty="0" smtClean="0">
                          <a:latin typeface="Barlow"/>
                          <a:ea typeface="Barlow"/>
                          <a:cs typeface="Barlow"/>
                          <a:sym typeface="Barlow"/>
                        </a:rPr>
                        <a:t>4,800,000</a:t>
                      </a:r>
                      <a:endParaRPr sz="1800" b="1" dirty="0">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US" sz="1800" b="1" dirty="0" smtClean="0">
                          <a:latin typeface="Barlow"/>
                          <a:ea typeface="Barlow"/>
                          <a:cs typeface="Barlow"/>
                          <a:sym typeface="Barlow"/>
                        </a:rPr>
                        <a:t>NGN</a:t>
                      </a:r>
                      <a:r>
                        <a:rPr lang="en-US" sz="1800" b="1" baseline="0" dirty="0" smtClean="0">
                          <a:latin typeface="Barlow"/>
                          <a:ea typeface="Barlow"/>
                          <a:cs typeface="Barlow"/>
                          <a:sym typeface="Barlow"/>
                        </a:rPr>
                        <a:t> </a:t>
                      </a:r>
                      <a:r>
                        <a:rPr lang="en-US" sz="1800" b="1" baseline="0" dirty="0" smtClean="0">
                          <a:latin typeface="Barlow"/>
                          <a:ea typeface="Barlow"/>
                          <a:cs typeface="Barlow"/>
                          <a:sym typeface="Barlow"/>
                        </a:rPr>
                        <a:t>7,000,000</a:t>
                      </a:r>
                      <a:endParaRPr sz="1800" b="1" dirty="0">
                        <a:latin typeface="Barlow"/>
                        <a:ea typeface="Barlow"/>
                        <a:cs typeface="Barlow"/>
                        <a:sym typeface="Barlow"/>
                      </a:endParaRPr>
                    </a:p>
                  </a:txBody>
                  <a:tcPr marL="91425" marR="91425" marT="68575" marB="68575" anchor="ctr">
                    <a:lnL w="9525" cap="flat" cmpd="sng">
                      <a:solidFill>
                        <a:srgbClr val="D9D9D9"/>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US" sz="1800" b="1" dirty="0" smtClean="0">
                          <a:latin typeface="Barlow"/>
                          <a:ea typeface="Barlow"/>
                          <a:cs typeface="Barlow"/>
                          <a:sym typeface="Barlow"/>
                        </a:rPr>
                        <a:t>NGN</a:t>
                      </a:r>
                      <a:r>
                        <a:rPr lang="en-US" sz="1800" b="1" baseline="0" dirty="0" smtClean="0">
                          <a:latin typeface="Barlow"/>
                          <a:ea typeface="Barlow"/>
                          <a:cs typeface="Barlow"/>
                          <a:sym typeface="Barlow"/>
                        </a:rPr>
                        <a:t> </a:t>
                      </a:r>
                      <a:r>
                        <a:rPr lang="en-US" sz="1800" b="1" baseline="0" dirty="0" smtClean="0">
                          <a:latin typeface="Barlow"/>
                          <a:ea typeface="Barlow"/>
                          <a:cs typeface="Barlow"/>
                          <a:sym typeface="Barlow"/>
                        </a:rPr>
                        <a:t>8,000,000</a:t>
                      </a:r>
                      <a:endParaRPr sz="1800" b="1" dirty="0">
                        <a:latin typeface="Barlow"/>
                        <a:ea typeface="Barlow"/>
                        <a:cs typeface="Barlow"/>
                        <a:sym typeface="Barlow"/>
                      </a:endParaRPr>
                    </a:p>
                  </a:txBody>
                  <a:tcPr marL="91425" marR="91425" marT="68575" marB="68575" anchor="ctr">
                    <a:lnL w="9525" cap="flat" cmpd="sng" algn="ctr">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bl>
          </a:graphicData>
        </a:graphic>
      </p:graphicFrame>
      <p:sp>
        <p:nvSpPr>
          <p:cNvPr id="1048710" name="Google Shape;234;p2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lang="en"/>
          </a:p>
        </p:txBody>
      </p:sp>
      <p:grpSp>
        <p:nvGrpSpPr>
          <p:cNvPr id="82" name="Google Shape;235;p26"/>
          <p:cNvGrpSpPr/>
          <p:nvPr/>
        </p:nvGrpSpPr>
        <p:grpSpPr>
          <a:xfrm>
            <a:off x="8214395" y="634895"/>
            <a:ext cx="310214" cy="323873"/>
            <a:chOff x="3294650" y="3652450"/>
            <a:chExt cx="388350" cy="405450"/>
          </a:xfrm>
        </p:grpSpPr>
        <p:sp>
          <p:nvSpPr>
            <p:cNvPr id="1048711" name="Google Shape;236;p26"/>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2" name="Google Shape;237;p26"/>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3" name="Google Shape;238;p26"/>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5732074"/>
      </p:ext>
    </p:extLst>
  </p:cSld>
  <p:clrMapOvr>
    <a:masterClrMapping/>
  </p:clrMapOvr>
  <p:transition spd="slow">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Title 1"/>
          <p:cNvSpPr>
            <a:spLocks noGrp="1"/>
          </p:cNvSpPr>
          <p:nvPr>
            <p:ph type="title"/>
          </p:nvPr>
        </p:nvSpPr>
        <p:spPr/>
        <p:txBody>
          <a:bodyPr/>
          <a:lstStyle/>
          <a:p>
            <a:r>
              <a:rPr lang="en-US" b="0" dirty="0">
                <a:solidFill>
                  <a:schemeClr val="bg2">
                    <a:lumMod val="75000"/>
                  </a:schemeClr>
                </a:solidFill>
              </a:rPr>
              <a:t>Value proposition</a:t>
            </a:r>
          </a:p>
        </p:txBody>
      </p:sp>
      <p:sp>
        <p:nvSpPr>
          <p:cNvPr id="1048717"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b="0" smtClean="0">
                <a:solidFill>
                  <a:schemeClr val="bg2">
                    <a:lumMod val="75000"/>
                  </a:schemeClr>
                </a:solidFill>
              </a:rPr>
              <a:t>28</a:t>
            </a:fld>
            <a:endParaRPr lang="en" b="0">
              <a:solidFill>
                <a:schemeClr val="bg2">
                  <a:lumMod val="75000"/>
                </a:schemeClr>
              </a:solidFill>
            </a:endParaRPr>
          </a:p>
        </p:txBody>
      </p:sp>
      <p:sp>
        <p:nvSpPr>
          <p:cNvPr id="1048718" name="Rectangle 5"/>
          <p:cNvSpPr/>
          <p:nvPr/>
        </p:nvSpPr>
        <p:spPr>
          <a:xfrm>
            <a:off x="2286000" y="1771531"/>
            <a:ext cx="5768502" cy="1996441"/>
          </a:xfrm>
          <a:prstGeom prst="rect">
            <a:avLst/>
          </a:prstGeom>
        </p:spPr>
        <p:txBody>
          <a:bodyPr wrap="square">
            <a:spAutoFit/>
          </a:bodyPr>
          <a:lstStyle/>
          <a:p>
            <a:pPr>
              <a:buFont typeface="Wingdings" panose="05000000000000000000" pitchFamily="2" charset="2"/>
              <a:buChar char="§"/>
            </a:pPr>
            <a:r>
              <a:rPr lang="en-US" sz="2200" dirty="0" smtClean="0">
                <a:solidFill>
                  <a:schemeClr val="bg2">
                    <a:lumMod val="75000"/>
                  </a:schemeClr>
                </a:solidFill>
                <a:latin typeface="Barlow" panose="020B0604020202020204" charset="0"/>
              </a:rPr>
              <a:t>Affordable prices for all income levels</a:t>
            </a:r>
          </a:p>
          <a:p>
            <a:pPr>
              <a:buFont typeface="Wingdings" panose="05000000000000000000" pitchFamily="2" charset="2"/>
              <a:buChar char="§"/>
            </a:pPr>
            <a:r>
              <a:rPr lang="en-US" sz="2200" dirty="0" smtClean="0">
                <a:solidFill>
                  <a:schemeClr val="bg2">
                    <a:lumMod val="75000"/>
                  </a:schemeClr>
                </a:solidFill>
                <a:latin typeface="Barlow" panose="020B0604020202020204" charset="0"/>
              </a:rPr>
              <a:t>Very wide range of choices</a:t>
            </a:r>
          </a:p>
          <a:p>
            <a:pPr>
              <a:buFont typeface="Wingdings" panose="05000000000000000000" pitchFamily="2" charset="2"/>
              <a:buChar char="§"/>
            </a:pPr>
            <a:r>
              <a:rPr lang="en-US" sz="2200" dirty="0" smtClean="0">
                <a:solidFill>
                  <a:schemeClr val="bg2">
                    <a:lumMod val="75000"/>
                  </a:schemeClr>
                </a:solidFill>
                <a:latin typeface="Barlow" panose="020B0604020202020204" charset="0"/>
              </a:rPr>
              <a:t>Convenience and excellent customer service</a:t>
            </a:r>
          </a:p>
          <a:p>
            <a:pPr>
              <a:buFont typeface="Wingdings" panose="05000000000000000000" pitchFamily="2" charset="2"/>
              <a:buChar char="§"/>
            </a:pPr>
            <a:r>
              <a:rPr lang="en-US" sz="2200" dirty="0" smtClean="0">
                <a:solidFill>
                  <a:schemeClr val="bg2">
                    <a:lumMod val="75000"/>
                  </a:schemeClr>
                </a:solidFill>
                <a:latin typeface="Barlow" panose="020B0604020202020204" charset="0"/>
              </a:rPr>
              <a:t>Sustainable sales for artists</a:t>
            </a:r>
          </a:p>
          <a:p>
            <a:pPr>
              <a:buFont typeface="Wingdings" panose="05000000000000000000" pitchFamily="2" charset="2"/>
              <a:buChar char="§"/>
            </a:pPr>
            <a:r>
              <a:rPr lang="en-US" sz="2200" dirty="0" smtClean="0">
                <a:solidFill>
                  <a:schemeClr val="bg2">
                    <a:lumMod val="75000"/>
                  </a:schemeClr>
                </a:solidFill>
                <a:latin typeface="Barlow" panose="020B0604020202020204" charset="0"/>
              </a:rPr>
              <a:t>Exposure for artists</a:t>
            </a:r>
          </a:p>
          <a:p>
            <a:pPr>
              <a:buFont typeface="Wingdings" panose="05000000000000000000" pitchFamily="2" charset="2"/>
              <a:buChar char="§"/>
            </a:pPr>
            <a:r>
              <a:rPr lang="en-US" sz="2200" dirty="0" smtClean="0">
                <a:solidFill>
                  <a:schemeClr val="bg2">
                    <a:lumMod val="75000"/>
                  </a:schemeClr>
                </a:solidFill>
                <a:latin typeface="Barlow" panose="020B0604020202020204" charset="0"/>
              </a:rPr>
              <a:t>Affordable  business platform</a:t>
            </a:r>
            <a:endParaRPr lang="en-US" sz="2200" dirty="0">
              <a:solidFill>
                <a:schemeClr val="bg2">
                  <a:lumMod val="75000"/>
                </a:schemeClr>
              </a:solidFill>
              <a:latin typeface="Barlow" panose="020B060402020202020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1048728" name="Google Shape;364;p3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lang="en"/>
          </a:p>
        </p:txBody>
      </p:sp>
      <p:sp>
        <p:nvSpPr>
          <p:cNvPr id="1048729" name="Google Shape;365;p36"/>
          <p:cNvSpPr txBox="1">
            <a:spLocks noGrp="1"/>
          </p:cNvSpPr>
          <p:nvPr>
            <p:ph type="ctrTitle" idx="4294967295"/>
          </p:nvPr>
        </p:nvSpPr>
        <p:spPr>
          <a:xfrm>
            <a:off x="1504677" y="569850"/>
            <a:ext cx="7245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a:solidFill>
                  <a:srgbClr val="FFB000"/>
                </a:solidFill>
              </a:rPr>
              <a:t>THANKS!</a:t>
            </a:r>
            <a:endParaRPr sz="9600">
              <a:solidFill>
                <a:srgbClr val="FFB000"/>
              </a:solidFill>
            </a:endParaRPr>
          </a:p>
        </p:txBody>
      </p:sp>
      <p:sp>
        <p:nvSpPr>
          <p:cNvPr id="1048730" name="Google Shape;366;p36"/>
          <p:cNvSpPr txBox="1">
            <a:spLocks noGrp="1"/>
          </p:cNvSpPr>
          <p:nvPr>
            <p:ph type="subTitle" idx="4294967295"/>
          </p:nvPr>
        </p:nvSpPr>
        <p:spPr>
          <a:xfrm>
            <a:off x="1557975" y="1777100"/>
            <a:ext cx="7192200" cy="19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Any questions</a:t>
            </a:r>
            <a:r>
              <a:rPr lang="en" b="1" dirty="0" smtClean="0"/>
              <a:t>?</a:t>
            </a:r>
            <a:endParaRPr b="1"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048597" name="Google Shape;116;p17"/>
          <p:cNvSpPr txBox="1">
            <a:spLocks noGrp="1"/>
          </p:cNvSpPr>
          <p:nvPr>
            <p:ph type="ctrTitle"/>
          </p:nvPr>
        </p:nvSpPr>
        <p:spPr>
          <a:xfrm>
            <a:off x="2334638" y="1846200"/>
            <a:ext cx="6415662" cy="91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 </a:t>
            </a:r>
            <a:r>
              <a:rPr lang="en" sz="3200" dirty="0" smtClean="0"/>
              <a:t>OUR BUSINESS PLAN /MODEL</a:t>
            </a:r>
            <a:endParaRPr sz="3200" dirty="0"/>
          </a:p>
        </p:txBody>
      </p:sp>
      <p:sp>
        <p:nvSpPr>
          <p:cNvPr id="1048598" name="Google Shape;117;p17"/>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We have named our startup, “Artycool”</a:t>
            </a:r>
            <a:endParaRPr dirty="0"/>
          </a:p>
        </p:txBody>
      </p:sp>
      <p:pic>
        <p:nvPicPr>
          <p:cNvPr id="2097155" name="Picture 1"/>
          <p:cNvPicPr>
            <a:picLocks noChangeAspect="1"/>
          </p:cNvPicPr>
          <p:nvPr/>
        </p:nvPicPr>
        <p:blipFill>
          <a:blip r:embed="rId4"/>
          <a:stretch>
            <a:fillRect/>
          </a:stretch>
        </p:blipFill>
        <p:spPr>
          <a:xfrm>
            <a:off x="4266243" y="433033"/>
            <a:ext cx="2615411" cy="119492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0"/>
        <p:cNvGrpSpPr/>
        <p:nvPr/>
      </p:nvGrpSpPr>
      <p:grpSpPr>
        <a:xfrm>
          <a:off x="0" y="0"/>
          <a:ext cx="0" cy="0"/>
          <a:chOff x="0" y="0"/>
          <a:chExt cx="0" cy="0"/>
        </a:xfrm>
      </p:grpSpPr>
      <p:sp>
        <p:nvSpPr>
          <p:cNvPr id="1048733" name="Google Shape;371;p37"/>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p>
        </p:txBody>
      </p:sp>
      <p:sp>
        <p:nvSpPr>
          <p:cNvPr id="1048734" name="Google Shape;372;p37"/>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ighlight>
                  <a:srgbClr val="FFB000"/>
                </a:highlight>
                <a:hlinkClick r:id="rId4"/>
              </a:rPr>
              <a:t>SlidesCarnival</a:t>
            </a:r>
            <a:endParaRPr sz="2400">
              <a:highlight>
                <a:srgbClr val="FFB000"/>
              </a:highlight>
            </a:endParaRPr>
          </a:p>
          <a:p>
            <a:pPr marL="457200" lvl="0" indent="-381000" algn="l" rtl="0">
              <a:lnSpc>
                <a:spcPct val="115000"/>
              </a:lnSpc>
              <a:spcBef>
                <a:spcPts val="0"/>
              </a:spcBef>
              <a:spcAft>
                <a:spcPts val="0"/>
              </a:spcAft>
              <a:buSzPts val="2400"/>
              <a:buChar char="▪"/>
            </a:pPr>
            <a:r>
              <a:rPr lang="en" sz="2400"/>
              <a:t>Photographs by </a:t>
            </a:r>
            <a:r>
              <a:rPr lang="en" sz="2400" u="sng">
                <a:highlight>
                  <a:srgbClr val="FFB000"/>
                </a:highlight>
                <a:hlinkClick r:id="rId5"/>
              </a:rPr>
              <a:t>Unsplash</a:t>
            </a:r>
            <a:endParaRPr sz="2400">
              <a:highlight>
                <a:srgbClr val="FFB000"/>
              </a:highlight>
            </a:endParaRPr>
          </a:p>
        </p:txBody>
      </p:sp>
      <p:sp>
        <p:nvSpPr>
          <p:cNvPr id="1048735" name="Google Shape;373;p37"/>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lang="en"/>
          </a:p>
        </p:txBody>
      </p:sp>
      <p:sp>
        <p:nvSpPr>
          <p:cNvPr id="1048736" name="Google Shape;374;p37"/>
          <p:cNvSpPr/>
          <p:nvPr/>
        </p:nvSpPr>
        <p:spPr>
          <a:xfrm>
            <a:off x="8177426" y="647084"/>
            <a:ext cx="333619" cy="299490"/>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048607" name="Google Shape;122;p18"/>
          <p:cNvSpPr txBox="1">
            <a:spLocks noGrp="1"/>
          </p:cNvSpPr>
          <p:nvPr>
            <p:ph type="body" idx="1"/>
          </p:nvPr>
        </p:nvSpPr>
        <p:spPr>
          <a:xfrm>
            <a:off x="3731575" y="393525"/>
            <a:ext cx="4713000" cy="435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t>Artycool is an online art merchandise sales platform which aims to connect talented artists to interested buyers and vice versa.</a:t>
            </a:r>
            <a:endParaRPr dirty="0"/>
          </a:p>
        </p:txBody>
      </p:sp>
      <p:sp>
        <p:nvSpPr>
          <p:cNvPr id="1048608" name="Google Shape;123;p1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lang="en"/>
          </a:p>
        </p:txBody>
      </p:sp>
      <p:pic>
        <p:nvPicPr>
          <p:cNvPr id="2097156" name="Picture 1"/>
          <p:cNvPicPr>
            <a:picLocks noChangeAspect="1"/>
          </p:cNvPicPr>
          <p:nvPr/>
        </p:nvPicPr>
        <p:blipFill>
          <a:blip r:embed="rId4"/>
          <a:stretch>
            <a:fillRect/>
          </a:stretch>
        </p:blipFill>
        <p:spPr>
          <a:xfrm>
            <a:off x="5608660" y="3758765"/>
            <a:ext cx="2615411" cy="1194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04861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lvl="0"/>
            <a:r>
              <a:rPr lang="en-US" dirty="0" smtClean="0"/>
              <a:t>Our Key </a:t>
            </a:r>
            <a:r>
              <a:rPr lang="en-US" dirty="0"/>
              <a:t>activities</a:t>
            </a:r>
            <a:endParaRPr dirty="0"/>
          </a:p>
        </p:txBody>
      </p:sp>
      <p:sp>
        <p:nvSpPr>
          <p:cNvPr id="1048619" name="Google Shape;129;p19"/>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Art Merchandising</a:t>
            </a:r>
          </a:p>
          <a:p>
            <a:pPr>
              <a:buFont typeface="Wingdings" panose="05000000000000000000" pitchFamily="2" charset="2"/>
              <a:buChar char="Ø"/>
            </a:pPr>
            <a:r>
              <a:rPr lang="en-US" dirty="0" smtClean="0"/>
              <a:t>Art promotion</a:t>
            </a:r>
          </a:p>
          <a:p>
            <a:pPr>
              <a:buFont typeface="Wingdings" panose="05000000000000000000" pitchFamily="2" charset="2"/>
              <a:buChar char="Ø"/>
            </a:pPr>
            <a:r>
              <a:rPr lang="en-US" dirty="0" smtClean="0"/>
              <a:t>Talent discovery and promotion</a:t>
            </a:r>
          </a:p>
          <a:p>
            <a:pPr>
              <a:buClr>
                <a:srgbClr val="FFC000"/>
              </a:buClr>
              <a:buFont typeface="Wingdings" panose="05000000000000000000" pitchFamily="2" charset="2"/>
              <a:buChar char="Ø"/>
            </a:pPr>
            <a:endParaRPr lang="en-US" dirty="0"/>
          </a:p>
        </p:txBody>
      </p:sp>
      <p:sp>
        <p:nvSpPr>
          <p:cNvPr id="104862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lang="en"/>
          </a:p>
        </p:txBody>
      </p:sp>
      <p:grpSp>
        <p:nvGrpSpPr>
          <p:cNvPr id="49" name="Google Shape;131;p19"/>
          <p:cNvGrpSpPr/>
          <p:nvPr/>
        </p:nvGrpSpPr>
        <p:grpSpPr>
          <a:xfrm>
            <a:off x="8180944" y="637329"/>
            <a:ext cx="336534" cy="318981"/>
            <a:chOff x="5300400" y="3670175"/>
            <a:chExt cx="421300" cy="399325"/>
          </a:xfrm>
        </p:grpSpPr>
        <p:sp>
          <p:nvSpPr>
            <p:cNvPr id="1048621"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2"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3"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4"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5"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157" name="Picture 1"/>
          <p:cNvPicPr>
            <a:picLocks noChangeAspect="1"/>
          </p:cNvPicPr>
          <p:nvPr/>
        </p:nvPicPr>
        <p:blipFill>
          <a:blip r:embed="rId3"/>
          <a:stretch>
            <a:fillRect/>
          </a:stretch>
        </p:blipFill>
        <p:spPr>
          <a:xfrm>
            <a:off x="5730886" y="3876920"/>
            <a:ext cx="2450058" cy="1119374"/>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4"/>
        <p:cNvGrpSpPr/>
        <p:nvPr/>
      </p:nvGrpSpPr>
      <p:grpSpPr>
        <a:xfrm>
          <a:off x="0" y="0"/>
          <a:ext cx="0" cy="0"/>
          <a:chOff x="0" y="0"/>
          <a:chExt cx="0" cy="0"/>
        </a:xfrm>
      </p:grpSpPr>
      <p:pic>
        <p:nvPicPr>
          <p:cNvPr id="2097165" name="Picture 4"/>
          <p:cNvPicPr>
            <a:picLocks noChangeAspect="1"/>
          </p:cNvPicPr>
          <p:nvPr/>
        </p:nvPicPr>
        <p:blipFill>
          <a:blip r:embed="rId4"/>
          <a:stretch>
            <a:fillRect/>
          </a:stretch>
        </p:blipFill>
        <p:spPr>
          <a:xfrm rot="20449420">
            <a:off x="3144904" y="-90590"/>
            <a:ext cx="2190484" cy="2125521"/>
          </a:xfrm>
          <a:prstGeom prst="rect">
            <a:avLst/>
          </a:prstGeom>
          <a:ln>
            <a:noFill/>
          </a:ln>
          <a:effectLst>
            <a:softEdge rad="112500"/>
          </a:effectLst>
        </p:spPr>
      </p:pic>
      <p:sp>
        <p:nvSpPr>
          <p:cNvPr id="1048679" name="Google Shape;195;p24"/>
          <p:cNvSpPr txBox="1">
            <a:spLocks noGrp="1"/>
          </p:cNvSpPr>
          <p:nvPr>
            <p:ph type="sldNum" idx="12"/>
          </p:nvPr>
        </p:nvSpPr>
        <p:spPr>
          <a:prstGeom prst="rect">
            <a:avLst/>
          </a:prstGeom>
        </p:spPr>
        <p:txBody>
          <a:bodyPr spcFirstLastPara="1" wrap="square" lIns="91425" tIns="91425" rIns="91425" bIns="91425" anchor="ctr" anchorCtr="0">
            <a:noAutofit/>
          </a:bodyPr>
          <a:lstStyle/>
          <a:p>
            <a:fld id="{00000000-1234-1234-1234-123412341234}" type="slidenum">
              <a:rPr lang="en"/>
              <a:pPr/>
              <a:t>6</a:t>
            </a:fld>
            <a:endParaRPr lang="en"/>
          </a:p>
        </p:txBody>
      </p:sp>
      <p:pic>
        <p:nvPicPr>
          <p:cNvPr id="2097166" name="Picture 1"/>
          <p:cNvPicPr>
            <a:picLocks noChangeAspect="1"/>
          </p:cNvPicPr>
          <p:nvPr/>
        </p:nvPicPr>
        <p:blipFill>
          <a:blip r:embed="rId5"/>
          <a:stretch>
            <a:fillRect/>
          </a:stretch>
        </p:blipFill>
        <p:spPr>
          <a:xfrm rot="1357186">
            <a:off x="1760706" y="459329"/>
            <a:ext cx="1655222" cy="1655222"/>
          </a:xfrm>
          <a:prstGeom prst="rect">
            <a:avLst/>
          </a:prstGeom>
          <a:ln>
            <a:noFill/>
          </a:ln>
          <a:effectLst>
            <a:softEdge rad="112500"/>
          </a:effectLst>
        </p:spPr>
      </p:pic>
      <p:pic>
        <p:nvPicPr>
          <p:cNvPr id="2097167" name="Picture 5"/>
          <p:cNvPicPr>
            <a:picLocks noChangeAspect="1"/>
          </p:cNvPicPr>
          <p:nvPr/>
        </p:nvPicPr>
        <p:blipFill>
          <a:blip r:embed="rId6"/>
          <a:stretch>
            <a:fillRect/>
          </a:stretch>
        </p:blipFill>
        <p:spPr>
          <a:xfrm rot="1197806">
            <a:off x="1224327" y="3423644"/>
            <a:ext cx="2171771" cy="2125520"/>
          </a:xfrm>
          <a:prstGeom prst="rect">
            <a:avLst/>
          </a:prstGeom>
          <a:ln>
            <a:noFill/>
          </a:ln>
          <a:effectLst>
            <a:softEdge rad="112500"/>
          </a:effectLst>
        </p:spPr>
      </p:pic>
      <p:pic>
        <p:nvPicPr>
          <p:cNvPr id="2097168" name="Picture 6"/>
          <p:cNvPicPr>
            <a:picLocks noChangeAspect="1"/>
          </p:cNvPicPr>
          <p:nvPr/>
        </p:nvPicPr>
        <p:blipFill>
          <a:blip r:embed="rId7"/>
          <a:stretch>
            <a:fillRect/>
          </a:stretch>
        </p:blipFill>
        <p:spPr>
          <a:xfrm rot="20011060">
            <a:off x="2889448" y="1716782"/>
            <a:ext cx="2028753" cy="1953614"/>
          </a:xfrm>
          <a:prstGeom prst="rect">
            <a:avLst/>
          </a:prstGeom>
          <a:ln>
            <a:noFill/>
          </a:ln>
          <a:effectLst>
            <a:softEdge rad="112500"/>
          </a:effectLst>
        </p:spPr>
      </p:pic>
      <p:pic>
        <p:nvPicPr>
          <p:cNvPr id="2097169" name="Picture 7"/>
          <p:cNvPicPr>
            <a:picLocks noChangeAspect="1"/>
          </p:cNvPicPr>
          <p:nvPr/>
        </p:nvPicPr>
        <p:blipFill>
          <a:blip r:embed="rId8"/>
          <a:stretch>
            <a:fillRect/>
          </a:stretch>
        </p:blipFill>
        <p:spPr>
          <a:xfrm rot="1555393">
            <a:off x="4174630" y="3446256"/>
            <a:ext cx="1910142" cy="1819940"/>
          </a:xfrm>
          <a:prstGeom prst="rect">
            <a:avLst/>
          </a:prstGeom>
          <a:ln>
            <a:noFill/>
          </a:ln>
          <a:effectLst>
            <a:softEdge rad="112500"/>
          </a:effectLst>
        </p:spPr>
      </p:pic>
      <p:pic>
        <p:nvPicPr>
          <p:cNvPr id="2097170" name="Picture 8"/>
          <p:cNvPicPr>
            <a:picLocks noChangeAspect="1"/>
          </p:cNvPicPr>
          <p:nvPr/>
        </p:nvPicPr>
        <p:blipFill>
          <a:blip r:embed="rId9"/>
          <a:stretch>
            <a:fillRect/>
          </a:stretch>
        </p:blipFill>
        <p:spPr>
          <a:xfrm rot="1755313">
            <a:off x="226621" y="1999837"/>
            <a:ext cx="1788142" cy="1731849"/>
          </a:xfrm>
          <a:prstGeom prst="rect">
            <a:avLst/>
          </a:prstGeom>
          <a:ln>
            <a:noFill/>
          </a:ln>
          <a:effectLst>
            <a:softEdge rad="112500"/>
          </a:effectLst>
        </p:spPr>
      </p:pic>
      <p:pic>
        <p:nvPicPr>
          <p:cNvPr id="2097171" name="Picture 9"/>
          <p:cNvPicPr>
            <a:picLocks noChangeAspect="1"/>
          </p:cNvPicPr>
          <p:nvPr/>
        </p:nvPicPr>
        <p:blipFill>
          <a:blip r:embed="rId10"/>
          <a:stretch>
            <a:fillRect/>
          </a:stretch>
        </p:blipFill>
        <p:spPr>
          <a:xfrm rot="19912610">
            <a:off x="5070127" y="511373"/>
            <a:ext cx="2089919" cy="1969942"/>
          </a:xfrm>
          <a:prstGeom prst="rect">
            <a:avLst/>
          </a:prstGeom>
          <a:ln>
            <a:noFill/>
          </a:ln>
          <a:effectLst>
            <a:softEdge rad="112500"/>
          </a:effectLst>
        </p:spPr>
      </p:pic>
      <p:pic>
        <p:nvPicPr>
          <p:cNvPr id="2097172" name="Picture 10"/>
          <p:cNvPicPr>
            <a:picLocks noChangeAspect="1"/>
          </p:cNvPicPr>
          <p:nvPr/>
        </p:nvPicPr>
        <p:blipFill>
          <a:blip r:embed="rId11"/>
          <a:stretch>
            <a:fillRect/>
          </a:stretch>
        </p:blipFill>
        <p:spPr>
          <a:xfrm rot="1619777">
            <a:off x="7653105" y="-22396"/>
            <a:ext cx="1763270" cy="1706127"/>
          </a:xfrm>
          <a:prstGeom prst="rect">
            <a:avLst/>
          </a:prstGeom>
          <a:ln>
            <a:noFill/>
          </a:ln>
          <a:effectLst>
            <a:softEdge rad="112500"/>
          </a:effectLst>
        </p:spPr>
      </p:pic>
      <p:pic>
        <p:nvPicPr>
          <p:cNvPr id="2097173" name="Picture 11"/>
          <p:cNvPicPr>
            <a:picLocks noChangeAspect="1"/>
          </p:cNvPicPr>
          <p:nvPr/>
        </p:nvPicPr>
        <p:blipFill>
          <a:blip r:embed="rId12"/>
          <a:stretch>
            <a:fillRect/>
          </a:stretch>
        </p:blipFill>
        <p:spPr>
          <a:xfrm rot="20168160">
            <a:off x="6809375" y="3419516"/>
            <a:ext cx="1563867" cy="1516082"/>
          </a:xfrm>
          <a:prstGeom prst="rect">
            <a:avLst/>
          </a:prstGeom>
          <a:ln>
            <a:noFill/>
          </a:ln>
          <a:effectLst>
            <a:softEdge rad="112500"/>
          </a:effectLst>
        </p:spPr>
      </p:pic>
      <p:pic>
        <p:nvPicPr>
          <p:cNvPr id="2097174" name="Picture 3"/>
          <p:cNvPicPr>
            <a:picLocks noChangeAspect="1"/>
          </p:cNvPicPr>
          <p:nvPr/>
        </p:nvPicPr>
        <p:blipFill>
          <a:blip r:embed="rId13"/>
          <a:stretch>
            <a:fillRect/>
          </a:stretch>
        </p:blipFill>
        <p:spPr>
          <a:xfrm rot="956613">
            <a:off x="6667598" y="1286940"/>
            <a:ext cx="2131441" cy="2125521"/>
          </a:xfrm>
          <a:prstGeom prst="rect">
            <a:avLst/>
          </a:prstGeom>
          <a:ln>
            <a:noFill/>
          </a:ln>
          <a:effectLst>
            <a:softEdge rad="112500"/>
          </a:effectLst>
        </p:spPr>
      </p:pic>
      <p:pic>
        <p:nvPicPr>
          <p:cNvPr id="2097175" name="Picture 12"/>
          <p:cNvPicPr>
            <a:picLocks noChangeAspect="1"/>
          </p:cNvPicPr>
          <p:nvPr/>
        </p:nvPicPr>
        <p:blipFill>
          <a:blip r:embed="rId14"/>
          <a:stretch>
            <a:fillRect/>
          </a:stretch>
        </p:blipFill>
        <p:spPr>
          <a:xfrm>
            <a:off x="447420" y="251862"/>
            <a:ext cx="1614875" cy="1035078"/>
          </a:xfrm>
          <a:prstGeom prst="rect">
            <a:avLst/>
          </a:prstGeom>
        </p:spPr>
      </p:pic>
    </p:spTree>
    <p:extLst>
      <p:ext uri="{BB962C8B-B14F-4D97-AF65-F5344CB8AC3E}">
        <p14:creationId xmlns:p14="http://schemas.microsoft.com/office/powerpoint/2010/main" val="2505128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pic>
        <p:nvPicPr>
          <p:cNvPr id="2097158" name="Picture 3"/>
          <p:cNvPicPr>
            <a:picLocks noChangeAspect="1"/>
          </p:cNvPicPr>
          <p:nvPr/>
        </p:nvPicPr>
        <p:blipFill>
          <a:blip r:embed="rId4"/>
          <a:stretch>
            <a:fillRect/>
          </a:stretch>
        </p:blipFill>
        <p:spPr>
          <a:xfrm rot="19939756">
            <a:off x="6963626" y="3193239"/>
            <a:ext cx="1581048" cy="1581048"/>
          </a:xfrm>
          <a:prstGeom prst="rect">
            <a:avLst/>
          </a:prstGeom>
        </p:spPr>
      </p:pic>
      <p:pic>
        <p:nvPicPr>
          <p:cNvPr id="2097159" name="Picture 4"/>
          <p:cNvPicPr>
            <a:picLocks noChangeAspect="1"/>
          </p:cNvPicPr>
          <p:nvPr/>
        </p:nvPicPr>
        <p:blipFill>
          <a:blip r:embed="rId5"/>
          <a:stretch>
            <a:fillRect/>
          </a:stretch>
        </p:blipFill>
        <p:spPr>
          <a:xfrm rot="20177658">
            <a:off x="3842706" y="2347091"/>
            <a:ext cx="1532876" cy="1317513"/>
          </a:xfrm>
          <a:prstGeom prst="rect">
            <a:avLst/>
          </a:prstGeom>
        </p:spPr>
      </p:pic>
      <p:sp>
        <p:nvSpPr>
          <p:cNvPr id="1048628" name="Google Shape;141;p20"/>
          <p:cNvSpPr txBox="1">
            <a:spLocks noGrp="1"/>
          </p:cNvSpPr>
          <p:nvPr>
            <p:ph type="ctrTitle" idx="4294967295"/>
          </p:nvPr>
        </p:nvSpPr>
        <p:spPr>
          <a:xfrm>
            <a:off x="1375372" y="1332648"/>
            <a:ext cx="54555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7200" dirty="0" smtClean="0">
                <a:solidFill>
                  <a:srgbClr val="FFB000"/>
                </a:solidFill>
              </a:rPr>
              <a:t>B</a:t>
            </a:r>
            <a:r>
              <a:rPr lang="en" sz="7200" dirty="0" smtClean="0">
                <a:solidFill>
                  <a:srgbClr val="FFB000"/>
                </a:solidFill>
              </a:rPr>
              <a:t>ig picture</a:t>
            </a:r>
            <a:br>
              <a:rPr lang="en" sz="7200" dirty="0" smtClean="0">
                <a:solidFill>
                  <a:srgbClr val="FFB000"/>
                </a:solidFill>
              </a:rPr>
            </a:br>
            <a:r>
              <a:rPr lang="en" sz="7200" dirty="0" smtClean="0">
                <a:solidFill>
                  <a:srgbClr val="FFB000"/>
                </a:solidFill>
              </a:rPr>
              <a:t>SDG 8</a:t>
            </a:r>
            <a:endParaRPr sz="7200" dirty="0">
              <a:solidFill>
                <a:srgbClr val="FFB000"/>
              </a:solidFill>
            </a:endParaRPr>
          </a:p>
        </p:txBody>
      </p:sp>
      <p:sp>
        <p:nvSpPr>
          <p:cNvPr id="1048629" name="Google Shape;142;p20"/>
          <p:cNvSpPr txBox="1">
            <a:spLocks noGrp="1"/>
          </p:cNvSpPr>
          <p:nvPr>
            <p:ph type="subTitle" idx="4294967295"/>
          </p:nvPr>
        </p:nvSpPr>
        <p:spPr>
          <a:xfrm>
            <a:off x="1789889" y="3005847"/>
            <a:ext cx="6692629" cy="174397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 sz="3200" dirty="0" smtClean="0"/>
          </a:p>
          <a:p>
            <a:pPr marL="0" lvl="0" indent="0" algn="l" rtl="0">
              <a:spcBef>
                <a:spcPts val="600"/>
              </a:spcBef>
              <a:spcAft>
                <a:spcPts val="0"/>
              </a:spcAft>
              <a:buNone/>
            </a:pPr>
            <a:r>
              <a:rPr lang="en" sz="3200" dirty="0" smtClean="0"/>
              <a:t>DECENT WORK AND ECONOMIC GROWTH</a:t>
            </a:r>
            <a:endParaRPr sz="3200" dirty="0"/>
          </a:p>
        </p:txBody>
      </p:sp>
      <p:sp>
        <p:nvSpPr>
          <p:cNvPr id="1048630" name="Google Shape;143;p20"/>
          <p:cNvSpPr/>
          <p:nvPr/>
        </p:nvSpPr>
        <p:spPr>
          <a:xfrm>
            <a:off x="7568290" y="2334064"/>
            <a:ext cx="261878" cy="2500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1" name="Google Shape;152;p20"/>
          <p:cNvSpPr/>
          <p:nvPr/>
        </p:nvSpPr>
        <p:spPr>
          <a:xfrm rot="2466613">
            <a:off x="6245163" y="1147346"/>
            <a:ext cx="363854" cy="34742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2" name="Google Shape;153;p20"/>
          <p:cNvSpPr/>
          <p:nvPr/>
        </p:nvSpPr>
        <p:spPr>
          <a:xfrm rot="-1609020">
            <a:off x="6777274" y="1365970"/>
            <a:ext cx="261831" cy="2500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3" name="Google Shape;154;p20"/>
          <p:cNvSpPr/>
          <p:nvPr/>
        </p:nvSpPr>
        <p:spPr>
          <a:xfrm rot="2926409">
            <a:off x="8364950" y="1564011"/>
            <a:ext cx="196068" cy="1872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4" name="Google Shape;155;p20"/>
          <p:cNvSpPr/>
          <p:nvPr/>
        </p:nvSpPr>
        <p:spPr>
          <a:xfrm rot="-1609718">
            <a:off x="7548927" y="309671"/>
            <a:ext cx="176665" cy="16868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5"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lang="en"/>
          </a:p>
        </p:txBody>
      </p:sp>
      <p:pic>
        <p:nvPicPr>
          <p:cNvPr id="2097160" name="Picture 1"/>
          <p:cNvPicPr>
            <a:picLocks noChangeAspect="1"/>
          </p:cNvPicPr>
          <p:nvPr/>
        </p:nvPicPr>
        <p:blipFill>
          <a:blip r:embed="rId6"/>
          <a:stretch>
            <a:fillRect/>
          </a:stretch>
        </p:blipFill>
        <p:spPr>
          <a:xfrm>
            <a:off x="1192303" y="-124364"/>
            <a:ext cx="2307750" cy="1054357"/>
          </a:xfrm>
          <a:prstGeom prst="rect">
            <a:avLst/>
          </a:prstGeom>
        </p:spPr>
      </p:pic>
      <p:pic>
        <p:nvPicPr>
          <p:cNvPr id="2097161" name="Picture 2"/>
          <p:cNvPicPr>
            <a:picLocks noChangeAspect="1"/>
          </p:cNvPicPr>
          <p:nvPr/>
        </p:nvPicPr>
        <p:blipFill>
          <a:blip r:embed="rId7"/>
          <a:stretch>
            <a:fillRect/>
          </a:stretch>
        </p:blipFill>
        <p:spPr>
          <a:xfrm rot="1555214">
            <a:off x="7361630" y="795402"/>
            <a:ext cx="1352184" cy="13521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Title 6"/>
          <p:cNvSpPr>
            <a:spLocks noGrp="1"/>
          </p:cNvSpPr>
          <p:nvPr>
            <p:ph type="title"/>
          </p:nvPr>
        </p:nvSpPr>
        <p:spPr/>
        <p:txBody>
          <a:bodyPr/>
          <a:lstStyle/>
          <a:p>
            <a:r>
              <a:rPr lang="en-US" dirty="0"/>
              <a:t>Customer Segment</a:t>
            </a:r>
            <a:br>
              <a:rPr lang="en-US" dirty="0"/>
            </a:br>
            <a:endParaRPr lang="en-US" dirty="0"/>
          </a:p>
        </p:txBody>
      </p:sp>
      <p:sp>
        <p:nvSpPr>
          <p:cNvPr id="1048720" name="Slide Number Placeholder 2"/>
          <p:cNvSpPr>
            <a:spLocks noGrp="1"/>
          </p:cNvSpPr>
          <p:nvPr>
            <p:ph type="sldNum" idx="12"/>
          </p:nvPr>
        </p:nvSpPr>
        <p:spPr/>
        <p:txBody>
          <a:bodyPr/>
          <a:lstStyle/>
          <a:p>
            <a:fld id="{00000000-1234-1234-1234-123412341234}" type="slidenum">
              <a:rPr lang="en" smtClean="0"/>
              <a:pPr/>
              <a:t>8</a:t>
            </a:fld>
            <a:endParaRPr lang="en"/>
          </a:p>
        </p:txBody>
      </p:sp>
      <p:sp>
        <p:nvSpPr>
          <p:cNvPr id="1048721" name="Rectangle 4"/>
          <p:cNvSpPr/>
          <p:nvPr/>
        </p:nvSpPr>
        <p:spPr>
          <a:xfrm>
            <a:off x="2133743" y="1555458"/>
            <a:ext cx="5787957" cy="1043940"/>
          </a:xfrm>
          <a:prstGeom prst="rect">
            <a:avLst/>
          </a:prstGeom>
        </p:spPr>
        <p:txBody>
          <a:bodyPr wrap="square">
            <a:spAutoFit/>
          </a:bodyPr>
          <a:lstStyle/>
          <a:p>
            <a:pPr marL="342900" indent="-342900">
              <a:buFont typeface="Wingdings" panose="05000000000000000000" pitchFamily="2" charset="2"/>
              <a:buChar char="v"/>
            </a:pPr>
            <a:r>
              <a:rPr lang="en-US" sz="2200" dirty="0" smtClean="0">
                <a:solidFill>
                  <a:srgbClr val="666666">
                    <a:lumMod val="75000"/>
                  </a:srgbClr>
                </a:solidFill>
                <a:latin typeface="Barlow" panose="020B0604020202020204" charset="0"/>
              </a:rPr>
              <a:t>2 customers</a:t>
            </a:r>
          </a:p>
          <a:p>
            <a:pPr marL="342900" indent="-342900">
              <a:buFont typeface="Wingdings" panose="05000000000000000000" pitchFamily="2" charset="2"/>
              <a:buChar char="v"/>
            </a:pPr>
            <a:r>
              <a:rPr lang="en-US" sz="2200" dirty="0" smtClean="0">
                <a:solidFill>
                  <a:srgbClr val="666666">
                    <a:lumMod val="75000"/>
                  </a:srgbClr>
                </a:solidFill>
                <a:latin typeface="Barlow" panose="020B0604020202020204" charset="0"/>
              </a:rPr>
              <a:t>a. Users: Art lovers</a:t>
            </a:r>
          </a:p>
          <a:p>
            <a:pPr marL="342900" indent="-342900">
              <a:buFont typeface="Wingdings" panose="05000000000000000000" pitchFamily="2" charset="2"/>
              <a:buChar char="v"/>
            </a:pPr>
            <a:r>
              <a:rPr lang="en-US" sz="2200" dirty="0">
                <a:solidFill>
                  <a:srgbClr val="666666">
                    <a:lumMod val="75000"/>
                  </a:srgbClr>
                </a:solidFill>
                <a:latin typeface="Barlow" panose="020B0604020202020204" charset="0"/>
              </a:rPr>
              <a:t>b</a:t>
            </a:r>
            <a:r>
              <a:rPr lang="en-US" sz="2200" dirty="0" smtClean="0">
                <a:solidFill>
                  <a:srgbClr val="666666">
                    <a:lumMod val="75000"/>
                  </a:srgbClr>
                </a:solidFill>
                <a:latin typeface="Barlow" panose="020B0604020202020204" charset="0"/>
              </a:rPr>
              <a:t>. Artists and sellers of wearable art</a:t>
            </a:r>
            <a:endParaRPr lang="en-US" sz="2200" dirty="0">
              <a:solidFill>
                <a:srgbClr val="666666">
                  <a:lumMod val="75000"/>
                </a:srgbClr>
              </a:solidFill>
              <a:latin typeface="Barlow" panose="020B0604020202020204" charset="0"/>
            </a:endParaRPr>
          </a:p>
        </p:txBody>
      </p:sp>
    </p:spTree>
    <p:extLst>
      <p:ext uri="{BB962C8B-B14F-4D97-AF65-F5344CB8AC3E}">
        <p14:creationId xmlns:p14="http://schemas.microsoft.com/office/powerpoint/2010/main" val="3873356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itle 6"/>
          <p:cNvSpPr>
            <a:spLocks noGrp="1"/>
          </p:cNvSpPr>
          <p:nvPr>
            <p:ph type="title"/>
          </p:nvPr>
        </p:nvSpPr>
        <p:spPr/>
        <p:txBody>
          <a:bodyPr/>
          <a:lstStyle/>
          <a:p>
            <a:r>
              <a:rPr lang="en-US" dirty="0"/>
              <a:t>Customer Segment</a:t>
            </a:r>
            <a:br>
              <a:rPr lang="en-US" dirty="0"/>
            </a:br>
            <a:endParaRPr lang="en-US" dirty="0"/>
          </a:p>
        </p:txBody>
      </p:sp>
      <p:sp>
        <p:nvSpPr>
          <p:cNvPr id="104872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1048724" name="Rectangle 4"/>
          <p:cNvSpPr/>
          <p:nvPr/>
        </p:nvSpPr>
        <p:spPr>
          <a:xfrm>
            <a:off x="2133743" y="1555458"/>
            <a:ext cx="5787957" cy="2948941"/>
          </a:xfrm>
          <a:prstGeom prst="rect">
            <a:avLst/>
          </a:prstGeom>
        </p:spPr>
        <p:txBody>
          <a:bodyPr wrap="square">
            <a:spAutoFit/>
          </a:bodyPr>
          <a:lstStyle/>
          <a:p>
            <a:pPr marL="342900" indent="-342900">
              <a:buFont typeface="Wingdings" panose="05000000000000000000" pitchFamily="2" charset="2"/>
              <a:buChar char="v"/>
            </a:pPr>
            <a:r>
              <a:rPr lang="en-US" sz="2200" dirty="0" smtClean="0">
                <a:solidFill>
                  <a:schemeClr val="bg2">
                    <a:lumMod val="75000"/>
                  </a:schemeClr>
                </a:solidFill>
                <a:latin typeface="Barlow" panose="020B0604020202020204" charset="0"/>
              </a:rPr>
              <a:t>Segment a</a:t>
            </a:r>
          </a:p>
          <a:p>
            <a:pPr marL="342900" indent="-342900">
              <a:buFont typeface="Wingdings" panose="05000000000000000000" pitchFamily="2" charset="2"/>
              <a:buChar char="v"/>
            </a:pPr>
            <a:r>
              <a:rPr lang="en-US" sz="2200" dirty="0" smtClean="0">
                <a:solidFill>
                  <a:schemeClr val="bg2">
                    <a:lumMod val="75000"/>
                  </a:schemeClr>
                </a:solidFill>
                <a:latin typeface="Barlow" panose="020B0604020202020204" charset="0"/>
              </a:rPr>
              <a:t>Art lovers (user)…. Persona profile</a:t>
            </a:r>
          </a:p>
          <a:p>
            <a:r>
              <a:rPr lang="en-US" sz="2200" dirty="0" err="1" smtClean="0">
                <a:solidFill>
                  <a:schemeClr val="bg2">
                    <a:lumMod val="75000"/>
                  </a:schemeClr>
                </a:solidFill>
                <a:latin typeface="Barlow" panose="020B0604020202020204" charset="0"/>
              </a:rPr>
              <a:t>Chike</a:t>
            </a:r>
            <a:r>
              <a:rPr lang="en-US" sz="2200" dirty="0" smtClean="0">
                <a:solidFill>
                  <a:schemeClr val="bg2">
                    <a:lumMod val="75000"/>
                  </a:schemeClr>
                </a:solidFill>
                <a:latin typeface="Barlow" panose="020B0604020202020204" charset="0"/>
              </a:rPr>
              <a:t> is a middle aged art lover who earns NGN 400,000 monthly. As much as he loves art, he can only spare 20,000 naira monthly to buy art as he also has to provide for his own family.</a:t>
            </a:r>
          </a:p>
          <a:p>
            <a:endParaRPr lang="en-US" sz="2200" dirty="0">
              <a:solidFill>
                <a:schemeClr val="bg2">
                  <a:lumMod val="75000"/>
                </a:schemeClr>
              </a:solidFill>
              <a:latin typeface="Barlow" panose="020B0604020202020204" charset="0"/>
            </a:endParaRPr>
          </a:p>
          <a:p>
            <a:r>
              <a:rPr lang="en-US" sz="2200" dirty="0" err="1" smtClean="0">
                <a:solidFill>
                  <a:schemeClr val="bg2">
                    <a:lumMod val="75000"/>
                  </a:schemeClr>
                </a:solidFill>
                <a:latin typeface="Barlow" panose="020B0604020202020204" charset="0"/>
              </a:rPr>
              <a:t>Artycool</a:t>
            </a:r>
            <a:r>
              <a:rPr lang="en-US" sz="2200" dirty="0" smtClean="0">
                <a:solidFill>
                  <a:schemeClr val="bg2">
                    <a:lumMod val="75000"/>
                  </a:schemeClr>
                </a:solidFill>
                <a:latin typeface="Barlow" panose="020B0604020202020204" charset="0"/>
              </a:rPr>
              <a:t> is his solution!</a:t>
            </a:r>
            <a:endParaRPr lang="en-US" sz="2200" dirty="0">
              <a:solidFill>
                <a:schemeClr val="bg2">
                  <a:lumMod val="75000"/>
                </a:schemeClr>
              </a:solidFill>
              <a:latin typeface="Barlow" panose="020B0604020202020204" charset="0"/>
            </a:endParaRPr>
          </a:p>
        </p:txBody>
      </p:sp>
      <p:pic>
        <p:nvPicPr>
          <p:cNvPr id="2097176" name="Picture 1"/>
          <p:cNvPicPr>
            <a:picLocks noChangeAspect="1"/>
          </p:cNvPicPr>
          <p:nvPr/>
        </p:nvPicPr>
        <p:blipFill>
          <a:blip r:embed="rId2"/>
          <a:stretch>
            <a:fillRect/>
          </a:stretch>
        </p:blipFill>
        <p:spPr>
          <a:xfrm>
            <a:off x="6990884" y="393475"/>
            <a:ext cx="1861632" cy="18616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ass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ass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779</Words>
  <Application>Microsoft Office PowerPoint</Application>
  <PresentationFormat>On-screen Show (16:9)</PresentationFormat>
  <Paragraphs>181</Paragraphs>
  <Slides>30</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Barlow</vt:lpstr>
      <vt:lpstr>Wingdings</vt:lpstr>
      <vt:lpstr>Arial</vt:lpstr>
      <vt:lpstr>Curlz MT</vt:lpstr>
      <vt:lpstr>Basset template</vt:lpstr>
      <vt:lpstr>1_Basset template</vt:lpstr>
      <vt:lpstr>                        Art for the heart</vt:lpstr>
      <vt:lpstr>HELLO!</vt:lpstr>
      <vt:lpstr>1. OUR BUSINESS PLAN /MODEL</vt:lpstr>
      <vt:lpstr>PowerPoint Presentation</vt:lpstr>
      <vt:lpstr>Our Key activities</vt:lpstr>
      <vt:lpstr>PowerPoint Presentation</vt:lpstr>
      <vt:lpstr>Big picture SDG 8</vt:lpstr>
      <vt:lpstr>Customer Segment </vt:lpstr>
      <vt:lpstr>Customer Segment </vt:lpstr>
      <vt:lpstr>Customer Segment </vt:lpstr>
      <vt:lpstr>CHANNELS (AIDA)</vt:lpstr>
      <vt:lpstr>AIDAOR</vt:lpstr>
      <vt:lpstr>AI-attention and interest</vt:lpstr>
      <vt:lpstr>DA-Desire and Action</vt:lpstr>
      <vt:lpstr>Channels</vt:lpstr>
      <vt:lpstr>Customer Relationship</vt:lpstr>
      <vt:lpstr>PowerPoint Presentation</vt:lpstr>
      <vt:lpstr>KEY ACTIVITIES</vt:lpstr>
      <vt:lpstr>OUR KEY ACTIVITIES INCLUDE:</vt:lpstr>
      <vt:lpstr>KEY RESOURCES</vt:lpstr>
      <vt:lpstr>KEY RESOURCES</vt:lpstr>
      <vt:lpstr>KEY PARTNERS</vt:lpstr>
      <vt:lpstr>GIG logistics</vt:lpstr>
      <vt:lpstr>OVERVIEW OF FINANCIAL PLAN</vt:lpstr>
      <vt:lpstr>START UP COST BREAKDOWN</vt:lpstr>
      <vt:lpstr>Projected revenue  BREAKDOWN</vt:lpstr>
      <vt:lpstr>FINANCIAL BREAKDOWN</vt:lpstr>
      <vt:lpstr>Value proposition</vt:lpstr>
      <vt:lpstr>THANKS!</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Tiwalade Toki</dc:creator>
  <cp:lastModifiedBy>EduBridge Academy</cp:lastModifiedBy>
  <cp:revision>10</cp:revision>
  <dcterms:created xsi:type="dcterms:W3CDTF">2019-07-16T21:16:21Z</dcterms:created>
  <dcterms:modified xsi:type="dcterms:W3CDTF">2019-07-17T05:40:03Z</dcterms:modified>
</cp:coreProperties>
</file>