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82" r:id="rId8"/>
    <p:sldId id="266" r:id="rId9"/>
    <p:sldId id="280" r:id="rId10"/>
    <p:sldId id="281" r:id="rId11"/>
    <p:sldId id="277" r:id="rId12"/>
    <p:sldId id="278" r:id="rId13"/>
    <p:sldId id="276" r:id="rId14"/>
    <p:sldId id="279" r:id="rId15"/>
    <p:sldId id="263" r:id="rId16"/>
    <p:sldId id="264" r:id="rId17"/>
    <p:sldId id="268" r:id="rId18"/>
    <p:sldId id="267" r:id="rId19"/>
    <p:sldId id="270" r:id="rId20"/>
    <p:sldId id="283" r:id="rId21"/>
    <p:sldId id="271" r:id="rId22"/>
    <p:sldId id="273" r:id="rId23"/>
    <p:sldId id="272" r:id="rId24"/>
    <p:sldId id="274" r:id="rId25"/>
    <p:sldId id="275" r:id="rId2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86618" autoAdjust="0"/>
  </p:normalViewPr>
  <p:slideViewPr>
    <p:cSldViewPr snapToGrid="0">
      <p:cViewPr varScale="1">
        <p:scale>
          <a:sx n="106" d="100"/>
          <a:sy n="106" d="100"/>
        </p:scale>
        <p:origin x="18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B2784-71FE-4808-8CEE-229E66C5EFBC}" type="datetimeFigureOut">
              <a:rPr lang="sk-SK" smtClean="0"/>
              <a:t>4. 6. 2024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E219B-69EA-485F-BD32-D8A356512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0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$8721,16</a:t>
            </a:r>
            <a:r>
              <a:rPr lang="en-US" dirty="0"/>
              <a:t> </a:t>
            </a:r>
            <a:r>
              <a:rPr lang="en-US" dirty="0" err="1"/>
              <a:t>milard</a:t>
            </a:r>
            <a:r>
              <a:rPr lang="en-US" dirty="0"/>
              <a:t> v </a:t>
            </a:r>
            <a:r>
              <a:rPr lang="en-US" dirty="0" err="1"/>
              <a:t>roku</a:t>
            </a:r>
            <a:r>
              <a:rPr lang="en-US" dirty="0"/>
              <a:t> 2022 – </a:t>
            </a:r>
            <a:r>
              <a:rPr lang="en-US" dirty="0" err="1"/>
              <a:t>straty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podvodoch</a:t>
            </a:r>
            <a:r>
              <a:rPr lang="en-US" dirty="0"/>
              <a:t> </a:t>
            </a:r>
            <a:r>
              <a:rPr lang="en-US" dirty="0" err="1"/>
              <a:t>cca</a:t>
            </a:r>
            <a:r>
              <a:rPr lang="en-US" dirty="0"/>
              <a:t> 7-8 milliard </a:t>
            </a:r>
            <a:r>
              <a:rPr lang="en-US" dirty="0" err="1"/>
              <a:t>eur</a:t>
            </a:r>
            <a:r>
              <a:rPr lang="en-US" dirty="0"/>
              <a:t> (USA, AUS, GB, EU)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sucastnosti</a:t>
            </a:r>
            <a:r>
              <a:rPr lang="en-US" dirty="0"/>
              <a:t> je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jednoduche</a:t>
            </a:r>
            <a:r>
              <a:rPr lang="en-US" dirty="0"/>
              <a:t> </a:t>
            </a:r>
            <a:r>
              <a:rPr lang="en-US" dirty="0" err="1"/>
              <a:t>podat</a:t>
            </a:r>
            <a:r>
              <a:rPr lang="en-US" dirty="0"/>
              <a:t> </a:t>
            </a:r>
            <a:r>
              <a:rPr lang="en-US" dirty="0" err="1"/>
              <a:t>ziadost</a:t>
            </a:r>
            <a:r>
              <a:rPr lang="en-US" dirty="0"/>
              <a:t> o </a:t>
            </a:r>
            <a:r>
              <a:rPr lang="en-US" dirty="0" err="1"/>
              <a:t>uver</a:t>
            </a:r>
            <a:r>
              <a:rPr lang="en-US" dirty="0"/>
              <a:t>, </a:t>
            </a:r>
            <a:r>
              <a:rPr lang="en-US" dirty="0" err="1"/>
              <a:t>staci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online a mat </a:t>
            </a:r>
            <a:r>
              <a:rPr lang="en-US" dirty="0" err="1"/>
              <a:t>pristup</a:t>
            </a:r>
            <a:r>
              <a:rPr lang="en-US" dirty="0"/>
              <a:t> k </a:t>
            </a:r>
            <a:r>
              <a:rPr lang="en-US" dirty="0" err="1"/>
              <a:t>obcianskemu</a:t>
            </a:r>
            <a:r>
              <a:rPr lang="en-US" dirty="0"/>
              <a:t> </a:t>
            </a:r>
            <a:r>
              <a:rPr lang="en-US" dirty="0" err="1"/>
              <a:t>preukazu</a:t>
            </a:r>
            <a:r>
              <a:rPr lang="en-US" dirty="0"/>
              <a:t>, </a:t>
            </a:r>
            <a:r>
              <a:rPr lang="en-US" dirty="0" err="1"/>
              <a:t>pasu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k </a:t>
            </a:r>
            <a:r>
              <a:rPr lang="en-US" dirty="0" err="1"/>
              <a:t>dokladu</a:t>
            </a:r>
            <a:r>
              <a:rPr lang="en-US" dirty="0"/>
              <a:t> o </a:t>
            </a:r>
            <a:r>
              <a:rPr lang="en-US" dirty="0" err="1"/>
              <a:t>prijmoch</a:t>
            </a:r>
            <a:endParaRPr lang="en-US" dirty="0"/>
          </a:p>
          <a:p>
            <a:endParaRPr lang="sk-SK" dirty="0"/>
          </a:p>
          <a:p>
            <a:pPr lvl="1"/>
            <a:r>
              <a:rPr lang="en-US" dirty="0" err="1"/>
              <a:t>Rast</a:t>
            </a:r>
            <a:r>
              <a:rPr lang="sk-SK" dirty="0" err="1"/>
              <a:t>úca</a:t>
            </a:r>
            <a:r>
              <a:rPr lang="sk-SK" dirty="0"/>
              <a:t> popularita </a:t>
            </a:r>
            <a:r>
              <a:rPr lang="en-US" dirty="0"/>
              <a:t>(</a:t>
            </a:r>
            <a:r>
              <a:rPr lang="sk-SK" dirty="0"/>
              <a:t>už aj </a:t>
            </a:r>
            <a:r>
              <a:rPr lang="en-US" dirty="0"/>
              <a:t>online – </a:t>
            </a:r>
            <a:r>
              <a:rPr lang="sk-SK" dirty="0"/>
              <a:t>pohodlie, anonymita</a:t>
            </a:r>
            <a:r>
              <a:rPr lang="en-US" dirty="0"/>
              <a:t>)</a:t>
            </a:r>
          </a:p>
          <a:p>
            <a:pPr lvl="1"/>
            <a:r>
              <a:rPr lang="sk-SK" dirty="0"/>
              <a:t>Rôznorodosť typov úverových žiadostí </a:t>
            </a:r>
            <a:r>
              <a:rPr lang="en-US" dirty="0"/>
              <a:t>(</a:t>
            </a:r>
            <a:r>
              <a:rPr lang="sk-SK" dirty="0" err="1"/>
              <a:t>hypo</a:t>
            </a:r>
            <a:r>
              <a:rPr lang="sk-SK" dirty="0"/>
              <a:t>, spotrebný, </a:t>
            </a:r>
            <a:r>
              <a:rPr lang="sk-SK" dirty="0" err="1"/>
              <a:t>podnikateľký</a:t>
            </a:r>
            <a:r>
              <a:rPr lang="sk-SK" dirty="0"/>
              <a:t>, bezúčelový...</a:t>
            </a:r>
            <a:r>
              <a:rPr lang="en-US" dirty="0"/>
              <a:t>)</a:t>
            </a:r>
            <a:endParaRPr lang="sk-SK" dirty="0"/>
          </a:p>
          <a:p>
            <a:pPr lvl="1"/>
            <a:r>
              <a:rPr lang="sk-SK" dirty="0"/>
              <a:t>Výsledok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Obrovsk</a:t>
            </a:r>
            <a:r>
              <a:rPr lang="sk-SK" dirty="0">
                <a:sym typeface="Wingdings" panose="05000000000000000000" pitchFamily="2" charset="2"/>
              </a:rPr>
              <a:t>ý trh 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sk-SK" dirty="0">
                <a:sym typeface="Wingdings" panose="05000000000000000000" pitchFamily="2" charset="2"/>
              </a:rPr>
              <a:t>r</a:t>
            </a:r>
            <a:r>
              <a:rPr lang="en-US" dirty="0" err="1">
                <a:sym typeface="Wingdings" panose="05000000000000000000" pitchFamily="2" charset="2"/>
              </a:rPr>
              <a:t>ast</a:t>
            </a:r>
            <a:r>
              <a:rPr lang="sk-SK" dirty="0" err="1">
                <a:sym typeface="Wingdings" panose="05000000000000000000" pitchFamily="2" charset="2"/>
              </a:rPr>
              <a:t>úci</a:t>
            </a:r>
            <a:r>
              <a:rPr lang="sk-SK" dirty="0">
                <a:sym typeface="Wingdings" panose="05000000000000000000" pitchFamily="2" charset="2"/>
              </a:rPr>
              <a:t> počet podvodov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sk-SK" dirty="0">
                <a:sym typeface="Wingdings" panose="05000000000000000000" pitchFamily="2" charset="2"/>
              </a:rPr>
              <a:t>Podvody prvej, druhej a tretej strany</a:t>
            </a:r>
          </a:p>
          <a:p>
            <a:pPr lvl="1"/>
            <a:r>
              <a:rPr lang="sk-SK" dirty="0" err="1">
                <a:sym typeface="Wingdings" panose="05000000000000000000" pitchFamily="2" charset="2"/>
              </a:rPr>
              <a:t>Následk</a:t>
            </a:r>
            <a:r>
              <a:rPr lang="en-US" dirty="0">
                <a:sym typeface="Wingdings" panose="05000000000000000000" pitchFamily="2" charset="2"/>
              </a:rPr>
              <a:t>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sk-SK" dirty="0">
                <a:sym typeface="Wingdings" panose="05000000000000000000" pitchFamily="2" charset="2"/>
              </a:rPr>
              <a:t>Finančné straty, poškodenie reputácie</a:t>
            </a:r>
          </a:p>
          <a:p>
            <a:pPr lvl="1"/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930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Využitie strojového učenia na tvorbu </a:t>
            </a:r>
            <a:r>
              <a:rPr lang="sk-SK" dirty="0" err="1"/>
              <a:t>prediktivného</a:t>
            </a:r>
            <a:r>
              <a:rPr lang="sk-SK" dirty="0"/>
              <a:t> modelu na detekciu podvodných úverových žiadosti</a:t>
            </a:r>
          </a:p>
          <a:p>
            <a:r>
              <a:rPr lang="sk-SK" dirty="0"/>
              <a:t>Vytvorenie riešenia, ktoré zohľadňuje najefektívnejší model </a:t>
            </a:r>
            <a:r>
              <a:rPr lang="en-US" dirty="0"/>
              <a:t>– </a:t>
            </a:r>
            <a:r>
              <a:rPr lang="en-US" dirty="0" err="1"/>
              <a:t>pomocou</a:t>
            </a:r>
            <a:r>
              <a:rPr lang="en-US" dirty="0"/>
              <a:t> KPI a </a:t>
            </a:r>
            <a:r>
              <a:rPr lang="en-US" dirty="0" err="1"/>
              <a:t>ur</a:t>
            </a:r>
            <a:r>
              <a:rPr lang="sk-SK" dirty="0" err="1"/>
              <a:t>čenie</a:t>
            </a:r>
            <a:r>
              <a:rPr lang="sk-SK" dirty="0"/>
              <a:t> najdôležitejších vstupných atribútov</a:t>
            </a:r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zapr</a:t>
            </a:r>
            <a:r>
              <a:rPr lang="sk-SK" dirty="0"/>
              <a:t>a</a:t>
            </a:r>
            <a:r>
              <a:rPr lang="en-US" dirty="0" err="1"/>
              <a:t>covan</a:t>
            </a:r>
            <a:r>
              <a:rPr lang="sk-SK" dirty="0"/>
              <a:t>í by model mohol zredukovať počet úspešných podvodných žiadostí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pozitivny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dopad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sk-SK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585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Veľké množstvo</a:t>
            </a:r>
            <a:r>
              <a:rPr lang="en-US" dirty="0"/>
              <a:t> </a:t>
            </a:r>
            <a:r>
              <a:rPr lang="sk-SK" dirty="0"/>
              <a:t>publikácií, hlavne Ázia </a:t>
            </a:r>
            <a:r>
              <a:rPr lang="en-US" dirty="0"/>
              <a:t>(</a:t>
            </a:r>
            <a:r>
              <a:rPr lang="sk-SK" dirty="0"/>
              <a:t>hlavne Čína, Indonézia</a:t>
            </a:r>
            <a:r>
              <a:rPr lang="en-US" dirty="0"/>
              <a:t>)</a:t>
            </a:r>
          </a:p>
          <a:p>
            <a:r>
              <a:rPr lang="en-US" dirty="0"/>
              <a:t> Financial fraud detection based on machine learning: A systematic literature review. (A. Ali, et al. , 2022)</a:t>
            </a:r>
          </a:p>
          <a:p>
            <a:r>
              <a:rPr lang="en-US" dirty="0"/>
              <a:t>Review of Machine: Learning Approach on credit card fraud (R. </a:t>
            </a:r>
            <a:r>
              <a:rPr lang="en-US" dirty="0" err="1"/>
              <a:t>Sulaiman</a:t>
            </a:r>
            <a:r>
              <a:rPr lang="en-US" dirty="0"/>
              <a:t>, et al. ,  2022)</a:t>
            </a:r>
          </a:p>
          <a:p>
            <a:pPr lvl="1"/>
            <a:r>
              <a:rPr lang="sk-SK" dirty="0"/>
              <a:t>Náročnosť získania datasetu</a:t>
            </a:r>
          </a:p>
          <a:p>
            <a:r>
              <a:rPr lang="en-US" dirty="0"/>
              <a:t>Loan fraud users detection in online lending leveraging multiple data views</a:t>
            </a:r>
            <a:r>
              <a:rPr lang="sk-SK" dirty="0"/>
              <a:t> </a:t>
            </a:r>
            <a:r>
              <a:rPr lang="en-US" dirty="0"/>
              <a:t>(S. Zhao, et al. , 2022)</a:t>
            </a:r>
          </a:p>
          <a:p>
            <a:pPr lvl="1"/>
            <a:r>
              <a:rPr lang="sk-SK" dirty="0" err="1"/>
              <a:t>multidimenzionáln</a:t>
            </a:r>
            <a:r>
              <a:rPr lang="en-US" dirty="0"/>
              <a:t>e</a:t>
            </a:r>
            <a:r>
              <a:rPr lang="sk-SK" dirty="0"/>
              <a:t> dát</a:t>
            </a:r>
            <a:r>
              <a:rPr lang="en-US" dirty="0"/>
              <a:t>a</a:t>
            </a:r>
            <a:r>
              <a:rPr lang="sk-SK" dirty="0"/>
              <a:t> z rôznych zdrojov.</a:t>
            </a:r>
            <a:endParaRPr lang="en-US" dirty="0"/>
          </a:p>
          <a:p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en-US" dirty="0"/>
              <a:t> </a:t>
            </a:r>
            <a:r>
              <a:rPr lang="sk-SK" dirty="0" err="1"/>
              <a:t>fraud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in P2P </a:t>
            </a:r>
            <a:r>
              <a:rPr lang="sk-SK" dirty="0" err="1"/>
              <a:t>financial</a:t>
            </a:r>
            <a:r>
              <a:rPr lang="sk-SK" dirty="0"/>
              <a:t> </a:t>
            </a:r>
            <a:r>
              <a:rPr lang="sk-SK" dirty="0" err="1"/>
              <a:t>market</a:t>
            </a:r>
            <a:r>
              <a:rPr lang="en-US" dirty="0"/>
              <a:t> (H. Wang, et al. 2015)</a:t>
            </a:r>
          </a:p>
          <a:p>
            <a:pPr lvl="1"/>
            <a:r>
              <a:rPr lang="en-US" dirty="0"/>
              <a:t>Data mining </a:t>
            </a:r>
            <a:r>
              <a:rPr lang="en-US" dirty="0" err="1"/>
              <a:t>techniky</a:t>
            </a:r>
            <a:r>
              <a:rPr lang="en-US" dirty="0"/>
              <a:t>, data crawler-y</a:t>
            </a:r>
          </a:p>
          <a:p>
            <a:endParaRPr lang="sk-SK" dirty="0"/>
          </a:p>
          <a:p>
            <a:endParaRPr lang="en-US" dirty="0"/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84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Python, </a:t>
            </a:r>
            <a:r>
              <a:rPr lang="en-US" dirty="0" err="1"/>
              <a:t>Miniconda</a:t>
            </a:r>
            <a:r>
              <a:rPr lang="en-US" dirty="0"/>
              <a:t> a </a:t>
            </a:r>
            <a:r>
              <a:rPr lang="en-US" dirty="0" err="1"/>
              <a:t>Conda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Pyarrow</a:t>
            </a:r>
            <a:r>
              <a:rPr lang="en-US" dirty="0"/>
              <a:t>, Matplotlib, Seaborn, Scikit-learn,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sk-SK" dirty="0"/>
              <a:t>nezávislých</a:t>
            </a:r>
            <a:r>
              <a:rPr lang="en-US" dirty="0"/>
              <a:t> </a:t>
            </a:r>
            <a:r>
              <a:rPr lang="en-US" dirty="0" err="1"/>
              <a:t>premenn</a:t>
            </a:r>
            <a:r>
              <a:rPr lang="sk-SK" dirty="0"/>
              <a:t>ý</a:t>
            </a:r>
            <a:r>
              <a:rPr lang="en-US" dirty="0" err="1"/>
              <a:t>ch</a:t>
            </a:r>
            <a:r>
              <a:rPr lang="en-US" dirty="0"/>
              <a:t> pod</a:t>
            </a:r>
            <a:r>
              <a:rPr lang="sk-SK" dirty="0"/>
              <a:t>ľ</a:t>
            </a:r>
            <a:r>
              <a:rPr lang="en-US" dirty="0"/>
              <a:t>a </a:t>
            </a:r>
            <a:r>
              <a:rPr lang="en-US" dirty="0" err="1"/>
              <a:t>typu</a:t>
            </a:r>
            <a:r>
              <a:rPr lang="en-US" dirty="0"/>
              <a:t>, pr</a:t>
            </a:r>
            <a:r>
              <a:rPr lang="sk-SK" dirty="0" err="1"/>
              <a:t>áca</a:t>
            </a:r>
            <a:r>
              <a:rPr lang="sk-SK" dirty="0"/>
              <a:t> s NA hodnotami, výber vhodných nezávislých premenných na spracovanie, transformácia dát, dátová analýza</a:t>
            </a:r>
          </a:p>
          <a:p>
            <a:pPr lvl="1"/>
            <a:r>
              <a:rPr lang="sk-SK" sz="3200" dirty="0"/>
              <a:t>Transformácia</a:t>
            </a:r>
            <a:r>
              <a:rPr lang="en-US" sz="2800" dirty="0"/>
              <a:t> - </a:t>
            </a:r>
            <a:r>
              <a:rPr lang="sk-SK" sz="2800" dirty="0" err="1"/>
              <a:t>PowerTransformer</a:t>
            </a:r>
            <a:r>
              <a:rPr lang="en-US" sz="2800" dirty="0"/>
              <a:t>, </a:t>
            </a:r>
            <a:r>
              <a:rPr lang="sk-SK" sz="2800" dirty="0" err="1"/>
              <a:t>OrdinalEncoder</a:t>
            </a:r>
            <a:r>
              <a:rPr lang="sk-SK" sz="2800" dirty="0"/>
              <a:t> </a:t>
            </a:r>
            <a:r>
              <a:rPr lang="en-US" sz="2800" dirty="0"/>
              <a:t>, </a:t>
            </a:r>
            <a:r>
              <a:rPr lang="sk-SK" sz="2800" dirty="0"/>
              <a:t>BaseN </a:t>
            </a:r>
            <a:r>
              <a:rPr lang="en-US" sz="2800" dirty="0"/>
              <a:t>, </a:t>
            </a:r>
            <a:r>
              <a:rPr lang="en-US" sz="2800" dirty="0" err="1"/>
              <a:t>Cyklick</a:t>
            </a:r>
            <a:r>
              <a:rPr lang="sk-SK" sz="2800" dirty="0"/>
              <a:t>é</a:t>
            </a:r>
            <a:r>
              <a:rPr lang="en-US" sz="2800" dirty="0"/>
              <a:t> </a:t>
            </a:r>
            <a:r>
              <a:rPr lang="en-US" sz="2800" dirty="0" err="1"/>
              <a:t>hodnoty</a:t>
            </a:r>
            <a:endParaRPr lang="sk-SK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Datasety</a:t>
            </a:r>
            <a:r>
              <a:rPr lang="en-US" dirty="0"/>
              <a:t> –P2P </a:t>
            </a:r>
            <a:r>
              <a:rPr lang="en-US" dirty="0" err="1"/>
              <a:t>platforma</a:t>
            </a:r>
            <a:r>
              <a:rPr lang="en-US" dirty="0"/>
              <a:t> Bondora </a:t>
            </a:r>
          </a:p>
          <a:p>
            <a:pPr lvl="1"/>
            <a:r>
              <a:rPr lang="en-US" dirty="0" err="1"/>
              <a:t>LoanData</a:t>
            </a:r>
            <a:r>
              <a:rPr lang="en-US" dirty="0"/>
              <a:t> a </a:t>
            </a:r>
            <a:r>
              <a:rPr lang="en-US" dirty="0" err="1"/>
              <a:t>DebtEvents</a:t>
            </a:r>
            <a:endParaRPr lang="en-US" dirty="0"/>
          </a:p>
          <a:p>
            <a:r>
              <a:rPr lang="en-US" dirty="0" err="1"/>
              <a:t>Vyvojov</a:t>
            </a:r>
            <a:r>
              <a:rPr lang="sk-SK" dirty="0"/>
              <a:t>é prostredie</a:t>
            </a:r>
            <a:endParaRPr lang="en-US" dirty="0"/>
          </a:p>
          <a:p>
            <a:r>
              <a:rPr lang="en-US" dirty="0" err="1"/>
              <a:t>Metodika</a:t>
            </a:r>
            <a:r>
              <a:rPr lang="en-US" dirty="0"/>
              <a:t> </a:t>
            </a:r>
            <a:r>
              <a:rPr lang="en-US" dirty="0" err="1"/>
              <a:t>definovania</a:t>
            </a:r>
            <a:r>
              <a:rPr lang="en-US" dirty="0"/>
              <a:t> z</a:t>
            </a:r>
            <a:r>
              <a:rPr lang="sk-SK" dirty="0"/>
              <a:t>á</a:t>
            </a:r>
            <a:r>
              <a:rPr lang="en-US" dirty="0" err="1"/>
              <a:t>vislej</a:t>
            </a:r>
            <a:r>
              <a:rPr lang="en-US" dirty="0"/>
              <a:t> </a:t>
            </a:r>
            <a:r>
              <a:rPr lang="en-US" dirty="0" err="1"/>
              <a:t>premennej</a:t>
            </a:r>
            <a:endParaRPr lang="en-US" dirty="0"/>
          </a:p>
          <a:p>
            <a:r>
              <a:rPr lang="sk-SK" dirty="0"/>
              <a:t>Výber a spracovanie nezávislých premenných</a:t>
            </a:r>
            <a:endParaRPr lang="sk-SK" sz="2800" dirty="0"/>
          </a:p>
          <a:p>
            <a:r>
              <a:rPr lang="sk-SK" dirty="0"/>
              <a:t>Výsledok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sk-SK" dirty="0"/>
              <a:t>349813 </a:t>
            </a:r>
            <a:r>
              <a:rPr lang="en-US" dirty="0"/>
              <a:t>z</a:t>
            </a:r>
            <a:r>
              <a:rPr lang="sk-SK" dirty="0" err="1"/>
              <a:t>áznamov</a:t>
            </a:r>
            <a:r>
              <a:rPr lang="sk-SK" dirty="0"/>
              <a:t> </a:t>
            </a:r>
            <a:r>
              <a:rPr lang="en-US" dirty="0"/>
              <a:t>66 </a:t>
            </a:r>
            <a:r>
              <a:rPr lang="en-US" dirty="0" err="1"/>
              <a:t>st</a:t>
            </a:r>
            <a:r>
              <a:rPr lang="sk-SK" dirty="0" err="1"/>
              <a:t>ĺpcov</a:t>
            </a:r>
            <a:r>
              <a:rPr lang="sk-SK" dirty="0"/>
              <a:t> </a:t>
            </a:r>
            <a:r>
              <a:rPr lang="en-US" dirty="0"/>
              <a:t>(74) a 8.14% </a:t>
            </a:r>
            <a:r>
              <a:rPr lang="en-US" dirty="0" err="1"/>
              <a:t>podvodn</a:t>
            </a:r>
            <a:r>
              <a:rPr lang="sk-SK" dirty="0" err="1"/>
              <a:t>ých</a:t>
            </a:r>
            <a:r>
              <a:rPr lang="sk-SK" dirty="0"/>
              <a:t> žiadostí</a:t>
            </a:r>
            <a:endParaRPr lang="en-US" dirty="0"/>
          </a:p>
          <a:p>
            <a:r>
              <a:rPr lang="en-US" dirty="0" err="1"/>
              <a:t>Algoritmy</a:t>
            </a:r>
            <a:r>
              <a:rPr lang="en-US" dirty="0"/>
              <a:t> – </a:t>
            </a:r>
            <a:r>
              <a:rPr lang="en-US" dirty="0" err="1"/>
              <a:t>Logistick</a:t>
            </a:r>
            <a:r>
              <a:rPr lang="sk-SK" dirty="0"/>
              <a:t>á regresia, Rozhodovací strom, Náhodný les</a:t>
            </a:r>
            <a:endParaRPr lang="en-US" dirty="0"/>
          </a:p>
          <a:p>
            <a:r>
              <a:rPr lang="en-US" dirty="0"/>
              <a:t>Hyperparametre – RandomizedSearch, GridSearch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155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606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AUC </a:t>
            </a:r>
            <a:r>
              <a:rPr lang="en-US" dirty="0"/>
              <a:t>– area under curve , x = FPR, y + TPR , curve – threshold</a:t>
            </a:r>
            <a:r>
              <a:rPr lang="sk-SK" dirty="0"/>
              <a:t>. FP</a:t>
            </a:r>
            <a:r>
              <a:rPr lang="en-US" dirty="0"/>
              <a:t>R = 1- </a:t>
            </a:r>
            <a:r>
              <a:rPr lang="en-US" dirty="0" err="1"/>
              <a:t>Specificita</a:t>
            </a:r>
            <a:r>
              <a:rPr lang="en-US" dirty="0"/>
              <a:t> , TPR - </a:t>
            </a:r>
            <a:r>
              <a:rPr lang="en-US" dirty="0" err="1"/>
              <a:t>Senzitivita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006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k-SK" dirty="0"/>
              <a:t>Profilovanie nezávislých premenných, 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sk-SK" dirty="0"/>
              <a:t>mena dimenzionality spracovaných dát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sk-SK" dirty="0" err="1"/>
              <a:t>yváženie</a:t>
            </a:r>
            <a:r>
              <a:rPr lang="sk-SK" dirty="0"/>
              <a:t> zastúpenia hodnôt</a:t>
            </a:r>
            <a:r>
              <a:rPr lang="en-US" dirty="0"/>
              <a:t> </a:t>
            </a:r>
            <a:r>
              <a:rPr lang="sk-SK" dirty="0"/>
              <a:t>závislej premennej v datasete syntetickými metódami, 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sk-SK" dirty="0" err="1"/>
              <a:t>apracovanie</a:t>
            </a:r>
            <a:r>
              <a:rPr lang="sk-SK" dirty="0"/>
              <a:t> predikčného</a:t>
            </a:r>
            <a:r>
              <a:rPr lang="en-US" dirty="0"/>
              <a:t> </a:t>
            </a:r>
            <a:r>
              <a:rPr lang="sk-SK" dirty="0"/>
              <a:t>modelu do webovej aplikácie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sk-SK" dirty="0" err="1"/>
              <a:t>yužitie</a:t>
            </a:r>
            <a:r>
              <a:rPr lang="sk-SK" dirty="0"/>
              <a:t> iných modelov</a:t>
            </a:r>
            <a:r>
              <a:rPr lang="en-US" dirty="0"/>
              <a:t> s</a:t>
            </a:r>
            <a:r>
              <a:rPr lang="sk-SK" dirty="0" err="1"/>
              <a:t>trojového</a:t>
            </a:r>
            <a:r>
              <a:rPr lang="sk-SK" dirty="0"/>
              <a:t> učenia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Predikcia</a:t>
            </a:r>
            <a:r>
              <a:rPr lang="en-US" dirty="0"/>
              <a:t> </a:t>
            </a:r>
            <a:r>
              <a:rPr lang="sk-SK" dirty="0"/>
              <a:t>zdôvodnenia vyhodnotenia žiadosti ako podvodnej</a:t>
            </a:r>
            <a:r>
              <a:rPr lang="en-US" dirty="0"/>
              <a:t> - </a:t>
            </a:r>
            <a:r>
              <a:rPr lang="sk-SK" dirty="0" err="1"/>
              <a:t>multinomial</a:t>
            </a:r>
            <a:r>
              <a:rPr lang="sk-SK" dirty="0"/>
              <a:t> </a:t>
            </a:r>
            <a:endParaRPr lang="en-US" dirty="0"/>
          </a:p>
          <a:p>
            <a:pPr lvl="1"/>
            <a:r>
              <a:rPr lang="sk-SK" dirty="0"/>
              <a:t>Časové modelovanie a klasifikácia</a:t>
            </a:r>
            <a:endParaRPr lang="en-US" dirty="0"/>
          </a:p>
          <a:p>
            <a:pPr lvl="1"/>
            <a:r>
              <a:rPr lang="en-US" dirty="0" err="1"/>
              <a:t>Spolupr</a:t>
            </a:r>
            <a:r>
              <a:rPr lang="sk-SK" dirty="0" err="1"/>
              <a:t>áca</a:t>
            </a:r>
            <a:r>
              <a:rPr lang="sk-SK" dirty="0"/>
              <a:t> s fin. spoločnosťou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059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Často kladené otázky </a:t>
            </a:r>
            <a:r>
              <a:rPr lang="en-US" dirty="0"/>
              <a:t>– credit model, collection &amp; recovery, </a:t>
            </a:r>
            <a:r>
              <a:rPr lang="en-US" dirty="0" err="1"/>
              <a:t>podporovan</a:t>
            </a:r>
            <a:r>
              <a:rPr lang="sk-SK" dirty="0"/>
              <a:t>é krajiny</a:t>
            </a:r>
            <a:endParaRPr lang="en-US" dirty="0"/>
          </a:p>
          <a:p>
            <a:r>
              <a:rPr lang="en-US" dirty="0"/>
              <a:t>Estonia </a:t>
            </a:r>
          </a:p>
          <a:p>
            <a:r>
              <a:rPr lang="en-US" dirty="0"/>
              <a:t>Finland </a:t>
            </a:r>
          </a:p>
          <a:p>
            <a:r>
              <a:rPr lang="en-US" dirty="0"/>
              <a:t>Spain </a:t>
            </a:r>
          </a:p>
          <a:p>
            <a:r>
              <a:rPr lang="en-US" dirty="0"/>
              <a:t>The Netherlands</a:t>
            </a:r>
          </a:p>
          <a:p>
            <a:r>
              <a:rPr lang="en-US" dirty="0"/>
              <a:t>Latvia 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219B-69EA-485F-BD32-D8A3565128FF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73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55B-9EA6-CAFA-AAE6-DA80E45B8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73BF-0B1D-BADE-2214-44A2E9A8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D357-6827-04BD-2704-406F378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41D2-14BB-4C21-9DB4-8ACA97B836A2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0EE6-1FB2-4A88-1775-4F51FFB9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4C2C-0B65-77C9-DDF4-A5E70C2F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46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F821-CF03-DF30-CBB4-BB15974A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BF117-EB63-6B9D-D7FD-C2044B98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B712-EC63-58F9-FEB8-3B732E1F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295-4982-47A3-85C2-00161B7686EB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5004-61AC-786F-B7C8-06948B2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2BE-FEA7-E217-6CF0-DA4D7233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89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B3D19-1EE4-1357-AF8A-B5DFC2AB8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8A312-0078-A061-1492-E91C092FF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6E3B-C385-71A7-0731-8B703F87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7E93-199D-4923-A159-0D6F0A48B818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F92D-C284-6589-5A6C-CD7C50AD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7BBE-E268-EA36-D802-83947725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45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A959-B479-2360-EF25-FE54F849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16EA-A21E-5848-01B1-FCD40605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E205-9300-2811-0E56-31E4268C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D07-8720-4D66-B998-55414D414301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048C-0A93-E59F-414B-B1090218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9D62-8232-13D6-C0AE-DA77663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9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A5F6-564C-4532-1CD9-8D0C097F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D62F-3295-528D-B856-CE1DA3F9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80F3-71B1-134B-8E5F-AF5F1D96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652D-138C-4ECD-B78D-D30F4EB74C88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40C8-C898-9A9A-1F63-63508343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CEB8-829B-79A8-DBB8-C8A6891D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60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893-F6FA-D3D3-A38C-AD8B42F0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6FB2-5138-AB03-D2F6-04DD4AC70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43236-7627-52D9-3213-E13325DE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5BB1-FF5C-48BE-1460-B0D41BFE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0C83-A0A7-42D8-AA2B-72DB68D15D19}" type="datetime1">
              <a:rPr lang="sk-SK" smtClean="0"/>
              <a:t>4. 6. 2024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6293-308D-3752-D47E-66EB8B43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8D7F6-7164-214B-BF62-B926C113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647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09B5-9022-1E90-DBA9-FFFF1346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0316-1A98-A3B4-3D5C-3BBF7028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E0BEB-E7C7-95D3-7E99-065A50EF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79028-5AC3-919D-BB04-E24A0D5DB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99289-F9AC-372E-D149-530B2C18E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C3BDA-7F3E-F918-C1FF-DA547524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5292-4EA4-465C-8CD4-ED829DF778E9}" type="datetime1">
              <a:rPr lang="sk-SK" smtClean="0"/>
              <a:t>4. 6. 2024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BD52F-5D40-D89D-BBF0-24D7226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9DEA-A264-B44B-28EC-A7B1202F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0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8607-9B9C-675F-49D1-144B7967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8E10C-6D5A-7C72-067E-4586CED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419-29A8-4426-A246-8E9FDDB9BFA7}" type="datetime1">
              <a:rPr lang="sk-SK" smtClean="0"/>
              <a:t>4. 6. 2024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B40A3-AB34-33AD-80FB-CCA57CD3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2C33D-4AA6-2F3E-6235-8147363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153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9599C-0F0E-84B1-5871-C395C88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9D5-B538-4020-852C-CC3839EB6501}" type="datetime1">
              <a:rPr lang="sk-SK" smtClean="0"/>
              <a:t>4. 6. 2024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E2E69-5C6C-F5DC-5173-C26DC5B0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0396-D37E-A2EF-8D8C-762FBC36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45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291C-16E0-CEA2-52A9-A3AF68D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B237-8296-D27B-EC56-5ED8EBFC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425B-F005-6B70-63A7-E760B098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F8DF-693D-B077-DA60-09CB1B6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805-2023-47D5-825D-4307EA7D9159}" type="datetime1">
              <a:rPr lang="sk-SK" smtClean="0"/>
              <a:t>4. 6. 2024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5F2C-07F5-05AF-70D3-900FD304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1CF4-376B-E120-4C65-7C46855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3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796C-2D51-E8EB-AA3D-3042FA5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466E4-79CE-3A87-FA2F-F11F93145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4E93-CC70-D81D-D92E-FBC6DDDA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26266-C5B2-BE5B-ED51-E14FE8F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98CB-392E-40CD-9514-23CF8C39164B}" type="datetime1">
              <a:rPr lang="sk-SK" smtClean="0"/>
              <a:t>4. 6. 2024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C10E8-BD4E-6BB8-CD1A-B545C9F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01369-E100-289A-55CF-D6FBC817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380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49CCC-DBF4-CB28-2AD0-9C3457D3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D6CF-BE1D-0D86-7C38-6564088C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8BEB-8FCD-784B-BDE7-5D9B05AC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7D10D-F11A-48B6-B565-70CF220552DC}" type="datetime1">
              <a:rPr lang="sk-SK" smtClean="0"/>
              <a:t>4. 6. 2024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CF8E-88C1-07B9-A268-6AC4A6CA9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2D5F-16A0-9211-11A6-9232AFD2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D3F38-AB38-4B2C-BF56-C483DD8D50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0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rikurban28@gmail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B277-A1F4-33FB-0914-E635A4B91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Prediktívny model na detekciu podvodných úverových žiadostí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7F1A3-F509-1D69-B32B-3C9E9E7F9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Erik Urban</a:t>
            </a:r>
          </a:p>
          <a:p>
            <a:r>
              <a:rPr lang="en-US" dirty="0"/>
              <a:t>Ved</a:t>
            </a:r>
            <a:r>
              <a:rPr lang="sk-SK" dirty="0" err="1"/>
              <a:t>úci</a:t>
            </a:r>
            <a:r>
              <a:rPr lang="sk-SK" dirty="0"/>
              <a:t> práce</a:t>
            </a:r>
            <a:r>
              <a:rPr lang="en-US" dirty="0"/>
              <a:t>: Ing. Ivan </a:t>
            </a:r>
            <a:r>
              <a:rPr lang="sk-SK" dirty="0" err="1"/>
              <a:t>Škula</a:t>
            </a:r>
            <a:endParaRPr lang="sk-SK" dirty="0"/>
          </a:p>
          <a:p>
            <a:r>
              <a:rPr lang="sk-SK" dirty="0"/>
              <a:t>Oponent</a:t>
            </a:r>
            <a:r>
              <a:rPr lang="en-US" dirty="0"/>
              <a:t>: </a:t>
            </a:r>
            <a:r>
              <a:rPr lang="nn-NO" dirty="0"/>
              <a:t> doc. Ing. Michal Kvet, PhD.</a:t>
            </a:r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FB98B-D091-9037-60A9-CC448FFC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687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277-B7D6-F0EA-BA1E-201E4D1C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04507"/>
          </a:xfrm>
        </p:spPr>
        <p:txBody>
          <a:bodyPr>
            <a:noAutofit/>
          </a:bodyPr>
          <a:lstStyle/>
          <a:p>
            <a:pPr algn="ctr"/>
            <a:r>
              <a:rPr lang="sk-SK" dirty="0"/>
              <a:t>Najdôležitejšie nezávislé premenné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813A6-B006-5C7A-0687-B32AB729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10</a:t>
            </a:fld>
            <a:endParaRPr lang="sk-SK"/>
          </a:p>
        </p:txBody>
      </p:sp>
      <p:pic>
        <p:nvPicPr>
          <p:cNvPr id="5" name="Content Placeholder 4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48B61428-5778-00C3-04D9-AEDA05DC0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693" y="741032"/>
            <a:ext cx="7484614" cy="58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E825-9896-348E-B260-EEA5F509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KPI – </a:t>
            </a:r>
            <a:r>
              <a:rPr lang="en-US" dirty="0" err="1"/>
              <a:t>Metriky</a:t>
            </a:r>
            <a:r>
              <a:rPr lang="en-US" dirty="0"/>
              <a:t> a Confusion matrix (</a:t>
            </a:r>
            <a:r>
              <a:rPr lang="en-US" dirty="0" err="1"/>
              <a:t>matica</a:t>
            </a:r>
            <a:r>
              <a:rPr lang="en-US" dirty="0"/>
              <a:t> z</a:t>
            </a:r>
            <a:r>
              <a:rPr lang="sk-SK" dirty="0" err="1"/>
              <a:t>ámen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Minimáln</a:t>
            </a:r>
            <a:r>
              <a:rPr lang="sk-SK" dirty="0"/>
              <a:t>e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dáta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E8A38-7F94-85EE-0E16-A2E35A5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11</a:t>
            </a:fld>
            <a:endParaRPr lang="sk-SK"/>
          </a:p>
        </p:txBody>
      </p:sp>
      <p:pic>
        <p:nvPicPr>
          <p:cNvPr id="5" name="Content Placeholder 4" descr="A red and blue squares&#10;&#10;Description automatically generated">
            <a:extLst>
              <a:ext uri="{FF2B5EF4-FFF2-40B4-BE49-F238E27FC236}">
                <a16:creationId xmlns:a16="http://schemas.microsoft.com/office/drawing/2014/main" id="{DCE4BAED-E760-1841-1AB9-2AF86B2C2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86" y="1690688"/>
            <a:ext cx="552481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712BA-8AE6-5F24-1C84-C1BD3995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78" y="1690688"/>
            <a:ext cx="5215322" cy="41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846B-A9E6-608B-CA73-DC942D27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60"/>
            <a:ext cx="10515600" cy="1061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Minimáln</a:t>
            </a:r>
            <a:r>
              <a:rPr lang="sk-SK" dirty="0"/>
              <a:t>e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 - </a:t>
            </a:r>
            <a:r>
              <a:rPr lang="en-US" dirty="0" err="1"/>
              <a:t>Upraven</a:t>
            </a:r>
            <a:r>
              <a:rPr lang="sk-SK" dirty="0"/>
              <a:t>á hraničná hodnota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2D25-77F7-3CDA-190E-3F07FABD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12</a:t>
            </a:fld>
            <a:endParaRPr lang="sk-S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3402CC-FCF0-73EA-3A51-0BFB3A64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249680"/>
            <a:ext cx="6731000" cy="4965700"/>
          </a:xfrm>
        </p:spPr>
      </p:pic>
    </p:spTree>
    <p:extLst>
      <p:ext uri="{BB962C8B-B14F-4D97-AF65-F5344CB8AC3E}">
        <p14:creationId xmlns:p14="http://schemas.microsoft.com/office/powerpoint/2010/main" val="26118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47CD-4CE9-F23C-585B-479A438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Najdôležitejšie nezávislé premenné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CA81-7FF5-80D5-FD0F-1F2839F8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Interest</a:t>
            </a:r>
            <a:r>
              <a:rPr lang="en-US" dirty="0"/>
              <a:t> (</a:t>
            </a:r>
            <a:r>
              <a:rPr lang="sk-SK" dirty="0"/>
              <a:t>Úroky</a:t>
            </a:r>
            <a:r>
              <a:rPr lang="en-US" dirty="0"/>
              <a:t>)</a:t>
            </a:r>
            <a:endParaRPr lang="sk-SK" dirty="0"/>
          </a:p>
          <a:p>
            <a:r>
              <a:rPr lang="sk-SK" dirty="0"/>
              <a:t>ExpectedLoss</a:t>
            </a:r>
            <a:r>
              <a:rPr lang="en-US" dirty="0"/>
              <a:t> (</a:t>
            </a:r>
            <a:r>
              <a:rPr lang="en-US" dirty="0" err="1"/>
              <a:t>Očakávaná</a:t>
            </a:r>
            <a:r>
              <a:rPr lang="en-US" dirty="0"/>
              <a:t> strata)</a:t>
            </a:r>
            <a:endParaRPr lang="sk-SK" dirty="0"/>
          </a:p>
          <a:p>
            <a:r>
              <a:rPr lang="sk-SK" dirty="0"/>
              <a:t>Country</a:t>
            </a:r>
            <a:r>
              <a:rPr lang="en-US" dirty="0"/>
              <a:t>_1 (Krajina)</a:t>
            </a:r>
          </a:p>
          <a:p>
            <a:r>
              <a:rPr lang="en-US" dirty="0" err="1"/>
              <a:t>IncomeTotal</a:t>
            </a:r>
            <a:r>
              <a:rPr lang="en-US" dirty="0"/>
              <a:t> (S</a:t>
            </a:r>
            <a:r>
              <a:rPr lang="sk-SK" dirty="0"/>
              <a:t>účet príjmov</a:t>
            </a:r>
            <a:r>
              <a:rPr lang="en-US" dirty="0"/>
              <a:t>)</a:t>
            </a:r>
          </a:p>
          <a:p>
            <a:r>
              <a:rPr lang="en-US" dirty="0"/>
              <a:t>ExpectedReturn (</a:t>
            </a:r>
            <a:r>
              <a:rPr lang="en-US" dirty="0" err="1"/>
              <a:t>Očakávaný</a:t>
            </a:r>
            <a:r>
              <a:rPr lang="en-US" dirty="0"/>
              <a:t> </a:t>
            </a:r>
            <a:r>
              <a:rPr lang="en-US" dirty="0" err="1"/>
              <a:t>výnos</a:t>
            </a:r>
            <a:r>
              <a:rPr lang="en-US" dirty="0"/>
              <a:t>)</a:t>
            </a:r>
          </a:p>
          <a:p>
            <a:r>
              <a:rPr lang="en-US" dirty="0"/>
              <a:t>ProbabilityOfDefault (</a:t>
            </a:r>
            <a:r>
              <a:rPr lang="en-US" dirty="0" err="1"/>
              <a:t>Pravdepodobnosť</a:t>
            </a:r>
            <a:r>
              <a:rPr lang="en-US" dirty="0"/>
              <a:t> </a:t>
            </a:r>
            <a:r>
              <a:rPr lang="en-US" dirty="0" err="1"/>
              <a:t>zlyhania</a:t>
            </a:r>
            <a:r>
              <a:rPr lang="en-US" dirty="0"/>
              <a:t> </a:t>
            </a:r>
            <a:r>
              <a:rPr lang="en-US" dirty="0" err="1"/>
              <a:t>spl</a:t>
            </a:r>
            <a:r>
              <a:rPr lang="sk-SK" dirty="0" err="1"/>
              <a:t>ácania</a:t>
            </a:r>
            <a:r>
              <a:rPr lang="sk-SK" dirty="0"/>
              <a:t> úveru</a:t>
            </a:r>
            <a:r>
              <a:rPr lang="en-US" dirty="0"/>
              <a:t>)</a:t>
            </a:r>
          </a:p>
          <a:p>
            <a:r>
              <a:rPr lang="en-US" dirty="0"/>
              <a:t>Age (</a:t>
            </a:r>
            <a:r>
              <a:rPr lang="en-US" dirty="0" err="1"/>
              <a:t>Vek</a:t>
            </a:r>
            <a:r>
              <a:rPr lang="en-US" dirty="0"/>
              <a:t>)</a:t>
            </a:r>
          </a:p>
          <a:p>
            <a:r>
              <a:rPr lang="en-US" dirty="0"/>
              <a:t>MonthlyPayment (Mesa</a:t>
            </a:r>
            <a:r>
              <a:rPr lang="sk-SK" dirty="0" err="1"/>
              <a:t>čná</a:t>
            </a:r>
            <a:r>
              <a:rPr lang="sk-SK" dirty="0"/>
              <a:t> </a:t>
            </a:r>
            <a:r>
              <a:rPr lang="en-US" dirty="0" err="1"/>
              <a:t>platba</a:t>
            </a:r>
            <a:r>
              <a:rPr lang="en-US" dirty="0"/>
              <a:t>)</a:t>
            </a:r>
          </a:p>
          <a:p>
            <a:r>
              <a:rPr lang="en-US" dirty="0"/>
              <a:t>NrOfScheduledPayments (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plánovaných</a:t>
            </a:r>
            <a:r>
              <a:rPr lang="en-US" dirty="0"/>
              <a:t> </a:t>
            </a:r>
            <a:r>
              <a:rPr lang="en-US" dirty="0" err="1"/>
              <a:t>platieb</a:t>
            </a:r>
            <a:r>
              <a:rPr lang="en-US" dirty="0"/>
              <a:t>)</a:t>
            </a:r>
          </a:p>
          <a:p>
            <a:r>
              <a:rPr lang="en-US" dirty="0"/>
              <a:t>LiabilitiesTotal (</a:t>
            </a:r>
            <a:r>
              <a:rPr lang="sk-SK" dirty="0"/>
              <a:t>Záväzky spolu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0763C-F4D1-C839-A442-E98E91D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24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469B-C9F9-5C97-2A41-9A351169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72" y="252115"/>
            <a:ext cx="10515600" cy="391673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Najdôležitejšie nezávislé premenné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14DB-F072-541B-305C-C6857785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14</a:t>
            </a:fld>
            <a:endParaRPr lang="sk-SK"/>
          </a:p>
        </p:txBody>
      </p:sp>
      <p:pic>
        <p:nvPicPr>
          <p:cNvPr id="5" name="Content Placeholder 4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11EF3BC6-E051-BC22-6B8A-EEBCFE6B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230" y="760977"/>
            <a:ext cx="9459540" cy="59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24A6-A622-EBFC-525D-9245295C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Overenie výsledkov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EE5C-1E53-1BCC-9E42-9251B3B4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en-US" dirty="0" err="1"/>
              <a:t>Rozdelenie</a:t>
            </a:r>
            <a:r>
              <a:rPr lang="en-US" dirty="0"/>
              <a:t> d</a:t>
            </a:r>
            <a:r>
              <a:rPr lang="sk-SK" dirty="0" err="1"/>
              <a:t>át</a:t>
            </a:r>
            <a:r>
              <a:rPr lang="sk-SK" dirty="0"/>
              <a:t> na množiny</a:t>
            </a:r>
          </a:p>
          <a:p>
            <a:r>
              <a:rPr lang="sk-SK" dirty="0"/>
              <a:t>K</a:t>
            </a:r>
            <a:r>
              <a:rPr lang="en-US" dirty="0"/>
              <a:t>-n</a:t>
            </a:r>
            <a:r>
              <a:rPr lang="sk-SK" dirty="0" err="1"/>
              <a:t>ásobna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en-US" dirty="0" err="1"/>
              <a:t>stratifikovan</a:t>
            </a:r>
            <a:r>
              <a:rPr lang="sk-SK" dirty="0"/>
              <a:t>á</a:t>
            </a:r>
            <a:r>
              <a:rPr lang="en-US" dirty="0"/>
              <a:t>) </a:t>
            </a:r>
            <a:r>
              <a:rPr lang="sk-SK" dirty="0"/>
              <a:t>krížová validácia </a:t>
            </a:r>
            <a:r>
              <a:rPr lang="en-US" dirty="0"/>
              <a:t>– hyperparametre a d</a:t>
            </a:r>
            <a:r>
              <a:rPr lang="sk-SK" dirty="0" err="1"/>
              <a:t>áta</a:t>
            </a:r>
            <a:endParaRPr lang="sk-SK" dirty="0"/>
          </a:p>
          <a:p>
            <a:r>
              <a:rPr lang="sk-SK" dirty="0"/>
              <a:t>Žltý </a:t>
            </a:r>
            <a:r>
              <a:rPr lang="en-US" dirty="0"/>
              <a:t>M</a:t>
            </a:r>
            <a:r>
              <a:rPr lang="sk-SK" dirty="0" err="1"/>
              <a:t>elón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68CCD-084C-3927-06D3-72757F9E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67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FAE8B-3CE4-7A4D-9F0F-D5589B20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16</a:t>
            </a:fld>
            <a:endParaRPr lang="sk-S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D124A-FD6D-649C-00DF-3D66C1CD7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24" y="136525"/>
            <a:ext cx="8032403" cy="654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84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E70-600D-8441-B5E0-3AA37635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72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</a:t>
            </a:r>
            <a:r>
              <a:rPr lang="sk-SK" dirty="0" err="1"/>
              <a:t>žné</a:t>
            </a:r>
            <a:r>
              <a:rPr lang="sk-SK" dirty="0"/>
              <a:t> rozšírenia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A601-B55F-E8F7-1ED0-342B8569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72469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Možné rozšírenia práce by mali byť smerované na zvýšenie úspešnosti modelu v oblasti vstupného schválenia úverových žiadosti.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83618-766F-3F06-3198-3C7FFAA8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8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48E7-0287-3393-FC57-976C0713C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F75CBC-16DA-5B0B-675A-7B1254D6D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Prediktívny model na detekciu podvodných úverových žiadostí</a:t>
            </a:r>
            <a:endParaRPr lang="en-US" dirty="0"/>
          </a:p>
          <a:p>
            <a:r>
              <a:rPr lang="sk-SK" dirty="0"/>
              <a:t>Erik Urban</a:t>
            </a:r>
            <a:r>
              <a:rPr lang="en-US" dirty="0"/>
              <a:t> | </a:t>
            </a:r>
            <a:r>
              <a:rPr lang="sk-SK" dirty="0" err="1">
                <a:hlinkClick r:id="rId2"/>
              </a:rPr>
              <a:t>erikurban</a:t>
            </a:r>
            <a:r>
              <a:rPr lang="en-US" dirty="0">
                <a:hlinkClick r:id="rId2"/>
              </a:rPr>
              <a:t>28@gmail.com</a:t>
            </a:r>
            <a:endParaRPr lang="en-US" dirty="0"/>
          </a:p>
          <a:p>
            <a:r>
              <a:rPr lang="en-US" dirty="0"/>
              <a:t>Ing. Ivan </a:t>
            </a:r>
            <a:r>
              <a:rPr lang="sk-SK" dirty="0" err="1"/>
              <a:t>Škula</a:t>
            </a:r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39D7-E4E2-4C62-CEE8-2885BF7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327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E4A9DD-547D-5FF8-9662-06BF4B94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Odpovede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4E23-F77E-396D-2547-C5F38E25D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Akým spôsobom by spoločnosť’ ktorej dáta sme spracovali a použili pri trénovaní modelu vedela zlepšiť’ presnosť’ natrénovaného modelu v ďalšej iterácii? Čo by ste jej odporučili?</a:t>
            </a:r>
          </a:p>
          <a:p>
            <a:endParaRPr lang="sk-SK" dirty="0"/>
          </a:p>
          <a:p>
            <a:r>
              <a:rPr lang="sk-SK" dirty="0"/>
              <a:t>Akým spôsobom by bolo možné ešte zlepšiť’ výsledky a presnosť?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9512C9-2113-52DD-532D-6AC80D5D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7800"/>
            <a:ext cx="5181600" cy="490855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sk-SK" dirty="0"/>
              <a:t>Profilovanie nezávislých premenných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</a:t>
            </a:r>
            <a:r>
              <a:rPr lang="sk-SK" dirty="0"/>
              <a:t>mena dimenzionality spracovaných dát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</a:t>
            </a:r>
            <a:r>
              <a:rPr lang="sk-SK" dirty="0" err="1"/>
              <a:t>yváženie</a:t>
            </a:r>
            <a:r>
              <a:rPr lang="sk-SK" dirty="0"/>
              <a:t> zastúpenia hodnôt</a:t>
            </a:r>
            <a:r>
              <a:rPr lang="en-US" dirty="0"/>
              <a:t> </a:t>
            </a:r>
            <a:r>
              <a:rPr lang="sk-SK" dirty="0"/>
              <a:t>závislej premennej v datasete syntetickými metódami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</a:t>
            </a:r>
            <a:r>
              <a:rPr lang="sk-SK" dirty="0" err="1"/>
              <a:t>yužitie</a:t>
            </a:r>
            <a:r>
              <a:rPr lang="sk-SK" dirty="0"/>
              <a:t> iných modelov</a:t>
            </a:r>
            <a:r>
              <a:rPr lang="en-US" dirty="0"/>
              <a:t> s</a:t>
            </a:r>
            <a:r>
              <a:rPr lang="sk-SK" dirty="0" err="1"/>
              <a:t>trojového</a:t>
            </a:r>
            <a:r>
              <a:rPr lang="sk-SK" dirty="0"/>
              <a:t> učenia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sk-SK" dirty="0"/>
              <a:t>Rozšíriť vyhľadávanie hyperparametrov modelov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Využitie </a:t>
            </a:r>
            <a:r>
              <a:rPr lang="sk-SK" dirty="0" err="1"/>
              <a:t>multidimenzionálnych</a:t>
            </a:r>
            <a:r>
              <a:rPr lang="sk-SK" dirty="0"/>
              <a:t> dát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Individuálny kontakt so spoločnosťou</a:t>
            </a:r>
          </a:p>
          <a:p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8416C-7BD4-6CCF-A320-3F5A1A2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0D3F38-AB38-4B2C-BF56-C483DD8D50FE}" type="slidenum">
              <a:rPr lang="sk-SK" smtClean="0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96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AB6E-55C0-DC0E-C7AC-EBD1F512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Riešený problém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6DCB-E49D-70A0-0AF2-9A6C9D51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Úverové žiadosti</a:t>
            </a:r>
            <a:endParaRPr lang="en-US" dirty="0"/>
          </a:p>
          <a:p>
            <a:endParaRPr lang="en-US" dirty="0"/>
          </a:p>
          <a:p>
            <a:r>
              <a:rPr lang="sk-SK" dirty="0">
                <a:sym typeface="Wingdings" panose="05000000000000000000" pitchFamily="2" charset="2"/>
              </a:rPr>
              <a:t>Podvodné úverové žiadosti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BBCE-B532-63D6-2DF7-BAAA4F4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83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CF0632-5FC3-1F66-AE05-433F60CC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Profilovanie nezávislých premenných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ECB64A9-36B8-833F-07BB-0FD78F0B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67352"/>
              </p:ext>
            </p:extLst>
          </p:nvPr>
        </p:nvGraphicFramePr>
        <p:xfrm>
          <a:off x="1211580" y="2144270"/>
          <a:ext cx="2478024" cy="3113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024">
                  <a:extLst>
                    <a:ext uri="{9D8B030D-6E8A-4147-A177-3AD203B41FA5}">
                      <a16:colId xmlns:a16="http://schemas.microsoft.com/office/drawing/2014/main" val="966883058"/>
                    </a:ext>
                  </a:extLst>
                </a:gridCol>
              </a:tblGrid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 err="1">
                          <a:effectLst/>
                        </a:rPr>
                        <a:t>Age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69416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20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27881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18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78956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25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37834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40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41178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65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74590"/>
                  </a:ext>
                </a:extLst>
              </a:tr>
              <a:tr h="38677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35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83245"/>
                  </a:ext>
                </a:extLst>
              </a:tr>
              <a:tr h="40611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53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264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1C529-5FD8-9381-1445-5B7053EF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20</a:t>
            </a:fld>
            <a:endParaRPr lang="sk-SK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4769D8-E518-D2F3-E513-B79DEF90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95135"/>
              </p:ext>
            </p:extLst>
          </p:nvPr>
        </p:nvGraphicFramePr>
        <p:xfrm>
          <a:off x="8625840" y="2144270"/>
          <a:ext cx="2354580" cy="307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879881823"/>
                    </a:ext>
                  </a:extLst>
                </a:gridCol>
              </a:tblGrid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 err="1">
                          <a:effectLst/>
                        </a:rPr>
                        <a:t>Age_Cat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66756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18-25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43328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>
                          <a:effectLst/>
                        </a:rPr>
                        <a:t>25-35</a:t>
                      </a:r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12822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40-60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381705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60+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24694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>
                          <a:effectLst/>
                        </a:rPr>
                        <a:t> </a:t>
                      </a:r>
                      <a:endParaRPr lang="sk-SK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94426"/>
                  </a:ext>
                </a:extLst>
              </a:tr>
              <a:tr h="38223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 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03817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u="none" strike="noStrike" dirty="0">
                          <a:effectLst/>
                        </a:rPr>
                        <a:t> 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93226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6072EB9-7B56-1730-F262-5E0865143FBD}"/>
              </a:ext>
            </a:extLst>
          </p:cNvPr>
          <p:cNvSpPr/>
          <p:nvPr/>
        </p:nvSpPr>
        <p:spPr>
          <a:xfrm>
            <a:off x="5449883" y="3014868"/>
            <a:ext cx="1513332" cy="11612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1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FE49-BB55-B98F-B413-6622179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Odpovede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EE476-B2B9-1D43-7E9D-FD8DBE8A4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Ako boli z</a:t>
            </a:r>
            <a:r>
              <a:rPr lang="sk-SK" dirty="0"/>
              <a:t>í</a:t>
            </a:r>
            <a:r>
              <a:rPr lang="pl-PL" dirty="0"/>
              <a:t>skané trénovacie údaje?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AF9DB-60BC-050E-4B07-5E7C8E6A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Stránka </a:t>
            </a:r>
            <a:r>
              <a:rPr lang="en-US" dirty="0" err="1"/>
              <a:t>spolo</a:t>
            </a:r>
            <a:r>
              <a:rPr lang="sk-SK" dirty="0"/>
              <a:t>čnosti Bondora</a:t>
            </a:r>
          </a:p>
          <a:p>
            <a:endParaRPr lang="sk-SK" dirty="0"/>
          </a:p>
          <a:p>
            <a:r>
              <a:rPr lang="sk-SK" dirty="0"/>
              <a:t>Podstránka </a:t>
            </a:r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reports</a:t>
            </a:r>
            <a:r>
              <a:rPr lang="sk-SK" dirty="0"/>
              <a:t>  </a:t>
            </a:r>
            <a:r>
              <a:rPr lang="en-US" dirty="0"/>
              <a:t>- Loan a Debt events </a:t>
            </a:r>
            <a:r>
              <a:rPr lang="en-US" dirty="0" err="1"/>
              <a:t>datasety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csv</a:t>
            </a:r>
            <a:endParaRPr lang="sk-SK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Legenda - </a:t>
            </a:r>
            <a:r>
              <a:rPr lang="en-US" dirty="0" err="1"/>
              <a:t>vlastnosti</a:t>
            </a:r>
            <a:r>
              <a:rPr lang="sk-SK" dirty="0"/>
              <a:t> </a:t>
            </a:r>
            <a:r>
              <a:rPr lang="en-US" dirty="0" err="1"/>
              <a:t>datasetov</a:t>
            </a:r>
            <a:endParaRPr lang="sk-SK" dirty="0"/>
          </a:p>
          <a:p>
            <a:endParaRPr lang="en-US" dirty="0"/>
          </a:p>
          <a:p>
            <a:r>
              <a:rPr lang="sk-SK" dirty="0"/>
              <a:t>Podstránky v sekcii Často kladené otázky</a:t>
            </a:r>
          </a:p>
          <a:p>
            <a:endParaRPr lang="en-US" dirty="0"/>
          </a:p>
          <a:p>
            <a:r>
              <a:rPr lang="en-US" dirty="0"/>
              <a:t>P2P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Bondory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C6B9-94B5-3111-2E06-7924D413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98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B7196-A9E6-2E96-4CB7-4DAF7A2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22</a:t>
            </a:fld>
            <a:endParaRPr lang="sk-SK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AB0F7A-6B1F-F6A9-3E82-EF83A5C9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5505"/>
            <a:ext cx="10515600" cy="159629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9D12F-E83C-6CD4-B7A8-E912E53F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307188"/>
            <a:ext cx="11868150" cy="1710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FE69AB-C917-C62D-CFD1-1F9DBD2467CA}"/>
              </a:ext>
            </a:extLst>
          </p:cNvPr>
          <p:cNvSpPr txBox="1"/>
          <p:nvPr/>
        </p:nvSpPr>
        <p:spPr>
          <a:xfrm>
            <a:off x="1838325" y="513846"/>
            <a:ext cx="814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LoanData.csv (</a:t>
            </a:r>
            <a:r>
              <a:rPr lang="sk-SK" sz="2800" dirty="0"/>
              <a:t>375479 </a:t>
            </a:r>
            <a:r>
              <a:rPr lang="en-US" sz="2800" dirty="0"/>
              <a:t>z</a:t>
            </a:r>
            <a:r>
              <a:rPr lang="sk-SK" sz="2800" dirty="0" err="1"/>
              <a:t>áznamov</a:t>
            </a:r>
            <a:r>
              <a:rPr lang="sk-SK" sz="2800" dirty="0"/>
              <a:t> a 112 stĺpcov </a:t>
            </a:r>
            <a:r>
              <a:rPr lang="en-US" sz="2800" dirty="0"/>
              <a:t>)</a:t>
            </a:r>
            <a:endParaRPr lang="sk-SK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63FF7-A38E-FCBB-9080-1DF7E8A6CF15}"/>
              </a:ext>
            </a:extLst>
          </p:cNvPr>
          <p:cNvSpPr txBox="1"/>
          <p:nvPr/>
        </p:nvSpPr>
        <p:spPr>
          <a:xfrm>
            <a:off x="990599" y="3353081"/>
            <a:ext cx="983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DebtEvents</a:t>
            </a:r>
            <a:r>
              <a:rPr lang="en-US" sz="2800" dirty="0"/>
              <a:t>.csv (</a:t>
            </a:r>
            <a:r>
              <a:rPr lang="sk-SK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3914009 </a:t>
            </a:r>
            <a:r>
              <a:rPr lang="sk-SK" sz="2800" dirty="0"/>
              <a:t> </a:t>
            </a:r>
            <a:r>
              <a:rPr lang="en-US" sz="2800" dirty="0"/>
              <a:t>z</a:t>
            </a:r>
            <a:r>
              <a:rPr lang="sk-SK" sz="2800" dirty="0" err="1"/>
              <a:t>áznamov</a:t>
            </a:r>
            <a:r>
              <a:rPr lang="sk-SK" sz="2800" dirty="0"/>
              <a:t> a </a:t>
            </a:r>
            <a:r>
              <a:rPr lang="en-US" sz="2800" dirty="0"/>
              <a:t>5</a:t>
            </a:r>
            <a:r>
              <a:rPr lang="sk-SK" sz="2800" dirty="0"/>
              <a:t> stĺpcov </a:t>
            </a:r>
            <a:r>
              <a:rPr lang="en-US" sz="2800" dirty="0"/>
              <a:t>)</a:t>
            </a: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536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92E-05E0-0CE4-B9A5-6896EB04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Legenda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2A7E-7AAB-5617-32B2-FC122B39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23</a:t>
            </a:fld>
            <a:endParaRPr lang="sk-SK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309355-CA36-7C4E-EA7E-791DE1329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99" y="730250"/>
            <a:ext cx="11195023" cy="5613400"/>
          </a:xfrm>
        </p:spPr>
      </p:pic>
    </p:spTree>
    <p:extLst>
      <p:ext uri="{BB962C8B-B14F-4D97-AF65-F5344CB8AC3E}">
        <p14:creationId xmlns:p14="http://schemas.microsoft.com/office/powerpoint/2010/main" val="383834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E89A-E000-D3DD-F181-CF23035B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P2P </a:t>
            </a:r>
            <a:r>
              <a:rPr lang="en-US" dirty="0" err="1"/>
              <a:t>platforma</a:t>
            </a:r>
            <a:r>
              <a:rPr lang="en-US" dirty="0"/>
              <a:t> Bondora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E517B-DB00-D440-3639-D23052C0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24</a:t>
            </a:fld>
            <a:endParaRPr lang="sk-SK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BF160E2-993F-28EB-540D-E1BD787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1" y="1028700"/>
            <a:ext cx="11939478" cy="4800600"/>
          </a:xfrm>
        </p:spPr>
      </p:pic>
    </p:spTree>
    <p:extLst>
      <p:ext uri="{BB962C8B-B14F-4D97-AF65-F5344CB8AC3E}">
        <p14:creationId xmlns:p14="http://schemas.microsoft.com/office/powerpoint/2010/main" val="87600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D8F6-8983-CF93-805E-A3ED3B55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9270"/>
          </a:xfrm>
        </p:spPr>
        <p:txBody>
          <a:bodyPr/>
          <a:lstStyle/>
          <a:p>
            <a:pPr algn="ctr"/>
            <a:r>
              <a:rPr lang="sk-SK" dirty="0"/>
              <a:t>Koniec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4429-7E64-4A27-F15A-450683E8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3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31C0-3DB3-CB51-9730-97265EE0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Ciele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BADD-F9BA-D4B7-7A18-87CD3F6C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Využitie strojového učenia </a:t>
            </a:r>
            <a:endParaRPr lang="en-US" dirty="0"/>
          </a:p>
          <a:p>
            <a:endParaRPr lang="en-US" dirty="0"/>
          </a:p>
          <a:p>
            <a:r>
              <a:rPr lang="sk-SK" dirty="0"/>
              <a:t>Vytvorenie riešenia, ktoré zohľadňuje najefektívnejší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zapr</a:t>
            </a:r>
            <a:r>
              <a:rPr lang="sk-SK" dirty="0"/>
              <a:t>a</a:t>
            </a:r>
            <a:r>
              <a:rPr lang="en-US" dirty="0" err="1"/>
              <a:t>covan</a:t>
            </a:r>
            <a:r>
              <a:rPr lang="sk-SK" dirty="0"/>
              <a:t>í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pozitivny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dopad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1DFC8-A757-CF93-A5BB-A6E8B37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09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DCFF-C0EB-BDC3-9F87-C1C8828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</a:t>
            </a:r>
            <a:r>
              <a:rPr lang="sk-SK" dirty="0" err="1"/>
              <a:t>ýza</a:t>
            </a:r>
            <a:r>
              <a:rPr lang="sk-SK" dirty="0"/>
              <a:t> súčasného stavu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EA5A-F1AC-9BDD-6F3E-562A55AD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19"/>
            <a:ext cx="10515600" cy="5156031"/>
          </a:xfrm>
        </p:spPr>
        <p:txBody>
          <a:bodyPr>
            <a:normAutofit/>
          </a:bodyPr>
          <a:lstStyle/>
          <a:p>
            <a:r>
              <a:rPr lang="sk-SK" dirty="0"/>
              <a:t>Veľké množstvo</a:t>
            </a:r>
            <a:r>
              <a:rPr lang="en-US" dirty="0"/>
              <a:t> </a:t>
            </a:r>
            <a:r>
              <a:rPr lang="sk-SK" dirty="0"/>
              <a:t>publikácií, hlavne Ázia </a:t>
            </a:r>
            <a:r>
              <a:rPr lang="en-US" dirty="0"/>
              <a:t>(</a:t>
            </a:r>
            <a:r>
              <a:rPr lang="sk-SK" dirty="0"/>
              <a:t>hlavne Čína, Indonézia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Loan fraud users detection in online lending leveraging multiple data views</a:t>
            </a:r>
            <a:r>
              <a:rPr lang="sk-SK" dirty="0"/>
              <a:t> </a:t>
            </a:r>
            <a:r>
              <a:rPr lang="en-US" dirty="0"/>
              <a:t>(S. Zhao, et al. , 2022) </a:t>
            </a:r>
          </a:p>
          <a:p>
            <a:endParaRPr lang="en-US" dirty="0"/>
          </a:p>
          <a:p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en-US" dirty="0"/>
              <a:t> </a:t>
            </a:r>
            <a:r>
              <a:rPr lang="sk-SK" dirty="0" err="1"/>
              <a:t>fraud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in P2P </a:t>
            </a:r>
            <a:r>
              <a:rPr lang="sk-SK" dirty="0" err="1"/>
              <a:t>financial</a:t>
            </a:r>
            <a:r>
              <a:rPr lang="sk-SK" dirty="0"/>
              <a:t> </a:t>
            </a:r>
            <a:r>
              <a:rPr lang="sk-SK" dirty="0" err="1"/>
              <a:t>market</a:t>
            </a:r>
            <a:r>
              <a:rPr lang="en-US" dirty="0"/>
              <a:t> (H. Wang, et al. 2015)</a:t>
            </a:r>
            <a:endParaRPr lang="sk-SK" dirty="0"/>
          </a:p>
          <a:p>
            <a:endParaRPr lang="en-US" dirty="0"/>
          </a:p>
          <a:p>
            <a:pPr lvl="1"/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0B825-3C44-2148-F310-903D0856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0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DF2F-A7A8-50FD-F39C-FF385A6A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1653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Metodika práce a metódy skúmania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C96D-9DAA-1B2B-3D7E-E3AC1FBD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2795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Datasety</a:t>
            </a:r>
            <a:r>
              <a:rPr lang="en-US" dirty="0"/>
              <a:t> – P2P </a:t>
            </a:r>
            <a:r>
              <a:rPr lang="en-US" dirty="0" err="1"/>
              <a:t>platforma</a:t>
            </a:r>
            <a:r>
              <a:rPr lang="en-US" dirty="0"/>
              <a:t> Bondora 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LoanData</a:t>
            </a:r>
            <a:r>
              <a:rPr lang="en-US" dirty="0"/>
              <a:t> a </a:t>
            </a:r>
            <a:r>
              <a:rPr lang="en-US" dirty="0" err="1"/>
              <a:t>DebtEvents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Metodika</a:t>
            </a:r>
            <a:r>
              <a:rPr lang="en-US" dirty="0"/>
              <a:t> </a:t>
            </a:r>
            <a:r>
              <a:rPr lang="en-US" dirty="0" err="1"/>
              <a:t>definovania</a:t>
            </a:r>
            <a:r>
              <a:rPr lang="en-US" dirty="0"/>
              <a:t> z</a:t>
            </a:r>
            <a:r>
              <a:rPr lang="sk-SK" dirty="0"/>
              <a:t>á</a:t>
            </a:r>
            <a:r>
              <a:rPr lang="en-US" dirty="0" err="1"/>
              <a:t>vislej</a:t>
            </a:r>
            <a:r>
              <a:rPr lang="en-US" dirty="0"/>
              <a:t> </a:t>
            </a:r>
            <a:r>
              <a:rPr lang="en-US" dirty="0" err="1"/>
              <a:t>premennej</a:t>
            </a:r>
            <a:endParaRPr lang="en-US" dirty="0"/>
          </a:p>
          <a:p>
            <a:endParaRPr lang="en-US" dirty="0"/>
          </a:p>
          <a:p>
            <a:r>
              <a:rPr lang="sk-SK" dirty="0"/>
              <a:t>Výber a spracovanie nezávislých premenných</a:t>
            </a:r>
            <a:endParaRPr lang="sk-SK" sz="2800" dirty="0"/>
          </a:p>
          <a:p>
            <a:endParaRPr lang="en-US" dirty="0"/>
          </a:p>
          <a:p>
            <a:r>
              <a:rPr lang="sk-SK" dirty="0"/>
              <a:t>Výsledok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sk-SK" dirty="0"/>
              <a:t>349813 </a:t>
            </a:r>
            <a:r>
              <a:rPr lang="en-US" dirty="0"/>
              <a:t>z</a:t>
            </a:r>
            <a:r>
              <a:rPr lang="sk-SK" dirty="0" err="1"/>
              <a:t>áznamov</a:t>
            </a:r>
            <a:r>
              <a:rPr lang="en-US" dirty="0"/>
              <a:t>,</a:t>
            </a:r>
            <a:r>
              <a:rPr lang="sk-SK" dirty="0"/>
              <a:t> </a:t>
            </a:r>
            <a:r>
              <a:rPr lang="en-US" dirty="0"/>
              <a:t>66 </a:t>
            </a:r>
            <a:r>
              <a:rPr lang="en-US" dirty="0" err="1"/>
              <a:t>st</a:t>
            </a:r>
            <a:r>
              <a:rPr lang="sk-SK" dirty="0" err="1"/>
              <a:t>ĺpcov</a:t>
            </a:r>
            <a:r>
              <a:rPr lang="sk-SK" dirty="0"/>
              <a:t> </a:t>
            </a:r>
            <a:r>
              <a:rPr lang="en-US" dirty="0"/>
              <a:t> a 8.14% </a:t>
            </a:r>
            <a:r>
              <a:rPr lang="en-US" dirty="0" err="1"/>
              <a:t>podvodn</a:t>
            </a:r>
            <a:r>
              <a:rPr lang="sk-SK" dirty="0" err="1"/>
              <a:t>ých</a:t>
            </a:r>
            <a:r>
              <a:rPr lang="sk-SK" dirty="0"/>
              <a:t> žiadostí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Algoritmy</a:t>
            </a:r>
            <a:endParaRPr lang="en-US" dirty="0"/>
          </a:p>
          <a:p>
            <a:endParaRPr lang="en-US" dirty="0"/>
          </a:p>
          <a:p>
            <a:r>
              <a:rPr lang="en-US" dirty="0"/>
              <a:t>Hyperparametre 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BA8F8-36B6-8BC4-5183-98A48348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76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CF56-11E4-006E-096B-1944744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6</a:t>
            </a:fld>
            <a:endParaRPr lang="sk-SK"/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9A22319C-E590-AC95-B6EB-636B57724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682" y="343121"/>
            <a:ext cx="7890320" cy="59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B6746B-4DE8-0489-1766-1B0C49B4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7968"/>
          </a:xfrm>
        </p:spPr>
        <p:txBody>
          <a:bodyPr/>
          <a:lstStyle/>
          <a:p>
            <a:pPr algn="ctr"/>
            <a:r>
              <a:rPr lang="en-US" dirty="0"/>
              <a:t>V</a:t>
            </a:r>
            <a:r>
              <a:rPr lang="sk-SK" dirty="0" err="1"/>
              <a:t>ýsledky</a:t>
            </a:r>
            <a:r>
              <a:rPr lang="sk-SK" dirty="0"/>
              <a:t> práce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9E05-3DFD-AD78-261E-302B29EC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852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B447-2D03-3FCD-0C25-96754A52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KPI – </a:t>
            </a:r>
            <a:r>
              <a:rPr lang="en-US" dirty="0" err="1"/>
              <a:t>Metriky</a:t>
            </a:r>
            <a:r>
              <a:rPr lang="en-US" dirty="0"/>
              <a:t> a Confusion matrix (</a:t>
            </a:r>
            <a:r>
              <a:rPr lang="en-US" dirty="0" err="1"/>
              <a:t>matica</a:t>
            </a:r>
            <a:r>
              <a:rPr lang="en-US" dirty="0"/>
              <a:t> z</a:t>
            </a:r>
            <a:r>
              <a:rPr lang="sk-SK" dirty="0" err="1"/>
              <a:t>ámen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</a:t>
            </a:r>
            <a:r>
              <a:rPr lang="sk-SK" dirty="0" err="1"/>
              <a:t>šetky</a:t>
            </a:r>
            <a:r>
              <a:rPr lang="sk-SK" dirty="0"/>
              <a:t> dostupné dáta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DEB7A-99B0-81B0-6F5A-7ACA84ED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58" y="1690688"/>
            <a:ext cx="573949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179D7-CD12-804D-64DC-7754C14D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8</a:t>
            </a:fld>
            <a:endParaRPr lang="sk-S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4FDF19-ED4A-9BC1-5B07-649146EB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22" y="1757197"/>
            <a:ext cx="4981128" cy="4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4CF4-F951-A190-67B7-6C1091D3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50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Najdôležitejšie nezávislé premenné </a:t>
            </a:r>
            <a:r>
              <a:rPr lang="en-US" dirty="0"/>
              <a:t> </a:t>
            </a:r>
            <a:r>
              <a:rPr lang="en-US" dirty="0" err="1"/>
              <a:t>Rozhodovac</a:t>
            </a:r>
            <a:r>
              <a:rPr lang="sk-SK" dirty="0"/>
              <a:t>í strom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56F0-5D9C-46FE-3B38-A70AD3BD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PrincipalPaymentsMade</a:t>
            </a:r>
            <a:r>
              <a:rPr lang="en-US" dirty="0"/>
              <a:t> (</a:t>
            </a:r>
            <a:r>
              <a:rPr lang="en-US" dirty="0" err="1"/>
              <a:t>Vykonané</a:t>
            </a:r>
            <a:r>
              <a:rPr lang="en-US" dirty="0"/>
              <a:t> </a:t>
            </a:r>
            <a:r>
              <a:rPr lang="en-US" dirty="0" err="1"/>
              <a:t>platby</a:t>
            </a:r>
            <a:r>
              <a:rPr lang="en-US" dirty="0"/>
              <a:t> </a:t>
            </a:r>
            <a:r>
              <a:rPr lang="en-US" dirty="0" err="1"/>
              <a:t>istiny</a:t>
            </a:r>
            <a:r>
              <a:rPr lang="en-US" dirty="0"/>
              <a:t>)</a:t>
            </a:r>
          </a:p>
          <a:p>
            <a:r>
              <a:rPr lang="sk-SK" dirty="0"/>
              <a:t>Default_0</a:t>
            </a:r>
            <a:r>
              <a:rPr lang="en-US" dirty="0"/>
              <a:t> (</a:t>
            </a:r>
            <a:r>
              <a:rPr lang="en-US" dirty="0" err="1"/>
              <a:t>Zlyhanie</a:t>
            </a:r>
            <a:r>
              <a:rPr lang="en-US" dirty="0"/>
              <a:t> </a:t>
            </a:r>
            <a:r>
              <a:rPr lang="en-US" dirty="0" err="1"/>
              <a:t>spl</a:t>
            </a:r>
            <a:r>
              <a:rPr lang="sk-SK" dirty="0" err="1"/>
              <a:t>ácania</a:t>
            </a:r>
            <a:r>
              <a:rPr lang="sk-SK" dirty="0"/>
              <a:t> úveru</a:t>
            </a:r>
            <a:r>
              <a:rPr lang="en-US" dirty="0"/>
              <a:t>)</a:t>
            </a:r>
          </a:p>
          <a:p>
            <a:r>
              <a:rPr lang="sk-SK" dirty="0"/>
              <a:t>MonthlyPayment</a:t>
            </a:r>
            <a:r>
              <a:rPr lang="en-US" dirty="0"/>
              <a:t> (Mesa</a:t>
            </a:r>
            <a:r>
              <a:rPr lang="sk-SK" dirty="0" err="1"/>
              <a:t>čná</a:t>
            </a:r>
            <a:r>
              <a:rPr lang="sk-SK" dirty="0"/>
              <a:t> platba</a:t>
            </a:r>
            <a:r>
              <a:rPr lang="en-US" dirty="0"/>
              <a:t>)</a:t>
            </a:r>
          </a:p>
          <a:p>
            <a:r>
              <a:rPr lang="sk-SK" dirty="0"/>
              <a:t>RecoveryStage_1</a:t>
            </a:r>
            <a:r>
              <a:rPr lang="en-US" dirty="0"/>
              <a:t> (</a:t>
            </a:r>
            <a:r>
              <a:rPr lang="en-US" dirty="0" err="1"/>
              <a:t>Fáza</a:t>
            </a:r>
            <a:r>
              <a:rPr lang="en-US" dirty="0"/>
              <a:t> </a:t>
            </a:r>
            <a:r>
              <a:rPr lang="en-US" dirty="0" err="1"/>
              <a:t>vymáhania</a:t>
            </a:r>
            <a:r>
              <a:rPr lang="en-US" dirty="0"/>
              <a:t>)</a:t>
            </a:r>
          </a:p>
          <a:p>
            <a:r>
              <a:rPr lang="sk-SK" dirty="0"/>
              <a:t>PrincipalBalance</a:t>
            </a:r>
            <a:r>
              <a:rPr lang="en-US" dirty="0"/>
              <a:t> (</a:t>
            </a:r>
            <a:r>
              <a:rPr lang="en-US" dirty="0" err="1"/>
              <a:t>Zostatok</a:t>
            </a:r>
            <a:r>
              <a:rPr lang="en-US" dirty="0"/>
              <a:t> </a:t>
            </a:r>
            <a:r>
              <a:rPr lang="en-US" dirty="0" err="1"/>
              <a:t>istiny</a:t>
            </a:r>
            <a:r>
              <a:rPr lang="en-US" dirty="0"/>
              <a:t>)</a:t>
            </a:r>
          </a:p>
          <a:p>
            <a:r>
              <a:rPr lang="sk-SK" dirty="0"/>
              <a:t>DeltaF&amp;Payment</a:t>
            </a:r>
            <a:r>
              <a:rPr lang="en-US" dirty="0"/>
              <a:t> ( P</a:t>
            </a:r>
            <a:r>
              <a:rPr lang="sk-SK" dirty="0" err="1"/>
              <a:t>očet</a:t>
            </a:r>
            <a:r>
              <a:rPr lang="sk-SK" dirty="0"/>
              <a:t> </a:t>
            </a:r>
            <a:r>
              <a:rPr lang="en-US" dirty="0" err="1"/>
              <a:t>dni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prvou</a:t>
            </a:r>
            <a:r>
              <a:rPr lang="en-US" dirty="0"/>
              <a:t> </a:t>
            </a:r>
            <a:r>
              <a:rPr lang="sk-SK" dirty="0"/>
              <a:t>a poslednou </a:t>
            </a:r>
            <a:r>
              <a:rPr lang="en-US" dirty="0" err="1"/>
              <a:t>spl</a:t>
            </a:r>
            <a:r>
              <a:rPr lang="sk-SK" dirty="0" err="1"/>
              <a:t>átkou</a:t>
            </a:r>
            <a:r>
              <a:rPr lang="en-US" dirty="0"/>
              <a:t>)</a:t>
            </a:r>
          </a:p>
          <a:p>
            <a:r>
              <a:rPr lang="sk-SK" dirty="0"/>
              <a:t>LossGivenDefault</a:t>
            </a:r>
            <a:r>
              <a:rPr lang="en-US" dirty="0"/>
              <a:t> (Strata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zlyhaní</a:t>
            </a:r>
            <a:r>
              <a:rPr lang="en-US" dirty="0"/>
              <a:t>)</a:t>
            </a:r>
          </a:p>
          <a:p>
            <a:r>
              <a:rPr lang="sk-SK" dirty="0"/>
              <a:t>WorseLateCategory</a:t>
            </a:r>
            <a:r>
              <a:rPr lang="en-US" dirty="0"/>
              <a:t> (</a:t>
            </a:r>
            <a:r>
              <a:rPr lang="en-US" dirty="0" err="1"/>
              <a:t>Horšia</a:t>
            </a:r>
            <a:r>
              <a:rPr lang="en-US" dirty="0"/>
              <a:t> </a:t>
            </a:r>
            <a:r>
              <a:rPr lang="en-US" dirty="0" err="1"/>
              <a:t>kategória</a:t>
            </a:r>
            <a:r>
              <a:rPr lang="en-US" dirty="0"/>
              <a:t> </a:t>
            </a:r>
            <a:r>
              <a:rPr lang="en-US" dirty="0" err="1"/>
              <a:t>omeškania</a:t>
            </a:r>
            <a:r>
              <a:rPr lang="en-US" dirty="0"/>
              <a:t>)</a:t>
            </a:r>
          </a:p>
          <a:p>
            <a:r>
              <a:rPr lang="sk-SK" dirty="0"/>
              <a:t>PrincipalOverdueBySchedule</a:t>
            </a:r>
            <a:r>
              <a:rPr lang="en-US" dirty="0"/>
              <a:t> (</a:t>
            </a:r>
            <a:r>
              <a:rPr lang="en-US" dirty="0" err="1"/>
              <a:t>Istina</a:t>
            </a:r>
            <a:r>
              <a:rPr lang="en-US" dirty="0"/>
              <a:t> po </a:t>
            </a:r>
            <a:r>
              <a:rPr lang="en-US" dirty="0" err="1"/>
              <a:t>splatnosti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splátkového</a:t>
            </a:r>
            <a:r>
              <a:rPr lang="en-US" dirty="0"/>
              <a:t> </a:t>
            </a:r>
            <a:r>
              <a:rPr lang="en-US" dirty="0" err="1"/>
              <a:t>kalendára</a:t>
            </a:r>
            <a:r>
              <a:rPr lang="en-US" dirty="0"/>
              <a:t>)</a:t>
            </a:r>
          </a:p>
          <a:p>
            <a:r>
              <a:rPr lang="en-US" dirty="0"/>
              <a:t>LiabilitiesTotal (</a:t>
            </a:r>
            <a:r>
              <a:rPr lang="sk-SK" dirty="0"/>
              <a:t>Záväzky spolu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4E4A2-DE63-30EE-55E0-01E33673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F38-AB38-4B2C-BF56-C483DD8D50F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01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1087</Words>
  <Application>Microsoft Office PowerPoint</Application>
  <PresentationFormat>Widescreen</PresentationFormat>
  <Paragraphs>214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Aptos Narrow</vt:lpstr>
      <vt:lpstr>Arial</vt:lpstr>
      <vt:lpstr>Wingdings</vt:lpstr>
      <vt:lpstr>Office Theme</vt:lpstr>
      <vt:lpstr>Prediktívny model na detekciu podvodných úverových žiadostí</vt:lpstr>
      <vt:lpstr>Riešený problém </vt:lpstr>
      <vt:lpstr>Ciele práce</vt:lpstr>
      <vt:lpstr>Analýza súčasného stavu</vt:lpstr>
      <vt:lpstr>Metodika práce a metódy skúmania</vt:lpstr>
      <vt:lpstr>PowerPoint Presentation</vt:lpstr>
      <vt:lpstr>Výsledky práce</vt:lpstr>
      <vt:lpstr>KPI – Metriky a Confusion matrix (matica zámen) Všetky dostupné dáta</vt:lpstr>
      <vt:lpstr>Najdôležitejšie nezávislé premenné  Rozhodovací strom</vt:lpstr>
      <vt:lpstr>Najdôležitejšie nezávislé premenné</vt:lpstr>
      <vt:lpstr>KPI – Metriky a Confusion matrix (matica zámen) Minimálne vstupné dáta</vt:lpstr>
      <vt:lpstr>Minimálne vstupné dáta  - Upravená hraničná hodnota  </vt:lpstr>
      <vt:lpstr>Najdôležitejšie nezávislé premenné</vt:lpstr>
      <vt:lpstr>Najdôležitejšie nezávislé premenné</vt:lpstr>
      <vt:lpstr>Overenie výsledkov</vt:lpstr>
      <vt:lpstr>PowerPoint Presentation</vt:lpstr>
      <vt:lpstr>Možné rozšírenia</vt:lpstr>
      <vt:lpstr>Ďakujem za pozornosť</vt:lpstr>
      <vt:lpstr>Odpovede</vt:lpstr>
      <vt:lpstr>Profilovanie nezávislých premenných</vt:lpstr>
      <vt:lpstr>Odpovede</vt:lpstr>
      <vt:lpstr>PowerPoint Presentation</vt:lpstr>
      <vt:lpstr>Legenda</vt:lpstr>
      <vt:lpstr>P2P platforma Bondora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Prediktívny model na detekciu podvodných úverových žiadostí</dc:title>
  <dc:creator>STUD - Erik Urban</dc:creator>
  <cp:lastModifiedBy>STUD - Erik Urban</cp:lastModifiedBy>
  <cp:revision>29</cp:revision>
  <dcterms:created xsi:type="dcterms:W3CDTF">2024-05-29T12:05:27Z</dcterms:created>
  <dcterms:modified xsi:type="dcterms:W3CDTF">2024-06-04T18:36:55Z</dcterms:modified>
</cp:coreProperties>
</file>