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31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259" r:id="rId12"/>
  </p:sldIdLst>
  <p:sldSz cx="8640763" cy="4860925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1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y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80BF44"/>
    <a:srgbClr val="5AB414"/>
    <a:srgbClr val="96969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0E2E5-5A6E-4E1D-9EA0-FCE9F36BFBF5}" v="529" dt="2019-10-30T03:00:32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44" autoAdjust="0"/>
    <p:restoredTop sz="94662" autoAdjust="0"/>
  </p:normalViewPr>
  <p:slideViewPr>
    <p:cSldViewPr>
      <p:cViewPr varScale="1">
        <p:scale>
          <a:sx n="56" d="100"/>
          <a:sy n="56" d="100"/>
        </p:scale>
        <p:origin x="42" y="1554"/>
      </p:cViewPr>
      <p:guideLst>
        <p:guide orient="horz" pos="1531"/>
        <p:guide pos="27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598EE-37E8-4DF3-88CD-DC79AEE001FD}" type="datetimeFigureOut">
              <a:rPr lang="ru-RU" smtClean="0"/>
              <a:pPr/>
              <a:t>10.01.2020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C4F47-C6F0-4C73-852C-D6418CECEF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16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C4F47-C6F0-4C73-852C-D6418CECEF8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3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C4F47-C6F0-4C73-852C-D6418CECEF82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3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C4F47-C6F0-4C73-852C-D6418CECEF8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23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C4F47-C6F0-4C73-852C-D6418CECEF82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5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C4F47-C6F0-4C73-852C-D6418CECEF82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5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C4F47-C6F0-4C73-852C-D6418CECEF82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55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C4F47-C6F0-4C73-852C-D6418CECEF8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184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C4F47-C6F0-4C73-852C-D6418CECEF8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715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C4F47-C6F0-4C73-852C-D6418CECEF8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95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7700" y="1509713"/>
            <a:ext cx="7345363" cy="104298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22005" y="1809030"/>
            <a:ext cx="6049963" cy="124301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C90DD-13A2-4509-9DBA-ABC9E674C0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8" name="Picture 17" descr="C:\Users\lubamark\Documents\_дизайн\_Шаблоны презентаций\ТПУ_Карта стилизованная_CMYK.bmp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234950"/>
            <a:ext cx="467995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-27585" y="1638374"/>
            <a:ext cx="8640763" cy="15843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9" name="Group 27"/>
          <p:cNvGrpSpPr>
            <a:grpSpLocks noChangeAspect="1"/>
          </p:cNvGrpSpPr>
          <p:nvPr userDrawn="1"/>
        </p:nvGrpSpPr>
        <p:grpSpPr bwMode="auto">
          <a:xfrm>
            <a:off x="414338" y="211507"/>
            <a:ext cx="3275012" cy="1201737"/>
            <a:chOff x="363" y="562"/>
            <a:chExt cx="1768" cy="648"/>
          </a:xfrm>
        </p:grpSpPr>
        <p:sp>
          <p:nvSpPr>
            <p:cNvPr id="10" name="AutoShape 26"/>
            <p:cNvSpPr>
              <a:spLocks noChangeAspect="1" noChangeArrowheads="1" noTextEdit="1"/>
            </p:cNvSpPr>
            <p:nvPr/>
          </p:nvSpPr>
          <p:spPr bwMode="auto">
            <a:xfrm>
              <a:off x="363" y="562"/>
              <a:ext cx="176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363" y="570"/>
              <a:ext cx="1766" cy="6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Freeform 30"/>
            <p:cNvSpPr>
              <a:spLocks noEditPoints="1"/>
            </p:cNvSpPr>
            <p:nvPr/>
          </p:nvSpPr>
          <p:spPr bwMode="auto">
            <a:xfrm>
              <a:off x="913" y="736"/>
              <a:ext cx="1066" cy="324"/>
            </a:xfrm>
            <a:custGeom>
              <a:avLst/>
              <a:gdLst>
                <a:gd name="T0" fmla="*/ 132 w 2132"/>
                <a:gd name="T1" fmla="*/ 146 h 649"/>
                <a:gd name="T2" fmla="*/ 198 w 2132"/>
                <a:gd name="T3" fmla="*/ 139 h 649"/>
                <a:gd name="T4" fmla="*/ 128 w 2132"/>
                <a:gd name="T5" fmla="*/ 141 h 649"/>
                <a:gd name="T6" fmla="*/ 123 w 2132"/>
                <a:gd name="T7" fmla="*/ 130 h 649"/>
                <a:gd name="T8" fmla="*/ 335 w 2132"/>
                <a:gd name="T9" fmla="*/ 126 h 649"/>
                <a:gd name="T10" fmla="*/ 315 w 2132"/>
                <a:gd name="T11" fmla="*/ 126 h 649"/>
                <a:gd name="T12" fmla="*/ 251 w 2132"/>
                <a:gd name="T13" fmla="*/ 126 h 649"/>
                <a:gd name="T14" fmla="*/ 246 w 2132"/>
                <a:gd name="T15" fmla="*/ 126 h 649"/>
                <a:gd name="T16" fmla="*/ 200 w 2132"/>
                <a:gd name="T17" fmla="*/ 144 h 649"/>
                <a:gd name="T18" fmla="*/ 157 w 2132"/>
                <a:gd name="T19" fmla="*/ 130 h 649"/>
                <a:gd name="T20" fmla="*/ 127 w 2132"/>
                <a:gd name="T21" fmla="*/ 126 h 649"/>
                <a:gd name="T22" fmla="*/ 133 w 2132"/>
                <a:gd name="T23" fmla="*/ 143 h 649"/>
                <a:gd name="T24" fmla="*/ 118 w 2132"/>
                <a:gd name="T25" fmla="*/ 161 h 649"/>
                <a:gd name="T26" fmla="*/ 101 w 2132"/>
                <a:gd name="T27" fmla="*/ 134 h 649"/>
                <a:gd name="T28" fmla="*/ 63 w 2132"/>
                <a:gd name="T29" fmla="*/ 161 h 649"/>
                <a:gd name="T30" fmla="*/ 33 w 2132"/>
                <a:gd name="T31" fmla="*/ 126 h 649"/>
                <a:gd name="T32" fmla="*/ 6 w 2132"/>
                <a:gd name="T33" fmla="*/ 156 h 649"/>
                <a:gd name="T34" fmla="*/ 233 w 2132"/>
                <a:gd name="T35" fmla="*/ 125 h 649"/>
                <a:gd name="T36" fmla="*/ 218 w 2132"/>
                <a:gd name="T37" fmla="*/ 152 h 649"/>
                <a:gd name="T38" fmla="*/ 224 w 2132"/>
                <a:gd name="T39" fmla="*/ 161 h 649"/>
                <a:gd name="T40" fmla="*/ 229 w 2132"/>
                <a:gd name="T41" fmla="*/ 125 h 649"/>
                <a:gd name="T42" fmla="*/ 52 w 2132"/>
                <a:gd name="T43" fmla="*/ 96 h 649"/>
                <a:gd name="T44" fmla="*/ 67 w 2132"/>
                <a:gd name="T45" fmla="*/ 75 h 649"/>
                <a:gd name="T46" fmla="*/ 528 w 2132"/>
                <a:gd name="T47" fmla="*/ 102 h 649"/>
                <a:gd name="T48" fmla="*/ 494 w 2132"/>
                <a:gd name="T49" fmla="*/ 67 h 649"/>
                <a:gd name="T50" fmla="*/ 452 w 2132"/>
                <a:gd name="T51" fmla="*/ 67 h 649"/>
                <a:gd name="T52" fmla="*/ 388 w 2132"/>
                <a:gd name="T53" fmla="*/ 71 h 649"/>
                <a:gd name="T54" fmla="*/ 335 w 2132"/>
                <a:gd name="T55" fmla="*/ 67 h 649"/>
                <a:gd name="T56" fmla="*/ 356 w 2132"/>
                <a:gd name="T57" fmla="*/ 67 h 649"/>
                <a:gd name="T58" fmla="*/ 335 w 2132"/>
                <a:gd name="T59" fmla="*/ 73 h 649"/>
                <a:gd name="T60" fmla="*/ 320 w 2132"/>
                <a:gd name="T61" fmla="*/ 75 h 649"/>
                <a:gd name="T62" fmla="*/ 282 w 2132"/>
                <a:gd name="T63" fmla="*/ 102 h 649"/>
                <a:gd name="T64" fmla="*/ 239 w 2132"/>
                <a:gd name="T65" fmla="*/ 84 h 649"/>
                <a:gd name="T66" fmla="*/ 198 w 2132"/>
                <a:gd name="T67" fmla="*/ 71 h 649"/>
                <a:gd name="T68" fmla="*/ 186 w 2132"/>
                <a:gd name="T69" fmla="*/ 67 h 649"/>
                <a:gd name="T70" fmla="*/ 129 w 2132"/>
                <a:gd name="T71" fmla="*/ 95 h 649"/>
                <a:gd name="T72" fmla="*/ 112 w 2132"/>
                <a:gd name="T73" fmla="*/ 67 h 649"/>
                <a:gd name="T74" fmla="*/ 91 w 2132"/>
                <a:gd name="T75" fmla="*/ 101 h 649"/>
                <a:gd name="T76" fmla="*/ 88 w 2132"/>
                <a:gd name="T77" fmla="*/ 96 h 649"/>
                <a:gd name="T78" fmla="*/ 27 w 2132"/>
                <a:gd name="T79" fmla="*/ 71 h 649"/>
                <a:gd name="T80" fmla="*/ 410 w 2132"/>
                <a:gd name="T81" fmla="*/ 72 h 649"/>
                <a:gd name="T82" fmla="*/ 420 w 2132"/>
                <a:gd name="T83" fmla="*/ 98 h 649"/>
                <a:gd name="T84" fmla="*/ 396 w 2132"/>
                <a:gd name="T85" fmla="*/ 84 h 649"/>
                <a:gd name="T86" fmla="*/ 73 w 2132"/>
                <a:gd name="T87" fmla="*/ 75 h 649"/>
                <a:gd name="T88" fmla="*/ 46 w 2132"/>
                <a:gd name="T89" fmla="*/ 98 h 649"/>
                <a:gd name="T90" fmla="*/ 515 w 2132"/>
                <a:gd name="T91" fmla="*/ 60 h 649"/>
                <a:gd name="T92" fmla="*/ 515 w 2132"/>
                <a:gd name="T93" fmla="*/ 64 h 649"/>
                <a:gd name="T94" fmla="*/ 40 w 2132"/>
                <a:gd name="T95" fmla="*/ 33 h 649"/>
                <a:gd name="T96" fmla="*/ 61 w 2132"/>
                <a:gd name="T97" fmla="*/ 23 h 649"/>
                <a:gd name="T98" fmla="*/ 262 w 2132"/>
                <a:gd name="T99" fmla="*/ 8 h 649"/>
                <a:gd name="T100" fmla="*/ 201 w 2132"/>
                <a:gd name="T101" fmla="*/ 36 h 649"/>
                <a:gd name="T102" fmla="*/ 165 w 2132"/>
                <a:gd name="T103" fmla="*/ 8 h 649"/>
                <a:gd name="T104" fmla="*/ 77 w 2132"/>
                <a:gd name="T105" fmla="*/ 8 h 649"/>
                <a:gd name="T106" fmla="*/ 82 w 2132"/>
                <a:gd name="T107" fmla="*/ 13 h 649"/>
                <a:gd name="T108" fmla="*/ 11 w 2132"/>
                <a:gd name="T109" fmla="*/ 13 h 649"/>
                <a:gd name="T110" fmla="*/ 133 w 2132"/>
                <a:gd name="T111" fmla="*/ 18 h 649"/>
                <a:gd name="T112" fmla="*/ 152 w 2132"/>
                <a:gd name="T113" fmla="*/ 43 h 649"/>
                <a:gd name="T114" fmla="*/ 127 w 2132"/>
                <a:gd name="T115" fmla="*/ 16 h 649"/>
                <a:gd name="T116" fmla="*/ 67 w 2132"/>
                <a:gd name="T117" fmla="*/ 26 h 649"/>
                <a:gd name="T118" fmla="*/ 33 w 2132"/>
                <a:gd name="T119" fmla="*/ 31 h 649"/>
                <a:gd name="T120" fmla="*/ 248 w 2132"/>
                <a:gd name="T121" fmla="*/ 2 h 649"/>
                <a:gd name="T122" fmla="*/ 242 w 2132"/>
                <a:gd name="T123" fmla="*/ 0 h 6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Freeform 31"/>
            <p:cNvSpPr>
              <a:spLocks noEditPoints="1"/>
            </p:cNvSpPr>
            <p:nvPr/>
          </p:nvSpPr>
          <p:spPr bwMode="auto">
            <a:xfrm>
              <a:off x="513" y="839"/>
              <a:ext cx="340" cy="220"/>
            </a:xfrm>
            <a:custGeom>
              <a:avLst/>
              <a:gdLst>
                <a:gd name="T0" fmla="*/ 60 w 680"/>
                <a:gd name="T1" fmla="*/ 60 h 441"/>
                <a:gd name="T2" fmla="*/ 110 w 680"/>
                <a:gd name="T3" fmla="*/ 60 h 441"/>
                <a:gd name="T4" fmla="*/ 110 w 680"/>
                <a:gd name="T5" fmla="*/ 110 h 441"/>
                <a:gd name="T6" fmla="*/ 60 w 680"/>
                <a:gd name="T7" fmla="*/ 110 h 441"/>
                <a:gd name="T8" fmla="*/ 60 w 680"/>
                <a:gd name="T9" fmla="*/ 60 h 441"/>
                <a:gd name="T10" fmla="*/ 120 w 680"/>
                <a:gd name="T11" fmla="*/ 0 h 441"/>
                <a:gd name="T12" fmla="*/ 170 w 680"/>
                <a:gd name="T13" fmla="*/ 0 h 441"/>
                <a:gd name="T14" fmla="*/ 170 w 680"/>
                <a:gd name="T15" fmla="*/ 110 h 441"/>
                <a:gd name="T16" fmla="*/ 120 w 680"/>
                <a:gd name="T17" fmla="*/ 110 h 441"/>
                <a:gd name="T18" fmla="*/ 12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110 h 441"/>
                <a:gd name="T26" fmla="*/ 0 w 680"/>
                <a:gd name="T27" fmla="*/ 11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240" y="240"/>
                  </a:moveTo>
                  <a:lnTo>
                    <a:pt x="440" y="24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240"/>
                  </a:lnTo>
                  <a:close/>
                  <a:moveTo>
                    <a:pt x="480" y="0"/>
                  </a:moveTo>
                  <a:lnTo>
                    <a:pt x="680" y="0"/>
                  </a:lnTo>
                  <a:lnTo>
                    <a:pt x="680" y="441"/>
                  </a:lnTo>
                  <a:lnTo>
                    <a:pt x="480" y="441"/>
                  </a:lnTo>
                  <a:lnTo>
                    <a:pt x="48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441"/>
                  </a:lnTo>
                  <a:lnTo>
                    <a:pt x="0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Freeform 32"/>
            <p:cNvSpPr>
              <a:spLocks noEditPoints="1"/>
            </p:cNvSpPr>
            <p:nvPr/>
          </p:nvSpPr>
          <p:spPr bwMode="auto">
            <a:xfrm>
              <a:off x="513" y="719"/>
              <a:ext cx="340" cy="220"/>
            </a:xfrm>
            <a:custGeom>
              <a:avLst/>
              <a:gdLst>
                <a:gd name="T0" fmla="*/ 120 w 680"/>
                <a:gd name="T1" fmla="*/ 0 h 441"/>
                <a:gd name="T2" fmla="*/ 170 w 680"/>
                <a:gd name="T3" fmla="*/ 0 h 441"/>
                <a:gd name="T4" fmla="*/ 170 w 680"/>
                <a:gd name="T5" fmla="*/ 50 h 441"/>
                <a:gd name="T6" fmla="*/ 120 w 680"/>
                <a:gd name="T7" fmla="*/ 50 h 441"/>
                <a:gd name="T8" fmla="*/ 120 w 680"/>
                <a:gd name="T9" fmla="*/ 0 h 441"/>
                <a:gd name="T10" fmla="*/ 60 w 680"/>
                <a:gd name="T11" fmla="*/ 0 h 441"/>
                <a:gd name="T12" fmla="*/ 110 w 680"/>
                <a:gd name="T13" fmla="*/ 0 h 441"/>
                <a:gd name="T14" fmla="*/ 110 w 680"/>
                <a:gd name="T15" fmla="*/ 110 h 441"/>
                <a:gd name="T16" fmla="*/ 60 w 680"/>
                <a:gd name="T17" fmla="*/ 110 h 441"/>
                <a:gd name="T18" fmla="*/ 6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50 h 441"/>
                <a:gd name="T26" fmla="*/ 0 w 680"/>
                <a:gd name="T27" fmla="*/ 5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480" y="0"/>
                  </a:moveTo>
                  <a:lnTo>
                    <a:pt x="680" y="0"/>
                  </a:lnTo>
                  <a:lnTo>
                    <a:pt x="680" y="201"/>
                  </a:lnTo>
                  <a:lnTo>
                    <a:pt x="480" y="201"/>
                  </a:lnTo>
                  <a:lnTo>
                    <a:pt x="480" y="0"/>
                  </a:lnTo>
                  <a:close/>
                  <a:moveTo>
                    <a:pt x="240" y="0"/>
                  </a:moveTo>
                  <a:lnTo>
                    <a:pt x="440" y="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F44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6473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800" y="195263"/>
            <a:ext cx="7777163" cy="8096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D8732-E5DF-4876-BBBB-45D2EF2AB1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62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265863" y="195263"/>
            <a:ext cx="1943100" cy="414655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31800" y="195263"/>
            <a:ext cx="5681663" cy="41465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95A95-7764-4DE7-B0F4-60563A4ED7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15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800" y="195263"/>
            <a:ext cx="7777163" cy="8096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689E-9EC9-4B1F-AF87-CBFAB32E2F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3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625" y="3124200"/>
            <a:ext cx="7345363" cy="9652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2625" y="2060575"/>
            <a:ext cx="7345363" cy="10636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9B503-B3C9-4B94-B360-FC749CA082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2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800" y="195263"/>
            <a:ext cx="7777163" cy="8096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1800" y="1133475"/>
            <a:ext cx="3811588" cy="320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395788" y="1133475"/>
            <a:ext cx="3813175" cy="320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57BA2-6011-4F04-8F72-AC3BEC8FD8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69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800" y="195263"/>
            <a:ext cx="7777163" cy="809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1800" y="1087438"/>
            <a:ext cx="3817938" cy="454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31800" y="1541463"/>
            <a:ext cx="3817938" cy="28003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389438" y="1087438"/>
            <a:ext cx="3819525" cy="454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389438" y="1541463"/>
            <a:ext cx="3819525" cy="28003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00916-666B-4994-BF75-8DE3B475B3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15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800" y="195263"/>
            <a:ext cx="7777163" cy="8096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406CB-70F3-4405-A672-709151D0B2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14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B1656-0A04-4C9E-84E8-F3C4CCD675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28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800" y="193675"/>
            <a:ext cx="2843213" cy="82391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8200" y="193675"/>
            <a:ext cx="4830763" cy="41481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1800" y="1017588"/>
            <a:ext cx="2843213" cy="3324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37873-CBE4-4DCA-AA3B-AF7402C722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89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3863" y="3402013"/>
            <a:ext cx="5184775" cy="401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693863" y="434975"/>
            <a:ext cx="5184775" cy="2916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93863" y="3803650"/>
            <a:ext cx="5184775" cy="571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C0DED-4CA7-44F1-9BCA-47171A828B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61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085778"/>
            <a:ext cx="7777163" cy="320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148" tIns="38574" rIns="77148" bIns="38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4425950"/>
            <a:ext cx="20161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148" tIns="38574" rIns="77148" bIns="38574" numCol="1" anchor="t" anchorCtr="0" compatLnSpc="1">
            <a:prstTxWarp prst="textNoShape">
              <a:avLst/>
            </a:prstTxWarp>
          </a:bodyPr>
          <a:lstStyle>
            <a:lvl1pPr defTabSz="7715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52750" y="4425950"/>
            <a:ext cx="27352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148" tIns="38574" rIns="77148" bIns="38574" numCol="1" anchor="t" anchorCtr="0" compatLnSpc="1">
            <a:prstTxWarp prst="textNoShape">
              <a:avLst/>
            </a:prstTxWarp>
          </a:bodyPr>
          <a:lstStyle>
            <a:lvl1pPr algn="ctr" defTabSz="7715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4425950"/>
            <a:ext cx="20161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148" tIns="38574" rIns="77148" bIns="38574" numCol="1" anchor="t" anchorCtr="0" compatLnSpc="1">
            <a:prstTxWarp prst="textNoShape">
              <a:avLst/>
            </a:prstTxWarp>
          </a:bodyPr>
          <a:lstStyle>
            <a:lvl1pPr algn="r" defTabSz="7715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CA6F673-CC01-49B5-B27E-65098598B8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0" name="Picture 8" descr="ТПУ_Презентация_Квадраты нижние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3225"/>
            <a:ext cx="30241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27"/>
          <p:cNvGrpSpPr>
            <a:grpSpLocks noChangeAspect="1"/>
          </p:cNvGrpSpPr>
          <p:nvPr/>
        </p:nvGrpSpPr>
        <p:grpSpPr bwMode="auto">
          <a:xfrm>
            <a:off x="419384" y="109810"/>
            <a:ext cx="2597150" cy="952500"/>
            <a:chOff x="363" y="562"/>
            <a:chExt cx="1768" cy="648"/>
          </a:xfrm>
        </p:grpSpPr>
        <p:sp>
          <p:nvSpPr>
            <p:cNvPr id="13" name="AutoShape 26"/>
            <p:cNvSpPr>
              <a:spLocks noChangeAspect="1" noChangeArrowheads="1" noTextEdit="1"/>
            </p:cNvSpPr>
            <p:nvPr/>
          </p:nvSpPr>
          <p:spPr bwMode="auto">
            <a:xfrm>
              <a:off x="363" y="562"/>
              <a:ext cx="176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363" y="570"/>
              <a:ext cx="1766" cy="6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913" y="736"/>
              <a:ext cx="1066" cy="324"/>
            </a:xfrm>
            <a:custGeom>
              <a:avLst/>
              <a:gdLst>
                <a:gd name="T0" fmla="*/ 132 w 2132"/>
                <a:gd name="T1" fmla="*/ 146 h 649"/>
                <a:gd name="T2" fmla="*/ 198 w 2132"/>
                <a:gd name="T3" fmla="*/ 139 h 649"/>
                <a:gd name="T4" fmla="*/ 128 w 2132"/>
                <a:gd name="T5" fmla="*/ 141 h 649"/>
                <a:gd name="T6" fmla="*/ 123 w 2132"/>
                <a:gd name="T7" fmla="*/ 130 h 649"/>
                <a:gd name="T8" fmla="*/ 335 w 2132"/>
                <a:gd name="T9" fmla="*/ 126 h 649"/>
                <a:gd name="T10" fmla="*/ 315 w 2132"/>
                <a:gd name="T11" fmla="*/ 126 h 649"/>
                <a:gd name="T12" fmla="*/ 251 w 2132"/>
                <a:gd name="T13" fmla="*/ 126 h 649"/>
                <a:gd name="T14" fmla="*/ 246 w 2132"/>
                <a:gd name="T15" fmla="*/ 126 h 649"/>
                <a:gd name="T16" fmla="*/ 200 w 2132"/>
                <a:gd name="T17" fmla="*/ 144 h 649"/>
                <a:gd name="T18" fmla="*/ 157 w 2132"/>
                <a:gd name="T19" fmla="*/ 130 h 649"/>
                <a:gd name="T20" fmla="*/ 127 w 2132"/>
                <a:gd name="T21" fmla="*/ 126 h 649"/>
                <a:gd name="T22" fmla="*/ 133 w 2132"/>
                <a:gd name="T23" fmla="*/ 143 h 649"/>
                <a:gd name="T24" fmla="*/ 118 w 2132"/>
                <a:gd name="T25" fmla="*/ 161 h 649"/>
                <a:gd name="T26" fmla="*/ 101 w 2132"/>
                <a:gd name="T27" fmla="*/ 134 h 649"/>
                <a:gd name="T28" fmla="*/ 63 w 2132"/>
                <a:gd name="T29" fmla="*/ 161 h 649"/>
                <a:gd name="T30" fmla="*/ 33 w 2132"/>
                <a:gd name="T31" fmla="*/ 126 h 649"/>
                <a:gd name="T32" fmla="*/ 6 w 2132"/>
                <a:gd name="T33" fmla="*/ 156 h 649"/>
                <a:gd name="T34" fmla="*/ 233 w 2132"/>
                <a:gd name="T35" fmla="*/ 125 h 649"/>
                <a:gd name="T36" fmla="*/ 218 w 2132"/>
                <a:gd name="T37" fmla="*/ 152 h 649"/>
                <a:gd name="T38" fmla="*/ 224 w 2132"/>
                <a:gd name="T39" fmla="*/ 161 h 649"/>
                <a:gd name="T40" fmla="*/ 229 w 2132"/>
                <a:gd name="T41" fmla="*/ 125 h 649"/>
                <a:gd name="T42" fmla="*/ 52 w 2132"/>
                <a:gd name="T43" fmla="*/ 96 h 649"/>
                <a:gd name="T44" fmla="*/ 67 w 2132"/>
                <a:gd name="T45" fmla="*/ 75 h 649"/>
                <a:gd name="T46" fmla="*/ 528 w 2132"/>
                <a:gd name="T47" fmla="*/ 102 h 649"/>
                <a:gd name="T48" fmla="*/ 494 w 2132"/>
                <a:gd name="T49" fmla="*/ 67 h 649"/>
                <a:gd name="T50" fmla="*/ 452 w 2132"/>
                <a:gd name="T51" fmla="*/ 67 h 649"/>
                <a:gd name="T52" fmla="*/ 388 w 2132"/>
                <a:gd name="T53" fmla="*/ 71 h 649"/>
                <a:gd name="T54" fmla="*/ 335 w 2132"/>
                <a:gd name="T55" fmla="*/ 67 h 649"/>
                <a:gd name="T56" fmla="*/ 356 w 2132"/>
                <a:gd name="T57" fmla="*/ 67 h 649"/>
                <a:gd name="T58" fmla="*/ 335 w 2132"/>
                <a:gd name="T59" fmla="*/ 73 h 649"/>
                <a:gd name="T60" fmla="*/ 320 w 2132"/>
                <a:gd name="T61" fmla="*/ 75 h 649"/>
                <a:gd name="T62" fmla="*/ 282 w 2132"/>
                <a:gd name="T63" fmla="*/ 102 h 649"/>
                <a:gd name="T64" fmla="*/ 239 w 2132"/>
                <a:gd name="T65" fmla="*/ 84 h 649"/>
                <a:gd name="T66" fmla="*/ 198 w 2132"/>
                <a:gd name="T67" fmla="*/ 71 h 649"/>
                <a:gd name="T68" fmla="*/ 186 w 2132"/>
                <a:gd name="T69" fmla="*/ 67 h 649"/>
                <a:gd name="T70" fmla="*/ 129 w 2132"/>
                <a:gd name="T71" fmla="*/ 95 h 649"/>
                <a:gd name="T72" fmla="*/ 112 w 2132"/>
                <a:gd name="T73" fmla="*/ 67 h 649"/>
                <a:gd name="T74" fmla="*/ 91 w 2132"/>
                <a:gd name="T75" fmla="*/ 101 h 649"/>
                <a:gd name="T76" fmla="*/ 88 w 2132"/>
                <a:gd name="T77" fmla="*/ 96 h 649"/>
                <a:gd name="T78" fmla="*/ 27 w 2132"/>
                <a:gd name="T79" fmla="*/ 71 h 649"/>
                <a:gd name="T80" fmla="*/ 410 w 2132"/>
                <a:gd name="T81" fmla="*/ 72 h 649"/>
                <a:gd name="T82" fmla="*/ 420 w 2132"/>
                <a:gd name="T83" fmla="*/ 98 h 649"/>
                <a:gd name="T84" fmla="*/ 396 w 2132"/>
                <a:gd name="T85" fmla="*/ 84 h 649"/>
                <a:gd name="T86" fmla="*/ 73 w 2132"/>
                <a:gd name="T87" fmla="*/ 75 h 649"/>
                <a:gd name="T88" fmla="*/ 46 w 2132"/>
                <a:gd name="T89" fmla="*/ 98 h 649"/>
                <a:gd name="T90" fmla="*/ 515 w 2132"/>
                <a:gd name="T91" fmla="*/ 60 h 649"/>
                <a:gd name="T92" fmla="*/ 515 w 2132"/>
                <a:gd name="T93" fmla="*/ 64 h 649"/>
                <a:gd name="T94" fmla="*/ 40 w 2132"/>
                <a:gd name="T95" fmla="*/ 33 h 649"/>
                <a:gd name="T96" fmla="*/ 61 w 2132"/>
                <a:gd name="T97" fmla="*/ 23 h 649"/>
                <a:gd name="T98" fmla="*/ 262 w 2132"/>
                <a:gd name="T99" fmla="*/ 8 h 649"/>
                <a:gd name="T100" fmla="*/ 201 w 2132"/>
                <a:gd name="T101" fmla="*/ 36 h 649"/>
                <a:gd name="T102" fmla="*/ 165 w 2132"/>
                <a:gd name="T103" fmla="*/ 8 h 649"/>
                <a:gd name="T104" fmla="*/ 77 w 2132"/>
                <a:gd name="T105" fmla="*/ 8 h 649"/>
                <a:gd name="T106" fmla="*/ 82 w 2132"/>
                <a:gd name="T107" fmla="*/ 13 h 649"/>
                <a:gd name="T108" fmla="*/ 11 w 2132"/>
                <a:gd name="T109" fmla="*/ 13 h 649"/>
                <a:gd name="T110" fmla="*/ 133 w 2132"/>
                <a:gd name="T111" fmla="*/ 18 h 649"/>
                <a:gd name="T112" fmla="*/ 152 w 2132"/>
                <a:gd name="T113" fmla="*/ 43 h 649"/>
                <a:gd name="T114" fmla="*/ 127 w 2132"/>
                <a:gd name="T115" fmla="*/ 16 h 649"/>
                <a:gd name="T116" fmla="*/ 67 w 2132"/>
                <a:gd name="T117" fmla="*/ 26 h 649"/>
                <a:gd name="T118" fmla="*/ 33 w 2132"/>
                <a:gd name="T119" fmla="*/ 31 h 649"/>
                <a:gd name="T120" fmla="*/ 248 w 2132"/>
                <a:gd name="T121" fmla="*/ 2 h 649"/>
                <a:gd name="T122" fmla="*/ 242 w 2132"/>
                <a:gd name="T123" fmla="*/ 0 h 6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Freeform 31"/>
            <p:cNvSpPr>
              <a:spLocks noEditPoints="1"/>
            </p:cNvSpPr>
            <p:nvPr/>
          </p:nvSpPr>
          <p:spPr bwMode="auto">
            <a:xfrm>
              <a:off x="513" y="839"/>
              <a:ext cx="340" cy="220"/>
            </a:xfrm>
            <a:custGeom>
              <a:avLst/>
              <a:gdLst>
                <a:gd name="T0" fmla="*/ 60 w 680"/>
                <a:gd name="T1" fmla="*/ 60 h 441"/>
                <a:gd name="T2" fmla="*/ 110 w 680"/>
                <a:gd name="T3" fmla="*/ 60 h 441"/>
                <a:gd name="T4" fmla="*/ 110 w 680"/>
                <a:gd name="T5" fmla="*/ 110 h 441"/>
                <a:gd name="T6" fmla="*/ 60 w 680"/>
                <a:gd name="T7" fmla="*/ 110 h 441"/>
                <a:gd name="T8" fmla="*/ 60 w 680"/>
                <a:gd name="T9" fmla="*/ 60 h 441"/>
                <a:gd name="T10" fmla="*/ 120 w 680"/>
                <a:gd name="T11" fmla="*/ 0 h 441"/>
                <a:gd name="T12" fmla="*/ 170 w 680"/>
                <a:gd name="T13" fmla="*/ 0 h 441"/>
                <a:gd name="T14" fmla="*/ 170 w 680"/>
                <a:gd name="T15" fmla="*/ 110 h 441"/>
                <a:gd name="T16" fmla="*/ 120 w 680"/>
                <a:gd name="T17" fmla="*/ 110 h 441"/>
                <a:gd name="T18" fmla="*/ 12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110 h 441"/>
                <a:gd name="T26" fmla="*/ 0 w 680"/>
                <a:gd name="T27" fmla="*/ 11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240" y="240"/>
                  </a:moveTo>
                  <a:lnTo>
                    <a:pt x="440" y="24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240"/>
                  </a:lnTo>
                  <a:close/>
                  <a:moveTo>
                    <a:pt x="480" y="0"/>
                  </a:moveTo>
                  <a:lnTo>
                    <a:pt x="680" y="0"/>
                  </a:lnTo>
                  <a:lnTo>
                    <a:pt x="680" y="441"/>
                  </a:lnTo>
                  <a:lnTo>
                    <a:pt x="480" y="441"/>
                  </a:lnTo>
                  <a:lnTo>
                    <a:pt x="48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441"/>
                  </a:lnTo>
                  <a:lnTo>
                    <a:pt x="0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Freeform 32"/>
            <p:cNvSpPr>
              <a:spLocks noEditPoints="1"/>
            </p:cNvSpPr>
            <p:nvPr/>
          </p:nvSpPr>
          <p:spPr bwMode="auto">
            <a:xfrm>
              <a:off x="513" y="719"/>
              <a:ext cx="340" cy="220"/>
            </a:xfrm>
            <a:custGeom>
              <a:avLst/>
              <a:gdLst>
                <a:gd name="T0" fmla="*/ 120 w 680"/>
                <a:gd name="T1" fmla="*/ 0 h 441"/>
                <a:gd name="T2" fmla="*/ 170 w 680"/>
                <a:gd name="T3" fmla="*/ 0 h 441"/>
                <a:gd name="T4" fmla="*/ 170 w 680"/>
                <a:gd name="T5" fmla="*/ 50 h 441"/>
                <a:gd name="T6" fmla="*/ 120 w 680"/>
                <a:gd name="T7" fmla="*/ 50 h 441"/>
                <a:gd name="T8" fmla="*/ 120 w 680"/>
                <a:gd name="T9" fmla="*/ 0 h 441"/>
                <a:gd name="T10" fmla="*/ 60 w 680"/>
                <a:gd name="T11" fmla="*/ 0 h 441"/>
                <a:gd name="T12" fmla="*/ 110 w 680"/>
                <a:gd name="T13" fmla="*/ 0 h 441"/>
                <a:gd name="T14" fmla="*/ 110 w 680"/>
                <a:gd name="T15" fmla="*/ 110 h 441"/>
                <a:gd name="T16" fmla="*/ 60 w 680"/>
                <a:gd name="T17" fmla="*/ 110 h 441"/>
                <a:gd name="T18" fmla="*/ 6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50 h 441"/>
                <a:gd name="T26" fmla="*/ 0 w 680"/>
                <a:gd name="T27" fmla="*/ 5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480" y="0"/>
                  </a:moveTo>
                  <a:lnTo>
                    <a:pt x="680" y="0"/>
                  </a:lnTo>
                  <a:lnTo>
                    <a:pt x="680" y="201"/>
                  </a:lnTo>
                  <a:lnTo>
                    <a:pt x="480" y="201"/>
                  </a:lnTo>
                  <a:lnTo>
                    <a:pt x="480" y="0"/>
                  </a:lnTo>
                  <a:close/>
                  <a:moveTo>
                    <a:pt x="240" y="0"/>
                  </a:moveTo>
                  <a:lnTo>
                    <a:pt x="440" y="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F44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771525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71525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itchFamily="34" charset="0"/>
        </a:defRPr>
      </a:lvl2pPr>
      <a:lvl3pPr algn="ctr" defTabSz="771525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itchFamily="34" charset="0"/>
        </a:defRPr>
      </a:lvl3pPr>
      <a:lvl4pPr algn="ctr" defTabSz="771525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itchFamily="34" charset="0"/>
        </a:defRPr>
      </a:lvl4pPr>
      <a:lvl5pPr algn="ctr" defTabSz="771525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itchFamily="34" charset="0"/>
        </a:defRPr>
      </a:lvl5pPr>
      <a:lvl6pPr marL="457200" algn="ctr" defTabSz="771525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itchFamily="34" charset="0"/>
        </a:defRPr>
      </a:lvl6pPr>
      <a:lvl7pPr marL="914400" algn="ctr" defTabSz="771525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itchFamily="34" charset="0"/>
        </a:defRPr>
      </a:lvl7pPr>
      <a:lvl8pPr marL="1371600" algn="ctr" defTabSz="771525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itchFamily="34" charset="0"/>
        </a:defRPr>
      </a:lvl8pPr>
      <a:lvl9pPr marL="1828800" algn="ctr" defTabSz="771525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itchFamily="34" charset="0"/>
        </a:defRPr>
      </a:lvl9pPr>
    </p:titleStyle>
    <p:bodyStyle>
      <a:lvl1pPr marL="288925" indent="-288925" algn="l" defTabSz="771525" rtl="0" eaLnBrk="1" fontAlgn="base" hangingPunct="1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41300" algn="l" defTabSz="771525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963613" indent="-192088" algn="l" defTabSz="771525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49375" indent="-192088" algn="l" defTabSz="771525" rtl="0" eaLnBrk="1" fontAlgn="base" hangingPunct="1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4pPr>
      <a:lvl5pPr marL="1735138" indent="-192088" algn="l" defTabSz="771525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5pPr>
      <a:lvl6pPr marL="2192338" indent="-192088" algn="l" defTabSz="771525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6pPr>
      <a:lvl7pPr marL="2649538" indent="-192088" algn="l" defTabSz="771525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7pPr>
      <a:lvl8pPr marL="3106738" indent="-192088" algn="l" defTabSz="771525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8pPr>
      <a:lvl9pPr marL="3563938" indent="-192088" algn="l" defTabSz="771525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227" y="234950"/>
            <a:ext cx="467995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93957" y="4542619"/>
            <a:ext cx="1439863" cy="31830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71525"/>
            <a:r>
              <a:rPr lang="ru-RU" b="1" dirty="0">
                <a:solidFill>
                  <a:schemeClr val="bg1"/>
                </a:solidFill>
                <a:latin typeface="Arial"/>
                <a:cs typeface="Arial"/>
              </a:rPr>
              <a:t>2019 г.</a:t>
            </a:r>
            <a:endParaRPr lang="ru-RU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0" y="1638300"/>
            <a:ext cx="8640763" cy="15843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912571" y="4230688"/>
            <a:ext cx="1728192" cy="57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148" tIns="38574" rIns="77148" bIns="38574"/>
          <a:lstStyle/>
          <a:p>
            <a:pPr algn="r" defTabSz="771525">
              <a:lnSpc>
                <a:spcPct val="80000"/>
              </a:lnSpc>
              <a:spcBef>
                <a:spcPct val="20000"/>
              </a:spcBef>
            </a:pPr>
            <a:r>
              <a:rPr lang="ru-RU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Исламов Е.Р.</a:t>
            </a:r>
          </a:p>
          <a:p>
            <a:pPr algn="r" defTabSz="771525">
              <a:lnSpc>
                <a:spcPct val="80000"/>
              </a:lnSpc>
              <a:spcBef>
                <a:spcPct val="20000"/>
              </a:spcBef>
            </a:pPr>
            <a:r>
              <a:rPr lang="ru-RU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8К61</a:t>
            </a:r>
          </a:p>
          <a:p>
            <a:pPr algn="r" defTabSz="771525">
              <a:lnSpc>
                <a:spcPct val="80000"/>
              </a:lnSpc>
              <a:spcBef>
                <a:spcPct val="20000"/>
              </a:spcBef>
            </a:pPr>
            <a:r>
              <a:rPr lang="ru-RU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ОИТ ИШИТР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0163" y="1834718"/>
            <a:ext cx="7272338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148" tIns="38574" rIns="77148" bIns="38574" anchor="t"/>
          <a:lstStyle/>
          <a:p>
            <a:pPr algn="ctr" defTabSz="771525">
              <a:lnSpc>
                <a:spcPct val="80000"/>
              </a:lnSpc>
              <a:spcBef>
                <a:spcPct val="20000"/>
              </a:spcBef>
            </a:pPr>
            <a:r>
              <a:rPr lang="ru-RU" sz="3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Анализ текста с использованием </a:t>
            </a:r>
            <a:r>
              <a:rPr lang="en-US" sz="3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Apache Spark</a:t>
            </a:r>
            <a:endParaRPr lang="ru-RU" sz="3200" b="1" dirty="0" err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055" name="Group 27"/>
          <p:cNvGrpSpPr>
            <a:grpSpLocks noChangeAspect="1"/>
          </p:cNvGrpSpPr>
          <p:nvPr/>
        </p:nvGrpSpPr>
        <p:grpSpPr bwMode="auto">
          <a:xfrm>
            <a:off x="414338" y="398463"/>
            <a:ext cx="3275012" cy="1201737"/>
            <a:chOff x="363" y="562"/>
            <a:chExt cx="1768" cy="648"/>
          </a:xfrm>
        </p:grpSpPr>
        <p:sp>
          <p:nvSpPr>
            <p:cNvPr id="2056" name="AutoShape 26"/>
            <p:cNvSpPr>
              <a:spLocks noChangeAspect="1" noChangeArrowheads="1" noTextEdit="1"/>
            </p:cNvSpPr>
            <p:nvPr/>
          </p:nvSpPr>
          <p:spPr bwMode="auto">
            <a:xfrm>
              <a:off x="363" y="562"/>
              <a:ext cx="176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7" name="Rectangle 29"/>
            <p:cNvSpPr>
              <a:spLocks noChangeArrowheads="1"/>
            </p:cNvSpPr>
            <p:nvPr/>
          </p:nvSpPr>
          <p:spPr bwMode="auto">
            <a:xfrm>
              <a:off x="363" y="570"/>
              <a:ext cx="1766" cy="6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58" name="Freeform 30"/>
            <p:cNvSpPr>
              <a:spLocks noEditPoints="1"/>
            </p:cNvSpPr>
            <p:nvPr/>
          </p:nvSpPr>
          <p:spPr bwMode="auto">
            <a:xfrm>
              <a:off x="913" y="736"/>
              <a:ext cx="1066" cy="324"/>
            </a:xfrm>
            <a:custGeom>
              <a:avLst/>
              <a:gdLst>
                <a:gd name="T0" fmla="*/ 132 w 2132"/>
                <a:gd name="T1" fmla="*/ 146 h 649"/>
                <a:gd name="T2" fmla="*/ 198 w 2132"/>
                <a:gd name="T3" fmla="*/ 139 h 649"/>
                <a:gd name="T4" fmla="*/ 128 w 2132"/>
                <a:gd name="T5" fmla="*/ 141 h 649"/>
                <a:gd name="T6" fmla="*/ 123 w 2132"/>
                <a:gd name="T7" fmla="*/ 130 h 649"/>
                <a:gd name="T8" fmla="*/ 335 w 2132"/>
                <a:gd name="T9" fmla="*/ 126 h 649"/>
                <a:gd name="T10" fmla="*/ 315 w 2132"/>
                <a:gd name="T11" fmla="*/ 126 h 649"/>
                <a:gd name="T12" fmla="*/ 251 w 2132"/>
                <a:gd name="T13" fmla="*/ 126 h 649"/>
                <a:gd name="T14" fmla="*/ 246 w 2132"/>
                <a:gd name="T15" fmla="*/ 126 h 649"/>
                <a:gd name="T16" fmla="*/ 200 w 2132"/>
                <a:gd name="T17" fmla="*/ 144 h 649"/>
                <a:gd name="T18" fmla="*/ 157 w 2132"/>
                <a:gd name="T19" fmla="*/ 130 h 649"/>
                <a:gd name="T20" fmla="*/ 127 w 2132"/>
                <a:gd name="T21" fmla="*/ 126 h 649"/>
                <a:gd name="T22" fmla="*/ 133 w 2132"/>
                <a:gd name="T23" fmla="*/ 143 h 649"/>
                <a:gd name="T24" fmla="*/ 118 w 2132"/>
                <a:gd name="T25" fmla="*/ 161 h 649"/>
                <a:gd name="T26" fmla="*/ 101 w 2132"/>
                <a:gd name="T27" fmla="*/ 134 h 649"/>
                <a:gd name="T28" fmla="*/ 63 w 2132"/>
                <a:gd name="T29" fmla="*/ 161 h 649"/>
                <a:gd name="T30" fmla="*/ 33 w 2132"/>
                <a:gd name="T31" fmla="*/ 126 h 649"/>
                <a:gd name="T32" fmla="*/ 6 w 2132"/>
                <a:gd name="T33" fmla="*/ 156 h 649"/>
                <a:gd name="T34" fmla="*/ 233 w 2132"/>
                <a:gd name="T35" fmla="*/ 125 h 649"/>
                <a:gd name="T36" fmla="*/ 218 w 2132"/>
                <a:gd name="T37" fmla="*/ 152 h 649"/>
                <a:gd name="T38" fmla="*/ 224 w 2132"/>
                <a:gd name="T39" fmla="*/ 161 h 649"/>
                <a:gd name="T40" fmla="*/ 229 w 2132"/>
                <a:gd name="T41" fmla="*/ 125 h 649"/>
                <a:gd name="T42" fmla="*/ 52 w 2132"/>
                <a:gd name="T43" fmla="*/ 96 h 649"/>
                <a:gd name="T44" fmla="*/ 67 w 2132"/>
                <a:gd name="T45" fmla="*/ 75 h 649"/>
                <a:gd name="T46" fmla="*/ 528 w 2132"/>
                <a:gd name="T47" fmla="*/ 102 h 649"/>
                <a:gd name="T48" fmla="*/ 494 w 2132"/>
                <a:gd name="T49" fmla="*/ 67 h 649"/>
                <a:gd name="T50" fmla="*/ 452 w 2132"/>
                <a:gd name="T51" fmla="*/ 67 h 649"/>
                <a:gd name="T52" fmla="*/ 388 w 2132"/>
                <a:gd name="T53" fmla="*/ 71 h 649"/>
                <a:gd name="T54" fmla="*/ 335 w 2132"/>
                <a:gd name="T55" fmla="*/ 67 h 649"/>
                <a:gd name="T56" fmla="*/ 356 w 2132"/>
                <a:gd name="T57" fmla="*/ 67 h 649"/>
                <a:gd name="T58" fmla="*/ 335 w 2132"/>
                <a:gd name="T59" fmla="*/ 73 h 649"/>
                <a:gd name="T60" fmla="*/ 320 w 2132"/>
                <a:gd name="T61" fmla="*/ 75 h 649"/>
                <a:gd name="T62" fmla="*/ 282 w 2132"/>
                <a:gd name="T63" fmla="*/ 102 h 649"/>
                <a:gd name="T64" fmla="*/ 239 w 2132"/>
                <a:gd name="T65" fmla="*/ 84 h 649"/>
                <a:gd name="T66" fmla="*/ 198 w 2132"/>
                <a:gd name="T67" fmla="*/ 71 h 649"/>
                <a:gd name="T68" fmla="*/ 186 w 2132"/>
                <a:gd name="T69" fmla="*/ 67 h 649"/>
                <a:gd name="T70" fmla="*/ 129 w 2132"/>
                <a:gd name="T71" fmla="*/ 95 h 649"/>
                <a:gd name="T72" fmla="*/ 112 w 2132"/>
                <a:gd name="T73" fmla="*/ 67 h 649"/>
                <a:gd name="T74" fmla="*/ 91 w 2132"/>
                <a:gd name="T75" fmla="*/ 101 h 649"/>
                <a:gd name="T76" fmla="*/ 88 w 2132"/>
                <a:gd name="T77" fmla="*/ 96 h 649"/>
                <a:gd name="T78" fmla="*/ 27 w 2132"/>
                <a:gd name="T79" fmla="*/ 71 h 649"/>
                <a:gd name="T80" fmla="*/ 410 w 2132"/>
                <a:gd name="T81" fmla="*/ 72 h 649"/>
                <a:gd name="T82" fmla="*/ 420 w 2132"/>
                <a:gd name="T83" fmla="*/ 98 h 649"/>
                <a:gd name="T84" fmla="*/ 396 w 2132"/>
                <a:gd name="T85" fmla="*/ 84 h 649"/>
                <a:gd name="T86" fmla="*/ 73 w 2132"/>
                <a:gd name="T87" fmla="*/ 75 h 649"/>
                <a:gd name="T88" fmla="*/ 46 w 2132"/>
                <a:gd name="T89" fmla="*/ 98 h 649"/>
                <a:gd name="T90" fmla="*/ 515 w 2132"/>
                <a:gd name="T91" fmla="*/ 60 h 649"/>
                <a:gd name="T92" fmla="*/ 515 w 2132"/>
                <a:gd name="T93" fmla="*/ 64 h 649"/>
                <a:gd name="T94" fmla="*/ 40 w 2132"/>
                <a:gd name="T95" fmla="*/ 33 h 649"/>
                <a:gd name="T96" fmla="*/ 61 w 2132"/>
                <a:gd name="T97" fmla="*/ 23 h 649"/>
                <a:gd name="T98" fmla="*/ 262 w 2132"/>
                <a:gd name="T99" fmla="*/ 8 h 649"/>
                <a:gd name="T100" fmla="*/ 201 w 2132"/>
                <a:gd name="T101" fmla="*/ 36 h 649"/>
                <a:gd name="T102" fmla="*/ 165 w 2132"/>
                <a:gd name="T103" fmla="*/ 8 h 649"/>
                <a:gd name="T104" fmla="*/ 77 w 2132"/>
                <a:gd name="T105" fmla="*/ 8 h 649"/>
                <a:gd name="T106" fmla="*/ 82 w 2132"/>
                <a:gd name="T107" fmla="*/ 13 h 649"/>
                <a:gd name="T108" fmla="*/ 11 w 2132"/>
                <a:gd name="T109" fmla="*/ 13 h 649"/>
                <a:gd name="T110" fmla="*/ 133 w 2132"/>
                <a:gd name="T111" fmla="*/ 18 h 649"/>
                <a:gd name="T112" fmla="*/ 152 w 2132"/>
                <a:gd name="T113" fmla="*/ 43 h 649"/>
                <a:gd name="T114" fmla="*/ 127 w 2132"/>
                <a:gd name="T115" fmla="*/ 16 h 649"/>
                <a:gd name="T116" fmla="*/ 67 w 2132"/>
                <a:gd name="T117" fmla="*/ 26 h 649"/>
                <a:gd name="T118" fmla="*/ 33 w 2132"/>
                <a:gd name="T119" fmla="*/ 31 h 649"/>
                <a:gd name="T120" fmla="*/ 248 w 2132"/>
                <a:gd name="T121" fmla="*/ 2 h 649"/>
                <a:gd name="T122" fmla="*/ 242 w 2132"/>
                <a:gd name="T123" fmla="*/ 0 h 6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9" name="Freeform 31"/>
            <p:cNvSpPr>
              <a:spLocks noEditPoints="1"/>
            </p:cNvSpPr>
            <p:nvPr/>
          </p:nvSpPr>
          <p:spPr bwMode="auto">
            <a:xfrm>
              <a:off x="513" y="839"/>
              <a:ext cx="340" cy="220"/>
            </a:xfrm>
            <a:custGeom>
              <a:avLst/>
              <a:gdLst>
                <a:gd name="T0" fmla="*/ 60 w 680"/>
                <a:gd name="T1" fmla="*/ 60 h 441"/>
                <a:gd name="T2" fmla="*/ 110 w 680"/>
                <a:gd name="T3" fmla="*/ 60 h 441"/>
                <a:gd name="T4" fmla="*/ 110 w 680"/>
                <a:gd name="T5" fmla="*/ 110 h 441"/>
                <a:gd name="T6" fmla="*/ 60 w 680"/>
                <a:gd name="T7" fmla="*/ 110 h 441"/>
                <a:gd name="T8" fmla="*/ 60 w 680"/>
                <a:gd name="T9" fmla="*/ 60 h 441"/>
                <a:gd name="T10" fmla="*/ 120 w 680"/>
                <a:gd name="T11" fmla="*/ 0 h 441"/>
                <a:gd name="T12" fmla="*/ 170 w 680"/>
                <a:gd name="T13" fmla="*/ 0 h 441"/>
                <a:gd name="T14" fmla="*/ 170 w 680"/>
                <a:gd name="T15" fmla="*/ 110 h 441"/>
                <a:gd name="T16" fmla="*/ 120 w 680"/>
                <a:gd name="T17" fmla="*/ 110 h 441"/>
                <a:gd name="T18" fmla="*/ 12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110 h 441"/>
                <a:gd name="T26" fmla="*/ 0 w 680"/>
                <a:gd name="T27" fmla="*/ 11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240" y="240"/>
                  </a:moveTo>
                  <a:lnTo>
                    <a:pt x="440" y="24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240"/>
                  </a:lnTo>
                  <a:close/>
                  <a:moveTo>
                    <a:pt x="480" y="0"/>
                  </a:moveTo>
                  <a:lnTo>
                    <a:pt x="680" y="0"/>
                  </a:lnTo>
                  <a:lnTo>
                    <a:pt x="680" y="441"/>
                  </a:lnTo>
                  <a:lnTo>
                    <a:pt x="480" y="441"/>
                  </a:lnTo>
                  <a:lnTo>
                    <a:pt x="48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441"/>
                  </a:lnTo>
                  <a:lnTo>
                    <a:pt x="0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0" name="Freeform 32"/>
            <p:cNvSpPr>
              <a:spLocks noEditPoints="1"/>
            </p:cNvSpPr>
            <p:nvPr/>
          </p:nvSpPr>
          <p:spPr bwMode="auto">
            <a:xfrm>
              <a:off x="513" y="719"/>
              <a:ext cx="340" cy="220"/>
            </a:xfrm>
            <a:custGeom>
              <a:avLst/>
              <a:gdLst>
                <a:gd name="T0" fmla="*/ 120 w 680"/>
                <a:gd name="T1" fmla="*/ 0 h 441"/>
                <a:gd name="T2" fmla="*/ 170 w 680"/>
                <a:gd name="T3" fmla="*/ 0 h 441"/>
                <a:gd name="T4" fmla="*/ 170 w 680"/>
                <a:gd name="T5" fmla="*/ 50 h 441"/>
                <a:gd name="T6" fmla="*/ 120 w 680"/>
                <a:gd name="T7" fmla="*/ 50 h 441"/>
                <a:gd name="T8" fmla="*/ 120 w 680"/>
                <a:gd name="T9" fmla="*/ 0 h 441"/>
                <a:gd name="T10" fmla="*/ 60 w 680"/>
                <a:gd name="T11" fmla="*/ 0 h 441"/>
                <a:gd name="T12" fmla="*/ 110 w 680"/>
                <a:gd name="T13" fmla="*/ 0 h 441"/>
                <a:gd name="T14" fmla="*/ 110 w 680"/>
                <a:gd name="T15" fmla="*/ 110 h 441"/>
                <a:gd name="T16" fmla="*/ 60 w 680"/>
                <a:gd name="T17" fmla="*/ 110 h 441"/>
                <a:gd name="T18" fmla="*/ 6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50 h 441"/>
                <a:gd name="T26" fmla="*/ 0 w 680"/>
                <a:gd name="T27" fmla="*/ 5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480" y="0"/>
                  </a:moveTo>
                  <a:lnTo>
                    <a:pt x="680" y="0"/>
                  </a:lnTo>
                  <a:lnTo>
                    <a:pt x="680" y="201"/>
                  </a:lnTo>
                  <a:lnTo>
                    <a:pt x="480" y="201"/>
                  </a:lnTo>
                  <a:lnTo>
                    <a:pt x="480" y="0"/>
                  </a:lnTo>
                  <a:close/>
                  <a:moveTo>
                    <a:pt x="240" y="0"/>
                  </a:moveTo>
                  <a:lnTo>
                    <a:pt x="440" y="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F44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 bwMode="auto">
          <a:xfrm>
            <a:off x="-1" y="3552757"/>
            <a:ext cx="4320381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71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0650" y="303019"/>
            <a:ext cx="5689600" cy="720725"/>
          </a:xfrm>
        </p:spPr>
        <p:txBody>
          <a:bodyPr/>
          <a:lstStyle/>
          <a:p>
            <a:pPr>
              <a:buNone/>
            </a:pPr>
            <a:r>
              <a:rPr lang="ru-RU" sz="2000" b="1" dirty="0">
                <a:solidFill>
                  <a:srgbClr val="80BF44"/>
                </a:solidFill>
                <a:latin typeface="Calibri"/>
                <a:cs typeface="Calibri"/>
              </a:rPr>
              <a:t>Лексический уровень</a:t>
            </a:r>
            <a:endParaRPr lang="ru-RU" sz="2000" b="1" dirty="0">
              <a:solidFill>
                <a:srgbClr val="80BF44"/>
              </a:solidFill>
              <a:latin typeface="Calibri" pitchFamily="34" charset="0"/>
              <a:cs typeface="Calibri"/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8208963" y="4375150"/>
            <a:ext cx="431800" cy="48577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71525"/>
            <a:endParaRPr lang="ru-RU" sz="1200" dirty="0"/>
          </a:p>
        </p:txBody>
      </p:sp>
      <p:cxnSp>
        <p:nvCxnSpPr>
          <p:cNvPr id="3078" name="AutoShape 12"/>
          <p:cNvCxnSpPr>
            <a:cxnSpLocks noChangeShapeType="1"/>
          </p:cNvCxnSpPr>
          <p:nvPr/>
        </p:nvCxnSpPr>
        <p:spPr bwMode="auto">
          <a:xfrm>
            <a:off x="3313113" y="716139"/>
            <a:ext cx="5327650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82" name="Group 27"/>
          <p:cNvGrpSpPr>
            <a:grpSpLocks noChangeAspect="1"/>
          </p:cNvGrpSpPr>
          <p:nvPr/>
        </p:nvGrpSpPr>
        <p:grpSpPr bwMode="auto">
          <a:xfrm>
            <a:off x="282575" y="-15875"/>
            <a:ext cx="2597150" cy="952500"/>
            <a:chOff x="363" y="562"/>
            <a:chExt cx="1768" cy="648"/>
          </a:xfrm>
        </p:grpSpPr>
        <p:sp>
          <p:nvSpPr>
            <p:cNvPr id="3083" name="AutoShape 26"/>
            <p:cNvSpPr>
              <a:spLocks noChangeAspect="1" noChangeArrowheads="1" noTextEdit="1"/>
            </p:cNvSpPr>
            <p:nvPr/>
          </p:nvSpPr>
          <p:spPr bwMode="auto">
            <a:xfrm>
              <a:off x="363" y="562"/>
              <a:ext cx="176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4" name="Rectangle 29"/>
            <p:cNvSpPr>
              <a:spLocks noChangeArrowheads="1"/>
            </p:cNvSpPr>
            <p:nvPr/>
          </p:nvSpPr>
          <p:spPr bwMode="auto">
            <a:xfrm>
              <a:off x="363" y="570"/>
              <a:ext cx="1766" cy="6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5" name="Freeform 30"/>
            <p:cNvSpPr>
              <a:spLocks noEditPoints="1"/>
            </p:cNvSpPr>
            <p:nvPr/>
          </p:nvSpPr>
          <p:spPr bwMode="auto">
            <a:xfrm>
              <a:off x="913" y="736"/>
              <a:ext cx="1066" cy="324"/>
            </a:xfrm>
            <a:custGeom>
              <a:avLst/>
              <a:gdLst>
                <a:gd name="T0" fmla="*/ 132 w 2132"/>
                <a:gd name="T1" fmla="*/ 146 h 649"/>
                <a:gd name="T2" fmla="*/ 198 w 2132"/>
                <a:gd name="T3" fmla="*/ 139 h 649"/>
                <a:gd name="T4" fmla="*/ 128 w 2132"/>
                <a:gd name="T5" fmla="*/ 141 h 649"/>
                <a:gd name="T6" fmla="*/ 123 w 2132"/>
                <a:gd name="T7" fmla="*/ 130 h 649"/>
                <a:gd name="T8" fmla="*/ 335 w 2132"/>
                <a:gd name="T9" fmla="*/ 126 h 649"/>
                <a:gd name="T10" fmla="*/ 315 w 2132"/>
                <a:gd name="T11" fmla="*/ 126 h 649"/>
                <a:gd name="T12" fmla="*/ 251 w 2132"/>
                <a:gd name="T13" fmla="*/ 126 h 649"/>
                <a:gd name="T14" fmla="*/ 246 w 2132"/>
                <a:gd name="T15" fmla="*/ 126 h 649"/>
                <a:gd name="T16" fmla="*/ 200 w 2132"/>
                <a:gd name="T17" fmla="*/ 144 h 649"/>
                <a:gd name="T18" fmla="*/ 157 w 2132"/>
                <a:gd name="T19" fmla="*/ 130 h 649"/>
                <a:gd name="T20" fmla="*/ 127 w 2132"/>
                <a:gd name="T21" fmla="*/ 126 h 649"/>
                <a:gd name="T22" fmla="*/ 133 w 2132"/>
                <a:gd name="T23" fmla="*/ 143 h 649"/>
                <a:gd name="T24" fmla="*/ 118 w 2132"/>
                <a:gd name="T25" fmla="*/ 161 h 649"/>
                <a:gd name="T26" fmla="*/ 101 w 2132"/>
                <a:gd name="T27" fmla="*/ 134 h 649"/>
                <a:gd name="T28" fmla="*/ 63 w 2132"/>
                <a:gd name="T29" fmla="*/ 161 h 649"/>
                <a:gd name="T30" fmla="*/ 33 w 2132"/>
                <a:gd name="T31" fmla="*/ 126 h 649"/>
                <a:gd name="T32" fmla="*/ 6 w 2132"/>
                <a:gd name="T33" fmla="*/ 156 h 649"/>
                <a:gd name="T34" fmla="*/ 233 w 2132"/>
                <a:gd name="T35" fmla="*/ 125 h 649"/>
                <a:gd name="T36" fmla="*/ 218 w 2132"/>
                <a:gd name="T37" fmla="*/ 152 h 649"/>
                <a:gd name="T38" fmla="*/ 224 w 2132"/>
                <a:gd name="T39" fmla="*/ 161 h 649"/>
                <a:gd name="T40" fmla="*/ 229 w 2132"/>
                <a:gd name="T41" fmla="*/ 125 h 649"/>
                <a:gd name="T42" fmla="*/ 52 w 2132"/>
                <a:gd name="T43" fmla="*/ 96 h 649"/>
                <a:gd name="T44" fmla="*/ 67 w 2132"/>
                <a:gd name="T45" fmla="*/ 75 h 649"/>
                <a:gd name="T46" fmla="*/ 528 w 2132"/>
                <a:gd name="T47" fmla="*/ 102 h 649"/>
                <a:gd name="T48" fmla="*/ 494 w 2132"/>
                <a:gd name="T49" fmla="*/ 67 h 649"/>
                <a:gd name="T50" fmla="*/ 452 w 2132"/>
                <a:gd name="T51" fmla="*/ 67 h 649"/>
                <a:gd name="T52" fmla="*/ 388 w 2132"/>
                <a:gd name="T53" fmla="*/ 71 h 649"/>
                <a:gd name="T54" fmla="*/ 335 w 2132"/>
                <a:gd name="T55" fmla="*/ 67 h 649"/>
                <a:gd name="T56" fmla="*/ 356 w 2132"/>
                <a:gd name="T57" fmla="*/ 67 h 649"/>
                <a:gd name="T58" fmla="*/ 335 w 2132"/>
                <a:gd name="T59" fmla="*/ 73 h 649"/>
                <a:gd name="T60" fmla="*/ 320 w 2132"/>
                <a:gd name="T61" fmla="*/ 75 h 649"/>
                <a:gd name="T62" fmla="*/ 282 w 2132"/>
                <a:gd name="T63" fmla="*/ 102 h 649"/>
                <a:gd name="T64" fmla="*/ 239 w 2132"/>
                <a:gd name="T65" fmla="*/ 84 h 649"/>
                <a:gd name="T66" fmla="*/ 198 w 2132"/>
                <a:gd name="T67" fmla="*/ 71 h 649"/>
                <a:gd name="T68" fmla="*/ 186 w 2132"/>
                <a:gd name="T69" fmla="*/ 67 h 649"/>
                <a:gd name="T70" fmla="*/ 129 w 2132"/>
                <a:gd name="T71" fmla="*/ 95 h 649"/>
                <a:gd name="T72" fmla="*/ 112 w 2132"/>
                <a:gd name="T73" fmla="*/ 67 h 649"/>
                <a:gd name="T74" fmla="*/ 91 w 2132"/>
                <a:gd name="T75" fmla="*/ 101 h 649"/>
                <a:gd name="T76" fmla="*/ 88 w 2132"/>
                <a:gd name="T77" fmla="*/ 96 h 649"/>
                <a:gd name="T78" fmla="*/ 27 w 2132"/>
                <a:gd name="T79" fmla="*/ 71 h 649"/>
                <a:gd name="T80" fmla="*/ 410 w 2132"/>
                <a:gd name="T81" fmla="*/ 72 h 649"/>
                <a:gd name="T82" fmla="*/ 420 w 2132"/>
                <a:gd name="T83" fmla="*/ 98 h 649"/>
                <a:gd name="T84" fmla="*/ 396 w 2132"/>
                <a:gd name="T85" fmla="*/ 84 h 649"/>
                <a:gd name="T86" fmla="*/ 73 w 2132"/>
                <a:gd name="T87" fmla="*/ 75 h 649"/>
                <a:gd name="T88" fmla="*/ 46 w 2132"/>
                <a:gd name="T89" fmla="*/ 98 h 649"/>
                <a:gd name="T90" fmla="*/ 515 w 2132"/>
                <a:gd name="T91" fmla="*/ 60 h 649"/>
                <a:gd name="T92" fmla="*/ 515 w 2132"/>
                <a:gd name="T93" fmla="*/ 64 h 649"/>
                <a:gd name="T94" fmla="*/ 40 w 2132"/>
                <a:gd name="T95" fmla="*/ 33 h 649"/>
                <a:gd name="T96" fmla="*/ 61 w 2132"/>
                <a:gd name="T97" fmla="*/ 23 h 649"/>
                <a:gd name="T98" fmla="*/ 262 w 2132"/>
                <a:gd name="T99" fmla="*/ 8 h 649"/>
                <a:gd name="T100" fmla="*/ 201 w 2132"/>
                <a:gd name="T101" fmla="*/ 36 h 649"/>
                <a:gd name="T102" fmla="*/ 165 w 2132"/>
                <a:gd name="T103" fmla="*/ 8 h 649"/>
                <a:gd name="T104" fmla="*/ 77 w 2132"/>
                <a:gd name="T105" fmla="*/ 8 h 649"/>
                <a:gd name="T106" fmla="*/ 82 w 2132"/>
                <a:gd name="T107" fmla="*/ 13 h 649"/>
                <a:gd name="T108" fmla="*/ 11 w 2132"/>
                <a:gd name="T109" fmla="*/ 13 h 649"/>
                <a:gd name="T110" fmla="*/ 133 w 2132"/>
                <a:gd name="T111" fmla="*/ 18 h 649"/>
                <a:gd name="T112" fmla="*/ 152 w 2132"/>
                <a:gd name="T113" fmla="*/ 43 h 649"/>
                <a:gd name="T114" fmla="*/ 127 w 2132"/>
                <a:gd name="T115" fmla="*/ 16 h 649"/>
                <a:gd name="T116" fmla="*/ 67 w 2132"/>
                <a:gd name="T117" fmla="*/ 26 h 649"/>
                <a:gd name="T118" fmla="*/ 33 w 2132"/>
                <a:gd name="T119" fmla="*/ 31 h 649"/>
                <a:gd name="T120" fmla="*/ 248 w 2132"/>
                <a:gd name="T121" fmla="*/ 2 h 649"/>
                <a:gd name="T122" fmla="*/ 242 w 2132"/>
                <a:gd name="T123" fmla="*/ 0 h 6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6" name="Freeform 31"/>
            <p:cNvSpPr>
              <a:spLocks noEditPoints="1"/>
            </p:cNvSpPr>
            <p:nvPr/>
          </p:nvSpPr>
          <p:spPr bwMode="auto">
            <a:xfrm>
              <a:off x="513" y="839"/>
              <a:ext cx="340" cy="220"/>
            </a:xfrm>
            <a:custGeom>
              <a:avLst/>
              <a:gdLst>
                <a:gd name="T0" fmla="*/ 60 w 680"/>
                <a:gd name="T1" fmla="*/ 60 h 441"/>
                <a:gd name="T2" fmla="*/ 110 w 680"/>
                <a:gd name="T3" fmla="*/ 60 h 441"/>
                <a:gd name="T4" fmla="*/ 110 w 680"/>
                <a:gd name="T5" fmla="*/ 110 h 441"/>
                <a:gd name="T6" fmla="*/ 60 w 680"/>
                <a:gd name="T7" fmla="*/ 110 h 441"/>
                <a:gd name="T8" fmla="*/ 60 w 680"/>
                <a:gd name="T9" fmla="*/ 60 h 441"/>
                <a:gd name="T10" fmla="*/ 120 w 680"/>
                <a:gd name="T11" fmla="*/ 0 h 441"/>
                <a:gd name="T12" fmla="*/ 170 w 680"/>
                <a:gd name="T13" fmla="*/ 0 h 441"/>
                <a:gd name="T14" fmla="*/ 170 w 680"/>
                <a:gd name="T15" fmla="*/ 110 h 441"/>
                <a:gd name="T16" fmla="*/ 120 w 680"/>
                <a:gd name="T17" fmla="*/ 110 h 441"/>
                <a:gd name="T18" fmla="*/ 12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110 h 441"/>
                <a:gd name="T26" fmla="*/ 0 w 680"/>
                <a:gd name="T27" fmla="*/ 11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240" y="240"/>
                  </a:moveTo>
                  <a:lnTo>
                    <a:pt x="440" y="24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240"/>
                  </a:lnTo>
                  <a:close/>
                  <a:moveTo>
                    <a:pt x="480" y="0"/>
                  </a:moveTo>
                  <a:lnTo>
                    <a:pt x="680" y="0"/>
                  </a:lnTo>
                  <a:lnTo>
                    <a:pt x="680" y="441"/>
                  </a:lnTo>
                  <a:lnTo>
                    <a:pt x="480" y="441"/>
                  </a:lnTo>
                  <a:lnTo>
                    <a:pt x="48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441"/>
                  </a:lnTo>
                  <a:lnTo>
                    <a:pt x="0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7" name="Freeform 32"/>
            <p:cNvSpPr>
              <a:spLocks noEditPoints="1"/>
            </p:cNvSpPr>
            <p:nvPr/>
          </p:nvSpPr>
          <p:spPr bwMode="auto">
            <a:xfrm>
              <a:off x="513" y="719"/>
              <a:ext cx="340" cy="220"/>
            </a:xfrm>
            <a:custGeom>
              <a:avLst/>
              <a:gdLst>
                <a:gd name="T0" fmla="*/ 120 w 680"/>
                <a:gd name="T1" fmla="*/ 0 h 441"/>
                <a:gd name="T2" fmla="*/ 170 w 680"/>
                <a:gd name="T3" fmla="*/ 0 h 441"/>
                <a:gd name="T4" fmla="*/ 170 w 680"/>
                <a:gd name="T5" fmla="*/ 50 h 441"/>
                <a:gd name="T6" fmla="*/ 120 w 680"/>
                <a:gd name="T7" fmla="*/ 50 h 441"/>
                <a:gd name="T8" fmla="*/ 120 w 680"/>
                <a:gd name="T9" fmla="*/ 0 h 441"/>
                <a:gd name="T10" fmla="*/ 60 w 680"/>
                <a:gd name="T11" fmla="*/ 0 h 441"/>
                <a:gd name="T12" fmla="*/ 110 w 680"/>
                <a:gd name="T13" fmla="*/ 0 h 441"/>
                <a:gd name="T14" fmla="*/ 110 w 680"/>
                <a:gd name="T15" fmla="*/ 110 h 441"/>
                <a:gd name="T16" fmla="*/ 60 w 680"/>
                <a:gd name="T17" fmla="*/ 110 h 441"/>
                <a:gd name="T18" fmla="*/ 6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50 h 441"/>
                <a:gd name="T26" fmla="*/ 0 w 680"/>
                <a:gd name="T27" fmla="*/ 5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480" y="0"/>
                  </a:moveTo>
                  <a:lnTo>
                    <a:pt x="680" y="0"/>
                  </a:lnTo>
                  <a:lnTo>
                    <a:pt x="680" y="201"/>
                  </a:lnTo>
                  <a:lnTo>
                    <a:pt x="480" y="201"/>
                  </a:lnTo>
                  <a:lnTo>
                    <a:pt x="480" y="0"/>
                  </a:lnTo>
                  <a:close/>
                  <a:moveTo>
                    <a:pt x="240" y="0"/>
                  </a:moveTo>
                  <a:lnTo>
                    <a:pt x="440" y="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F44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513409" y="4500863"/>
            <a:ext cx="2016125" cy="338138"/>
          </a:xfrm>
        </p:spPr>
        <p:txBody>
          <a:bodyPr/>
          <a:lstStyle/>
          <a:p>
            <a:pPr>
              <a:defRPr/>
            </a:pPr>
            <a:fld id="{727B689E-9EC9-4B1F-AF87-CBFAB32E2F1A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58FC45-2B4F-4CD9-B2CA-E7DBFE83B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9" y="1409354"/>
            <a:ext cx="8173430" cy="296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8" descr="ТПУ_Презентация_Квадраты ниж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3225"/>
            <a:ext cx="30241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558352" y="1710382"/>
            <a:ext cx="5688013" cy="7921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4000" b="1" dirty="0">
                <a:solidFill>
                  <a:srgbClr val="80BF44"/>
                </a:solidFill>
                <a:latin typeface="Calibri" pitchFamily="34" charset="0"/>
              </a:rPr>
              <a:t>СПАСИБО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4000" b="1" dirty="0">
                <a:solidFill>
                  <a:srgbClr val="80BF44"/>
                </a:solidFill>
                <a:latin typeface="Calibri" pitchFamily="34" charset="0"/>
              </a:rPr>
              <a:t>ЗА ВНИМАНИЕ!</a:t>
            </a:r>
          </a:p>
        </p:txBody>
      </p:sp>
      <p:grpSp>
        <p:nvGrpSpPr>
          <p:cNvPr id="5125" name="Group 27"/>
          <p:cNvGrpSpPr>
            <a:grpSpLocks noChangeAspect="1"/>
          </p:cNvGrpSpPr>
          <p:nvPr/>
        </p:nvGrpSpPr>
        <p:grpSpPr bwMode="auto">
          <a:xfrm>
            <a:off x="282575" y="-15875"/>
            <a:ext cx="2597150" cy="952500"/>
            <a:chOff x="363" y="562"/>
            <a:chExt cx="1768" cy="648"/>
          </a:xfrm>
        </p:grpSpPr>
        <p:sp>
          <p:nvSpPr>
            <p:cNvPr id="5126" name="AutoShape 26"/>
            <p:cNvSpPr>
              <a:spLocks noChangeAspect="1" noChangeArrowheads="1" noTextEdit="1"/>
            </p:cNvSpPr>
            <p:nvPr/>
          </p:nvSpPr>
          <p:spPr bwMode="auto">
            <a:xfrm>
              <a:off x="363" y="562"/>
              <a:ext cx="176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7" name="Rectangle 29"/>
            <p:cNvSpPr>
              <a:spLocks noChangeArrowheads="1"/>
            </p:cNvSpPr>
            <p:nvPr/>
          </p:nvSpPr>
          <p:spPr bwMode="auto">
            <a:xfrm>
              <a:off x="363" y="570"/>
              <a:ext cx="1766" cy="6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8" name="Freeform 30"/>
            <p:cNvSpPr>
              <a:spLocks noEditPoints="1"/>
            </p:cNvSpPr>
            <p:nvPr/>
          </p:nvSpPr>
          <p:spPr bwMode="auto">
            <a:xfrm>
              <a:off x="913" y="736"/>
              <a:ext cx="1066" cy="324"/>
            </a:xfrm>
            <a:custGeom>
              <a:avLst/>
              <a:gdLst>
                <a:gd name="T0" fmla="*/ 132 w 2132"/>
                <a:gd name="T1" fmla="*/ 146 h 649"/>
                <a:gd name="T2" fmla="*/ 198 w 2132"/>
                <a:gd name="T3" fmla="*/ 139 h 649"/>
                <a:gd name="T4" fmla="*/ 128 w 2132"/>
                <a:gd name="T5" fmla="*/ 141 h 649"/>
                <a:gd name="T6" fmla="*/ 123 w 2132"/>
                <a:gd name="T7" fmla="*/ 130 h 649"/>
                <a:gd name="T8" fmla="*/ 335 w 2132"/>
                <a:gd name="T9" fmla="*/ 126 h 649"/>
                <a:gd name="T10" fmla="*/ 315 w 2132"/>
                <a:gd name="T11" fmla="*/ 126 h 649"/>
                <a:gd name="T12" fmla="*/ 251 w 2132"/>
                <a:gd name="T13" fmla="*/ 126 h 649"/>
                <a:gd name="T14" fmla="*/ 246 w 2132"/>
                <a:gd name="T15" fmla="*/ 126 h 649"/>
                <a:gd name="T16" fmla="*/ 200 w 2132"/>
                <a:gd name="T17" fmla="*/ 144 h 649"/>
                <a:gd name="T18" fmla="*/ 157 w 2132"/>
                <a:gd name="T19" fmla="*/ 130 h 649"/>
                <a:gd name="T20" fmla="*/ 127 w 2132"/>
                <a:gd name="T21" fmla="*/ 126 h 649"/>
                <a:gd name="T22" fmla="*/ 133 w 2132"/>
                <a:gd name="T23" fmla="*/ 143 h 649"/>
                <a:gd name="T24" fmla="*/ 118 w 2132"/>
                <a:gd name="T25" fmla="*/ 161 h 649"/>
                <a:gd name="T26" fmla="*/ 101 w 2132"/>
                <a:gd name="T27" fmla="*/ 134 h 649"/>
                <a:gd name="T28" fmla="*/ 63 w 2132"/>
                <a:gd name="T29" fmla="*/ 161 h 649"/>
                <a:gd name="T30" fmla="*/ 33 w 2132"/>
                <a:gd name="T31" fmla="*/ 126 h 649"/>
                <a:gd name="T32" fmla="*/ 6 w 2132"/>
                <a:gd name="T33" fmla="*/ 156 h 649"/>
                <a:gd name="T34" fmla="*/ 233 w 2132"/>
                <a:gd name="T35" fmla="*/ 125 h 649"/>
                <a:gd name="T36" fmla="*/ 218 w 2132"/>
                <a:gd name="T37" fmla="*/ 152 h 649"/>
                <a:gd name="T38" fmla="*/ 224 w 2132"/>
                <a:gd name="T39" fmla="*/ 161 h 649"/>
                <a:gd name="T40" fmla="*/ 229 w 2132"/>
                <a:gd name="T41" fmla="*/ 125 h 649"/>
                <a:gd name="T42" fmla="*/ 52 w 2132"/>
                <a:gd name="T43" fmla="*/ 96 h 649"/>
                <a:gd name="T44" fmla="*/ 67 w 2132"/>
                <a:gd name="T45" fmla="*/ 75 h 649"/>
                <a:gd name="T46" fmla="*/ 528 w 2132"/>
                <a:gd name="T47" fmla="*/ 102 h 649"/>
                <a:gd name="T48" fmla="*/ 494 w 2132"/>
                <a:gd name="T49" fmla="*/ 67 h 649"/>
                <a:gd name="T50" fmla="*/ 452 w 2132"/>
                <a:gd name="T51" fmla="*/ 67 h 649"/>
                <a:gd name="T52" fmla="*/ 388 w 2132"/>
                <a:gd name="T53" fmla="*/ 71 h 649"/>
                <a:gd name="T54" fmla="*/ 335 w 2132"/>
                <a:gd name="T55" fmla="*/ 67 h 649"/>
                <a:gd name="T56" fmla="*/ 356 w 2132"/>
                <a:gd name="T57" fmla="*/ 67 h 649"/>
                <a:gd name="T58" fmla="*/ 335 w 2132"/>
                <a:gd name="T59" fmla="*/ 73 h 649"/>
                <a:gd name="T60" fmla="*/ 320 w 2132"/>
                <a:gd name="T61" fmla="*/ 75 h 649"/>
                <a:gd name="T62" fmla="*/ 282 w 2132"/>
                <a:gd name="T63" fmla="*/ 102 h 649"/>
                <a:gd name="T64" fmla="*/ 239 w 2132"/>
                <a:gd name="T65" fmla="*/ 84 h 649"/>
                <a:gd name="T66" fmla="*/ 198 w 2132"/>
                <a:gd name="T67" fmla="*/ 71 h 649"/>
                <a:gd name="T68" fmla="*/ 186 w 2132"/>
                <a:gd name="T69" fmla="*/ 67 h 649"/>
                <a:gd name="T70" fmla="*/ 129 w 2132"/>
                <a:gd name="T71" fmla="*/ 95 h 649"/>
                <a:gd name="T72" fmla="*/ 112 w 2132"/>
                <a:gd name="T73" fmla="*/ 67 h 649"/>
                <a:gd name="T74" fmla="*/ 91 w 2132"/>
                <a:gd name="T75" fmla="*/ 101 h 649"/>
                <a:gd name="T76" fmla="*/ 88 w 2132"/>
                <a:gd name="T77" fmla="*/ 96 h 649"/>
                <a:gd name="T78" fmla="*/ 27 w 2132"/>
                <a:gd name="T79" fmla="*/ 71 h 649"/>
                <a:gd name="T80" fmla="*/ 410 w 2132"/>
                <a:gd name="T81" fmla="*/ 72 h 649"/>
                <a:gd name="T82" fmla="*/ 420 w 2132"/>
                <a:gd name="T83" fmla="*/ 98 h 649"/>
                <a:gd name="T84" fmla="*/ 396 w 2132"/>
                <a:gd name="T85" fmla="*/ 84 h 649"/>
                <a:gd name="T86" fmla="*/ 73 w 2132"/>
                <a:gd name="T87" fmla="*/ 75 h 649"/>
                <a:gd name="T88" fmla="*/ 46 w 2132"/>
                <a:gd name="T89" fmla="*/ 98 h 649"/>
                <a:gd name="T90" fmla="*/ 515 w 2132"/>
                <a:gd name="T91" fmla="*/ 60 h 649"/>
                <a:gd name="T92" fmla="*/ 515 w 2132"/>
                <a:gd name="T93" fmla="*/ 64 h 649"/>
                <a:gd name="T94" fmla="*/ 40 w 2132"/>
                <a:gd name="T95" fmla="*/ 33 h 649"/>
                <a:gd name="T96" fmla="*/ 61 w 2132"/>
                <a:gd name="T97" fmla="*/ 23 h 649"/>
                <a:gd name="T98" fmla="*/ 262 w 2132"/>
                <a:gd name="T99" fmla="*/ 8 h 649"/>
                <a:gd name="T100" fmla="*/ 201 w 2132"/>
                <a:gd name="T101" fmla="*/ 36 h 649"/>
                <a:gd name="T102" fmla="*/ 165 w 2132"/>
                <a:gd name="T103" fmla="*/ 8 h 649"/>
                <a:gd name="T104" fmla="*/ 77 w 2132"/>
                <a:gd name="T105" fmla="*/ 8 h 649"/>
                <a:gd name="T106" fmla="*/ 82 w 2132"/>
                <a:gd name="T107" fmla="*/ 13 h 649"/>
                <a:gd name="T108" fmla="*/ 11 w 2132"/>
                <a:gd name="T109" fmla="*/ 13 h 649"/>
                <a:gd name="T110" fmla="*/ 133 w 2132"/>
                <a:gd name="T111" fmla="*/ 18 h 649"/>
                <a:gd name="T112" fmla="*/ 152 w 2132"/>
                <a:gd name="T113" fmla="*/ 43 h 649"/>
                <a:gd name="T114" fmla="*/ 127 w 2132"/>
                <a:gd name="T115" fmla="*/ 16 h 649"/>
                <a:gd name="T116" fmla="*/ 67 w 2132"/>
                <a:gd name="T117" fmla="*/ 26 h 649"/>
                <a:gd name="T118" fmla="*/ 33 w 2132"/>
                <a:gd name="T119" fmla="*/ 31 h 649"/>
                <a:gd name="T120" fmla="*/ 248 w 2132"/>
                <a:gd name="T121" fmla="*/ 2 h 649"/>
                <a:gd name="T122" fmla="*/ 242 w 2132"/>
                <a:gd name="T123" fmla="*/ 0 h 6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9" name="Freeform 31"/>
            <p:cNvSpPr>
              <a:spLocks noEditPoints="1"/>
            </p:cNvSpPr>
            <p:nvPr/>
          </p:nvSpPr>
          <p:spPr bwMode="auto">
            <a:xfrm>
              <a:off x="513" y="839"/>
              <a:ext cx="340" cy="220"/>
            </a:xfrm>
            <a:custGeom>
              <a:avLst/>
              <a:gdLst>
                <a:gd name="T0" fmla="*/ 60 w 680"/>
                <a:gd name="T1" fmla="*/ 60 h 441"/>
                <a:gd name="T2" fmla="*/ 110 w 680"/>
                <a:gd name="T3" fmla="*/ 60 h 441"/>
                <a:gd name="T4" fmla="*/ 110 w 680"/>
                <a:gd name="T5" fmla="*/ 110 h 441"/>
                <a:gd name="T6" fmla="*/ 60 w 680"/>
                <a:gd name="T7" fmla="*/ 110 h 441"/>
                <a:gd name="T8" fmla="*/ 60 w 680"/>
                <a:gd name="T9" fmla="*/ 60 h 441"/>
                <a:gd name="T10" fmla="*/ 120 w 680"/>
                <a:gd name="T11" fmla="*/ 0 h 441"/>
                <a:gd name="T12" fmla="*/ 170 w 680"/>
                <a:gd name="T13" fmla="*/ 0 h 441"/>
                <a:gd name="T14" fmla="*/ 170 w 680"/>
                <a:gd name="T15" fmla="*/ 110 h 441"/>
                <a:gd name="T16" fmla="*/ 120 w 680"/>
                <a:gd name="T17" fmla="*/ 110 h 441"/>
                <a:gd name="T18" fmla="*/ 12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110 h 441"/>
                <a:gd name="T26" fmla="*/ 0 w 680"/>
                <a:gd name="T27" fmla="*/ 11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240" y="240"/>
                  </a:moveTo>
                  <a:lnTo>
                    <a:pt x="440" y="24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240"/>
                  </a:lnTo>
                  <a:close/>
                  <a:moveTo>
                    <a:pt x="480" y="0"/>
                  </a:moveTo>
                  <a:lnTo>
                    <a:pt x="680" y="0"/>
                  </a:lnTo>
                  <a:lnTo>
                    <a:pt x="680" y="441"/>
                  </a:lnTo>
                  <a:lnTo>
                    <a:pt x="480" y="441"/>
                  </a:lnTo>
                  <a:lnTo>
                    <a:pt x="48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441"/>
                  </a:lnTo>
                  <a:lnTo>
                    <a:pt x="0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0" name="Freeform 32"/>
            <p:cNvSpPr>
              <a:spLocks noEditPoints="1"/>
            </p:cNvSpPr>
            <p:nvPr/>
          </p:nvSpPr>
          <p:spPr bwMode="auto">
            <a:xfrm>
              <a:off x="513" y="719"/>
              <a:ext cx="340" cy="220"/>
            </a:xfrm>
            <a:custGeom>
              <a:avLst/>
              <a:gdLst>
                <a:gd name="T0" fmla="*/ 120 w 680"/>
                <a:gd name="T1" fmla="*/ 0 h 441"/>
                <a:gd name="T2" fmla="*/ 170 w 680"/>
                <a:gd name="T3" fmla="*/ 0 h 441"/>
                <a:gd name="T4" fmla="*/ 170 w 680"/>
                <a:gd name="T5" fmla="*/ 50 h 441"/>
                <a:gd name="T6" fmla="*/ 120 w 680"/>
                <a:gd name="T7" fmla="*/ 50 h 441"/>
                <a:gd name="T8" fmla="*/ 120 w 680"/>
                <a:gd name="T9" fmla="*/ 0 h 441"/>
                <a:gd name="T10" fmla="*/ 60 w 680"/>
                <a:gd name="T11" fmla="*/ 0 h 441"/>
                <a:gd name="T12" fmla="*/ 110 w 680"/>
                <a:gd name="T13" fmla="*/ 0 h 441"/>
                <a:gd name="T14" fmla="*/ 110 w 680"/>
                <a:gd name="T15" fmla="*/ 110 h 441"/>
                <a:gd name="T16" fmla="*/ 60 w 680"/>
                <a:gd name="T17" fmla="*/ 110 h 441"/>
                <a:gd name="T18" fmla="*/ 6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50 h 441"/>
                <a:gd name="T26" fmla="*/ 0 w 680"/>
                <a:gd name="T27" fmla="*/ 5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480" y="0"/>
                  </a:moveTo>
                  <a:lnTo>
                    <a:pt x="680" y="0"/>
                  </a:lnTo>
                  <a:lnTo>
                    <a:pt x="680" y="201"/>
                  </a:lnTo>
                  <a:lnTo>
                    <a:pt x="480" y="201"/>
                  </a:lnTo>
                  <a:lnTo>
                    <a:pt x="480" y="0"/>
                  </a:lnTo>
                  <a:close/>
                  <a:moveTo>
                    <a:pt x="240" y="0"/>
                  </a:moveTo>
                  <a:lnTo>
                    <a:pt x="440" y="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F44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cxnSp>
        <p:nvCxnSpPr>
          <p:cNvPr id="12" name="AutoShape 12"/>
          <p:cNvCxnSpPr>
            <a:cxnSpLocks noChangeShapeType="1"/>
          </p:cNvCxnSpPr>
          <p:nvPr/>
        </p:nvCxnSpPr>
        <p:spPr bwMode="auto">
          <a:xfrm>
            <a:off x="3313113" y="716139"/>
            <a:ext cx="5327650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3113" y="202215"/>
            <a:ext cx="5689600" cy="720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800" b="1" dirty="0">
                <a:solidFill>
                  <a:srgbClr val="80BF44"/>
                </a:solidFill>
                <a:latin typeface="Calibri" pitchFamily="34" charset="0"/>
              </a:rPr>
              <a:t>Содержание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8208963" y="4375150"/>
            <a:ext cx="431800" cy="48577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71525"/>
            <a:endParaRPr lang="ru-RU" sz="1200" dirty="0"/>
          </a:p>
        </p:txBody>
      </p:sp>
      <p:cxnSp>
        <p:nvCxnSpPr>
          <p:cNvPr id="3078" name="AutoShape 12"/>
          <p:cNvCxnSpPr>
            <a:cxnSpLocks noChangeShapeType="1"/>
          </p:cNvCxnSpPr>
          <p:nvPr/>
        </p:nvCxnSpPr>
        <p:spPr bwMode="auto">
          <a:xfrm>
            <a:off x="3313113" y="716139"/>
            <a:ext cx="5327650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9" name="Picture 13" descr="ТПУ_Презентация_Квадраты ниж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3225"/>
            <a:ext cx="30241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Rectangle 26"/>
          <p:cNvSpPr>
            <a:spLocks noChangeArrowheads="1"/>
          </p:cNvSpPr>
          <p:nvPr/>
        </p:nvSpPr>
        <p:spPr bwMode="auto">
          <a:xfrm>
            <a:off x="282575" y="1587192"/>
            <a:ext cx="7854230" cy="197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148" tIns="38574" rIns="77148" bIns="38574" anchor="ctr"/>
          <a:lstStyle/>
          <a:p>
            <a:pPr marL="285750" indent="-285750" algn="just" defTabSz="357188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/>
                </a:solidFill>
                <a:latin typeface="Arial"/>
                <a:cs typeface="Arial"/>
              </a:rPr>
              <a:t>Факторы сложности текста</a:t>
            </a:r>
            <a:endParaRPr lang="ru-RU" sz="1800" dirty="0">
              <a:solidFill>
                <a:schemeClr val="tx2"/>
              </a:solidFill>
            </a:endParaRPr>
          </a:p>
          <a:p>
            <a:pPr marL="285750" indent="-285750" algn="just" defTabSz="357188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/>
                </a:solidFill>
                <a:cs typeface="Arial"/>
              </a:rPr>
              <a:t>Исходные данные</a:t>
            </a:r>
          </a:p>
          <a:p>
            <a:pPr marL="285750" indent="-285750" algn="just" defTabSz="357188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2"/>
                </a:solidFill>
                <a:latin typeface="Arial"/>
                <a:cs typeface="Arial"/>
              </a:rPr>
              <a:t>Результаты анализа</a:t>
            </a:r>
            <a:endParaRPr lang="ru-RU" sz="1800" dirty="0">
              <a:solidFill>
                <a:schemeClr val="tx2"/>
              </a:solidFill>
              <a:cs typeface="Arial"/>
            </a:endParaRPr>
          </a:p>
        </p:txBody>
      </p:sp>
      <p:grpSp>
        <p:nvGrpSpPr>
          <p:cNvPr id="3082" name="Group 27"/>
          <p:cNvGrpSpPr>
            <a:grpSpLocks noChangeAspect="1"/>
          </p:cNvGrpSpPr>
          <p:nvPr/>
        </p:nvGrpSpPr>
        <p:grpSpPr bwMode="auto">
          <a:xfrm>
            <a:off x="282575" y="-15875"/>
            <a:ext cx="2597150" cy="952500"/>
            <a:chOff x="363" y="562"/>
            <a:chExt cx="1768" cy="648"/>
          </a:xfrm>
        </p:grpSpPr>
        <p:sp>
          <p:nvSpPr>
            <p:cNvPr id="3083" name="AutoShape 26"/>
            <p:cNvSpPr>
              <a:spLocks noChangeAspect="1" noChangeArrowheads="1" noTextEdit="1"/>
            </p:cNvSpPr>
            <p:nvPr/>
          </p:nvSpPr>
          <p:spPr bwMode="auto">
            <a:xfrm>
              <a:off x="363" y="562"/>
              <a:ext cx="176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4" name="Rectangle 29"/>
            <p:cNvSpPr>
              <a:spLocks noChangeArrowheads="1"/>
            </p:cNvSpPr>
            <p:nvPr/>
          </p:nvSpPr>
          <p:spPr bwMode="auto">
            <a:xfrm>
              <a:off x="363" y="570"/>
              <a:ext cx="1766" cy="6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5" name="Freeform 30"/>
            <p:cNvSpPr>
              <a:spLocks noEditPoints="1"/>
            </p:cNvSpPr>
            <p:nvPr/>
          </p:nvSpPr>
          <p:spPr bwMode="auto">
            <a:xfrm>
              <a:off x="913" y="736"/>
              <a:ext cx="1066" cy="324"/>
            </a:xfrm>
            <a:custGeom>
              <a:avLst/>
              <a:gdLst>
                <a:gd name="T0" fmla="*/ 132 w 2132"/>
                <a:gd name="T1" fmla="*/ 146 h 649"/>
                <a:gd name="T2" fmla="*/ 198 w 2132"/>
                <a:gd name="T3" fmla="*/ 139 h 649"/>
                <a:gd name="T4" fmla="*/ 128 w 2132"/>
                <a:gd name="T5" fmla="*/ 141 h 649"/>
                <a:gd name="T6" fmla="*/ 123 w 2132"/>
                <a:gd name="T7" fmla="*/ 130 h 649"/>
                <a:gd name="T8" fmla="*/ 335 w 2132"/>
                <a:gd name="T9" fmla="*/ 126 h 649"/>
                <a:gd name="T10" fmla="*/ 315 w 2132"/>
                <a:gd name="T11" fmla="*/ 126 h 649"/>
                <a:gd name="T12" fmla="*/ 251 w 2132"/>
                <a:gd name="T13" fmla="*/ 126 h 649"/>
                <a:gd name="T14" fmla="*/ 246 w 2132"/>
                <a:gd name="T15" fmla="*/ 126 h 649"/>
                <a:gd name="T16" fmla="*/ 200 w 2132"/>
                <a:gd name="T17" fmla="*/ 144 h 649"/>
                <a:gd name="T18" fmla="*/ 157 w 2132"/>
                <a:gd name="T19" fmla="*/ 130 h 649"/>
                <a:gd name="T20" fmla="*/ 127 w 2132"/>
                <a:gd name="T21" fmla="*/ 126 h 649"/>
                <a:gd name="T22" fmla="*/ 133 w 2132"/>
                <a:gd name="T23" fmla="*/ 143 h 649"/>
                <a:gd name="T24" fmla="*/ 118 w 2132"/>
                <a:gd name="T25" fmla="*/ 161 h 649"/>
                <a:gd name="T26" fmla="*/ 101 w 2132"/>
                <a:gd name="T27" fmla="*/ 134 h 649"/>
                <a:gd name="T28" fmla="*/ 63 w 2132"/>
                <a:gd name="T29" fmla="*/ 161 h 649"/>
                <a:gd name="T30" fmla="*/ 33 w 2132"/>
                <a:gd name="T31" fmla="*/ 126 h 649"/>
                <a:gd name="T32" fmla="*/ 6 w 2132"/>
                <a:gd name="T33" fmla="*/ 156 h 649"/>
                <a:gd name="T34" fmla="*/ 233 w 2132"/>
                <a:gd name="T35" fmla="*/ 125 h 649"/>
                <a:gd name="T36" fmla="*/ 218 w 2132"/>
                <a:gd name="T37" fmla="*/ 152 h 649"/>
                <a:gd name="T38" fmla="*/ 224 w 2132"/>
                <a:gd name="T39" fmla="*/ 161 h 649"/>
                <a:gd name="T40" fmla="*/ 229 w 2132"/>
                <a:gd name="T41" fmla="*/ 125 h 649"/>
                <a:gd name="T42" fmla="*/ 52 w 2132"/>
                <a:gd name="T43" fmla="*/ 96 h 649"/>
                <a:gd name="T44" fmla="*/ 67 w 2132"/>
                <a:gd name="T45" fmla="*/ 75 h 649"/>
                <a:gd name="T46" fmla="*/ 528 w 2132"/>
                <a:gd name="T47" fmla="*/ 102 h 649"/>
                <a:gd name="T48" fmla="*/ 494 w 2132"/>
                <a:gd name="T49" fmla="*/ 67 h 649"/>
                <a:gd name="T50" fmla="*/ 452 w 2132"/>
                <a:gd name="T51" fmla="*/ 67 h 649"/>
                <a:gd name="T52" fmla="*/ 388 w 2132"/>
                <a:gd name="T53" fmla="*/ 71 h 649"/>
                <a:gd name="T54" fmla="*/ 335 w 2132"/>
                <a:gd name="T55" fmla="*/ 67 h 649"/>
                <a:gd name="T56" fmla="*/ 356 w 2132"/>
                <a:gd name="T57" fmla="*/ 67 h 649"/>
                <a:gd name="T58" fmla="*/ 335 w 2132"/>
                <a:gd name="T59" fmla="*/ 73 h 649"/>
                <a:gd name="T60" fmla="*/ 320 w 2132"/>
                <a:gd name="T61" fmla="*/ 75 h 649"/>
                <a:gd name="T62" fmla="*/ 282 w 2132"/>
                <a:gd name="T63" fmla="*/ 102 h 649"/>
                <a:gd name="T64" fmla="*/ 239 w 2132"/>
                <a:gd name="T65" fmla="*/ 84 h 649"/>
                <a:gd name="T66" fmla="*/ 198 w 2132"/>
                <a:gd name="T67" fmla="*/ 71 h 649"/>
                <a:gd name="T68" fmla="*/ 186 w 2132"/>
                <a:gd name="T69" fmla="*/ 67 h 649"/>
                <a:gd name="T70" fmla="*/ 129 w 2132"/>
                <a:gd name="T71" fmla="*/ 95 h 649"/>
                <a:gd name="T72" fmla="*/ 112 w 2132"/>
                <a:gd name="T73" fmla="*/ 67 h 649"/>
                <a:gd name="T74" fmla="*/ 91 w 2132"/>
                <a:gd name="T75" fmla="*/ 101 h 649"/>
                <a:gd name="T76" fmla="*/ 88 w 2132"/>
                <a:gd name="T77" fmla="*/ 96 h 649"/>
                <a:gd name="T78" fmla="*/ 27 w 2132"/>
                <a:gd name="T79" fmla="*/ 71 h 649"/>
                <a:gd name="T80" fmla="*/ 410 w 2132"/>
                <a:gd name="T81" fmla="*/ 72 h 649"/>
                <a:gd name="T82" fmla="*/ 420 w 2132"/>
                <a:gd name="T83" fmla="*/ 98 h 649"/>
                <a:gd name="T84" fmla="*/ 396 w 2132"/>
                <a:gd name="T85" fmla="*/ 84 h 649"/>
                <a:gd name="T86" fmla="*/ 73 w 2132"/>
                <a:gd name="T87" fmla="*/ 75 h 649"/>
                <a:gd name="T88" fmla="*/ 46 w 2132"/>
                <a:gd name="T89" fmla="*/ 98 h 649"/>
                <a:gd name="T90" fmla="*/ 515 w 2132"/>
                <a:gd name="T91" fmla="*/ 60 h 649"/>
                <a:gd name="T92" fmla="*/ 515 w 2132"/>
                <a:gd name="T93" fmla="*/ 64 h 649"/>
                <a:gd name="T94" fmla="*/ 40 w 2132"/>
                <a:gd name="T95" fmla="*/ 33 h 649"/>
                <a:gd name="T96" fmla="*/ 61 w 2132"/>
                <a:gd name="T97" fmla="*/ 23 h 649"/>
                <a:gd name="T98" fmla="*/ 262 w 2132"/>
                <a:gd name="T99" fmla="*/ 8 h 649"/>
                <a:gd name="T100" fmla="*/ 201 w 2132"/>
                <a:gd name="T101" fmla="*/ 36 h 649"/>
                <a:gd name="T102" fmla="*/ 165 w 2132"/>
                <a:gd name="T103" fmla="*/ 8 h 649"/>
                <a:gd name="T104" fmla="*/ 77 w 2132"/>
                <a:gd name="T105" fmla="*/ 8 h 649"/>
                <a:gd name="T106" fmla="*/ 82 w 2132"/>
                <a:gd name="T107" fmla="*/ 13 h 649"/>
                <a:gd name="T108" fmla="*/ 11 w 2132"/>
                <a:gd name="T109" fmla="*/ 13 h 649"/>
                <a:gd name="T110" fmla="*/ 133 w 2132"/>
                <a:gd name="T111" fmla="*/ 18 h 649"/>
                <a:gd name="T112" fmla="*/ 152 w 2132"/>
                <a:gd name="T113" fmla="*/ 43 h 649"/>
                <a:gd name="T114" fmla="*/ 127 w 2132"/>
                <a:gd name="T115" fmla="*/ 16 h 649"/>
                <a:gd name="T116" fmla="*/ 67 w 2132"/>
                <a:gd name="T117" fmla="*/ 26 h 649"/>
                <a:gd name="T118" fmla="*/ 33 w 2132"/>
                <a:gd name="T119" fmla="*/ 31 h 649"/>
                <a:gd name="T120" fmla="*/ 248 w 2132"/>
                <a:gd name="T121" fmla="*/ 2 h 649"/>
                <a:gd name="T122" fmla="*/ 242 w 2132"/>
                <a:gd name="T123" fmla="*/ 0 h 6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6" name="Freeform 31"/>
            <p:cNvSpPr>
              <a:spLocks noEditPoints="1"/>
            </p:cNvSpPr>
            <p:nvPr/>
          </p:nvSpPr>
          <p:spPr bwMode="auto">
            <a:xfrm>
              <a:off x="513" y="839"/>
              <a:ext cx="340" cy="220"/>
            </a:xfrm>
            <a:custGeom>
              <a:avLst/>
              <a:gdLst>
                <a:gd name="T0" fmla="*/ 60 w 680"/>
                <a:gd name="T1" fmla="*/ 60 h 441"/>
                <a:gd name="T2" fmla="*/ 110 w 680"/>
                <a:gd name="T3" fmla="*/ 60 h 441"/>
                <a:gd name="T4" fmla="*/ 110 w 680"/>
                <a:gd name="T5" fmla="*/ 110 h 441"/>
                <a:gd name="T6" fmla="*/ 60 w 680"/>
                <a:gd name="T7" fmla="*/ 110 h 441"/>
                <a:gd name="T8" fmla="*/ 60 w 680"/>
                <a:gd name="T9" fmla="*/ 60 h 441"/>
                <a:gd name="T10" fmla="*/ 120 w 680"/>
                <a:gd name="T11" fmla="*/ 0 h 441"/>
                <a:gd name="T12" fmla="*/ 170 w 680"/>
                <a:gd name="T13" fmla="*/ 0 h 441"/>
                <a:gd name="T14" fmla="*/ 170 w 680"/>
                <a:gd name="T15" fmla="*/ 110 h 441"/>
                <a:gd name="T16" fmla="*/ 120 w 680"/>
                <a:gd name="T17" fmla="*/ 110 h 441"/>
                <a:gd name="T18" fmla="*/ 12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110 h 441"/>
                <a:gd name="T26" fmla="*/ 0 w 680"/>
                <a:gd name="T27" fmla="*/ 11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240" y="240"/>
                  </a:moveTo>
                  <a:lnTo>
                    <a:pt x="440" y="24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240"/>
                  </a:lnTo>
                  <a:close/>
                  <a:moveTo>
                    <a:pt x="480" y="0"/>
                  </a:moveTo>
                  <a:lnTo>
                    <a:pt x="680" y="0"/>
                  </a:lnTo>
                  <a:lnTo>
                    <a:pt x="680" y="441"/>
                  </a:lnTo>
                  <a:lnTo>
                    <a:pt x="480" y="441"/>
                  </a:lnTo>
                  <a:lnTo>
                    <a:pt x="48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441"/>
                  </a:lnTo>
                  <a:lnTo>
                    <a:pt x="0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7" name="Freeform 32"/>
            <p:cNvSpPr>
              <a:spLocks noEditPoints="1"/>
            </p:cNvSpPr>
            <p:nvPr/>
          </p:nvSpPr>
          <p:spPr bwMode="auto">
            <a:xfrm>
              <a:off x="513" y="719"/>
              <a:ext cx="340" cy="220"/>
            </a:xfrm>
            <a:custGeom>
              <a:avLst/>
              <a:gdLst>
                <a:gd name="T0" fmla="*/ 120 w 680"/>
                <a:gd name="T1" fmla="*/ 0 h 441"/>
                <a:gd name="T2" fmla="*/ 170 w 680"/>
                <a:gd name="T3" fmla="*/ 0 h 441"/>
                <a:gd name="T4" fmla="*/ 170 w 680"/>
                <a:gd name="T5" fmla="*/ 50 h 441"/>
                <a:gd name="T6" fmla="*/ 120 w 680"/>
                <a:gd name="T7" fmla="*/ 50 h 441"/>
                <a:gd name="T8" fmla="*/ 120 w 680"/>
                <a:gd name="T9" fmla="*/ 0 h 441"/>
                <a:gd name="T10" fmla="*/ 60 w 680"/>
                <a:gd name="T11" fmla="*/ 0 h 441"/>
                <a:gd name="T12" fmla="*/ 110 w 680"/>
                <a:gd name="T13" fmla="*/ 0 h 441"/>
                <a:gd name="T14" fmla="*/ 110 w 680"/>
                <a:gd name="T15" fmla="*/ 110 h 441"/>
                <a:gd name="T16" fmla="*/ 60 w 680"/>
                <a:gd name="T17" fmla="*/ 110 h 441"/>
                <a:gd name="T18" fmla="*/ 6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50 h 441"/>
                <a:gd name="T26" fmla="*/ 0 w 680"/>
                <a:gd name="T27" fmla="*/ 5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480" y="0"/>
                  </a:moveTo>
                  <a:lnTo>
                    <a:pt x="680" y="0"/>
                  </a:lnTo>
                  <a:lnTo>
                    <a:pt x="680" y="201"/>
                  </a:lnTo>
                  <a:lnTo>
                    <a:pt x="480" y="201"/>
                  </a:lnTo>
                  <a:lnTo>
                    <a:pt x="480" y="0"/>
                  </a:lnTo>
                  <a:close/>
                  <a:moveTo>
                    <a:pt x="240" y="0"/>
                  </a:moveTo>
                  <a:lnTo>
                    <a:pt x="440" y="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F44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2728" y="4468588"/>
            <a:ext cx="2016125" cy="338138"/>
          </a:xfrm>
        </p:spPr>
        <p:txBody>
          <a:bodyPr/>
          <a:lstStyle/>
          <a:p>
            <a:pPr>
              <a:defRPr/>
            </a:pPr>
            <a:fld id="{727B689E-9EC9-4B1F-AF87-CBFAB32E2F1A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 bwMode="auto">
          <a:xfrm>
            <a:off x="-1" y="3552757"/>
            <a:ext cx="4320381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71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0650" y="303019"/>
            <a:ext cx="5689600" cy="720725"/>
          </a:xfrm>
        </p:spPr>
        <p:txBody>
          <a:bodyPr/>
          <a:lstStyle/>
          <a:p>
            <a:pPr>
              <a:buNone/>
            </a:pPr>
            <a:r>
              <a:rPr lang="ru-RU" sz="2000" b="1" dirty="0">
                <a:solidFill>
                  <a:srgbClr val="80BF44"/>
                </a:solidFill>
                <a:latin typeface="Calibri"/>
                <a:cs typeface="Calibri"/>
              </a:rPr>
              <a:t>Классификация сложностей текста</a:t>
            </a:r>
            <a:endParaRPr lang="ru-RU" sz="2000" b="1" dirty="0">
              <a:solidFill>
                <a:srgbClr val="80BF44"/>
              </a:solidFill>
              <a:latin typeface="Calibri" pitchFamily="34" charset="0"/>
              <a:cs typeface="Calibri"/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8208963" y="4375150"/>
            <a:ext cx="431800" cy="48577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71525"/>
            <a:endParaRPr lang="ru-RU" sz="1200" dirty="0"/>
          </a:p>
        </p:txBody>
      </p:sp>
      <p:cxnSp>
        <p:nvCxnSpPr>
          <p:cNvPr id="3078" name="AutoShape 12"/>
          <p:cNvCxnSpPr>
            <a:cxnSpLocks noChangeShapeType="1"/>
          </p:cNvCxnSpPr>
          <p:nvPr/>
        </p:nvCxnSpPr>
        <p:spPr bwMode="auto">
          <a:xfrm>
            <a:off x="3313113" y="716139"/>
            <a:ext cx="5327650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82" name="Group 27"/>
          <p:cNvGrpSpPr>
            <a:grpSpLocks noChangeAspect="1"/>
          </p:cNvGrpSpPr>
          <p:nvPr/>
        </p:nvGrpSpPr>
        <p:grpSpPr bwMode="auto">
          <a:xfrm>
            <a:off x="282575" y="-15875"/>
            <a:ext cx="2597150" cy="952500"/>
            <a:chOff x="363" y="562"/>
            <a:chExt cx="1768" cy="648"/>
          </a:xfrm>
        </p:grpSpPr>
        <p:sp>
          <p:nvSpPr>
            <p:cNvPr id="3083" name="AutoShape 26"/>
            <p:cNvSpPr>
              <a:spLocks noChangeAspect="1" noChangeArrowheads="1" noTextEdit="1"/>
            </p:cNvSpPr>
            <p:nvPr/>
          </p:nvSpPr>
          <p:spPr bwMode="auto">
            <a:xfrm>
              <a:off x="363" y="562"/>
              <a:ext cx="176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4" name="Rectangle 29"/>
            <p:cNvSpPr>
              <a:spLocks noChangeArrowheads="1"/>
            </p:cNvSpPr>
            <p:nvPr/>
          </p:nvSpPr>
          <p:spPr bwMode="auto">
            <a:xfrm>
              <a:off x="363" y="570"/>
              <a:ext cx="1766" cy="6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5" name="Freeform 30"/>
            <p:cNvSpPr>
              <a:spLocks noEditPoints="1"/>
            </p:cNvSpPr>
            <p:nvPr/>
          </p:nvSpPr>
          <p:spPr bwMode="auto">
            <a:xfrm>
              <a:off x="913" y="736"/>
              <a:ext cx="1066" cy="324"/>
            </a:xfrm>
            <a:custGeom>
              <a:avLst/>
              <a:gdLst>
                <a:gd name="T0" fmla="*/ 132 w 2132"/>
                <a:gd name="T1" fmla="*/ 146 h 649"/>
                <a:gd name="T2" fmla="*/ 198 w 2132"/>
                <a:gd name="T3" fmla="*/ 139 h 649"/>
                <a:gd name="T4" fmla="*/ 128 w 2132"/>
                <a:gd name="T5" fmla="*/ 141 h 649"/>
                <a:gd name="T6" fmla="*/ 123 w 2132"/>
                <a:gd name="T7" fmla="*/ 130 h 649"/>
                <a:gd name="T8" fmla="*/ 335 w 2132"/>
                <a:gd name="T9" fmla="*/ 126 h 649"/>
                <a:gd name="T10" fmla="*/ 315 w 2132"/>
                <a:gd name="T11" fmla="*/ 126 h 649"/>
                <a:gd name="T12" fmla="*/ 251 w 2132"/>
                <a:gd name="T13" fmla="*/ 126 h 649"/>
                <a:gd name="T14" fmla="*/ 246 w 2132"/>
                <a:gd name="T15" fmla="*/ 126 h 649"/>
                <a:gd name="T16" fmla="*/ 200 w 2132"/>
                <a:gd name="T17" fmla="*/ 144 h 649"/>
                <a:gd name="T18" fmla="*/ 157 w 2132"/>
                <a:gd name="T19" fmla="*/ 130 h 649"/>
                <a:gd name="T20" fmla="*/ 127 w 2132"/>
                <a:gd name="T21" fmla="*/ 126 h 649"/>
                <a:gd name="T22" fmla="*/ 133 w 2132"/>
                <a:gd name="T23" fmla="*/ 143 h 649"/>
                <a:gd name="T24" fmla="*/ 118 w 2132"/>
                <a:gd name="T25" fmla="*/ 161 h 649"/>
                <a:gd name="T26" fmla="*/ 101 w 2132"/>
                <a:gd name="T27" fmla="*/ 134 h 649"/>
                <a:gd name="T28" fmla="*/ 63 w 2132"/>
                <a:gd name="T29" fmla="*/ 161 h 649"/>
                <a:gd name="T30" fmla="*/ 33 w 2132"/>
                <a:gd name="T31" fmla="*/ 126 h 649"/>
                <a:gd name="T32" fmla="*/ 6 w 2132"/>
                <a:gd name="T33" fmla="*/ 156 h 649"/>
                <a:gd name="T34" fmla="*/ 233 w 2132"/>
                <a:gd name="T35" fmla="*/ 125 h 649"/>
                <a:gd name="T36" fmla="*/ 218 w 2132"/>
                <a:gd name="T37" fmla="*/ 152 h 649"/>
                <a:gd name="T38" fmla="*/ 224 w 2132"/>
                <a:gd name="T39" fmla="*/ 161 h 649"/>
                <a:gd name="T40" fmla="*/ 229 w 2132"/>
                <a:gd name="T41" fmla="*/ 125 h 649"/>
                <a:gd name="T42" fmla="*/ 52 w 2132"/>
                <a:gd name="T43" fmla="*/ 96 h 649"/>
                <a:gd name="T44" fmla="*/ 67 w 2132"/>
                <a:gd name="T45" fmla="*/ 75 h 649"/>
                <a:gd name="T46" fmla="*/ 528 w 2132"/>
                <a:gd name="T47" fmla="*/ 102 h 649"/>
                <a:gd name="T48" fmla="*/ 494 w 2132"/>
                <a:gd name="T49" fmla="*/ 67 h 649"/>
                <a:gd name="T50" fmla="*/ 452 w 2132"/>
                <a:gd name="T51" fmla="*/ 67 h 649"/>
                <a:gd name="T52" fmla="*/ 388 w 2132"/>
                <a:gd name="T53" fmla="*/ 71 h 649"/>
                <a:gd name="T54" fmla="*/ 335 w 2132"/>
                <a:gd name="T55" fmla="*/ 67 h 649"/>
                <a:gd name="T56" fmla="*/ 356 w 2132"/>
                <a:gd name="T57" fmla="*/ 67 h 649"/>
                <a:gd name="T58" fmla="*/ 335 w 2132"/>
                <a:gd name="T59" fmla="*/ 73 h 649"/>
                <a:gd name="T60" fmla="*/ 320 w 2132"/>
                <a:gd name="T61" fmla="*/ 75 h 649"/>
                <a:gd name="T62" fmla="*/ 282 w 2132"/>
                <a:gd name="T63" fmla="*/ 102 h 649"/>
                <a:gd name="T64" fmla="*/ 239 w 2132"/>
                <a:gd name="T65" fmla="*/ 84 h 649"/>
                <a:gd name="T66" fmla="*/ 198 w 2132"/>
                <a:gd name="T67" fmla="*/ 71 h 649"/>
                <a:gd name="T68" fmla="*/ 186 w 2132"/>
                <a:gd name="T69" fmla="*/ 67 h 649"/>
                <a:gd name="T70" fmla="*/ 129 w 2132"/>
                <a:gd name="T71" fmla="*/ 95 h 649"/>
                <a:gd name="T72" fmla="*/ 112 w 2132"/>
                <a:gd name="T73" fmla="*/ 67 h 649"/>
                <a:gd name="T74" fmla="*/ 91 w 2132"/>
                <a:gd name="T75" fmla="*/ 101 h 649"/>
                <a:gd name="T76" fmla="*/ 88 w 2132"/>
                <a:gd name="T77" fmla="*/ 96 h 649"/>
                <a:gd name="T78" fmla="*/ 27 w 2132"/>
                <a:gd name="T79" fmla="*/ 71 h 649"/>
                <a:gd name="T80" fmla="*/ 410 w 2132"/>
                <a:gd name="T81" fmla="*/ 72 h 649"/>
                <a:gd name="T82" fmla="*/ 420 w 2132"/>
                <a:gd name="T83" fmla="*/ 98 h 649"/>
                <a:gd name="T84" fmla="*/ 396 w 2132"/>
                <a:gd name="T85" fmla="*/ 84 h 649"/>
                <a:gd name="T86" fmla="*/ 73 w 2132"/>
                <a:gd name="T87" fmla="*/ 75 h 649"/>
                <a:gd name="T88" fmla="*/ 46 w 2132"/>
                <a:gd name="T89" fmla="*/ 98 h 649"/>
                <a:gd name="T90" fmla="*/ 515 w 2132"/>
                <a:gd name="T91" fmla="*/ 60 h 649"/>
                <a:gd name="T92" fmla="*/ 515 w 2132"/>
                <a:gd name="T93" fmla="*/ 64 h 649"/>
                <a:gd name="T94" fmla="*/ 40 w 2132"/>
                <a:gd name="T95" fmla="*/ 33 h 649"/>
                <a:gd name="T96" fmla="*/ 61 w 2132"/>
                <a:gd name="T97" fmla="*/ 23 h 649"/>
                <a:gd name="T98" fmla="*/ 262 w 2132"/>
                <a:gd name="T99" fmla="*/ 8 h 649"/>
                <a:gd name="T100" fmla="*/ 201 w 2132"/>
                <a:gd name="T101" fmla="*/ 36 h 649"/>
                <a:gd name="T102" fmla="*/ 165 w 2132"/>
                <a:gd name="T103" fmla="*/ 8 h 649"/>
                <a:gd name="T104" fmla="*/ 77 w 2132"/>
                <a:gd name="T105" fmla="*/ 8 h 649"/>
                <a:gd name="T106" fmla="*/ 82 w 2132"/>
                <a:gd name="T107" fmla="*/ 13 h 649"/>
                <a:gd name="T108" fmla="*/ 11 w 2132"/>
                <a:gd name="T109" fmla="*/ 13 h 649"/>
                <a:gd name="T110" fmla="*/ 133 w 2132"/>
                <a:gd name="T111" fmla="*/ 18 h 649"/>
                <a:gd name="T112" fmla="*/ 152 w 2132"/>
                <a:gd name="T113" fmla="*/ 43 h 649"/>
                <a:gd name="T114" fmla="*/ 127 w 2132"/>
                <a:gd name="T115" fmla="*/ 16 h 649"/>
                <a:gd name="T116" fmla="*/ 67 w 2132"/>
                <a:gd name="T117" fmla="*/ 26 h 649"/>
                <a:gd name="T118" fmla="*/ 33 w 2132"/>
                <a:gd name="T119" fmla="*/ 31 h 649"/>
                <a:gd name="T120" fmla="*/ 248 w 2132"/>
                <a:gd name="T121" fmla="*/ 2 h 649"/>
                <a:gd name="T122" fmla="*/ 242 w 2132"/>
                <a:gd name="T123" fmla="*/ 0 h 6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6" name="Freeform 31"/>
            <p:cNvSpPr>
              <a:spLocks noEditPoints="1"/>
            </p:cNvSpPr>
            <p:nvPr/>
          </p:nvSpPr>
          <p:spPr bwMode="auto">
            <a:xfrm>
              <a:off x="513" y="839"/>
              <a:ext cx="340" cy="220"/>
            </a:xfrm>
            <a:custGeom>
              <a:avLst/>
              <a:gdLst>
                <a:gd name="T0" fmla="*/ 60 w 680"/>
                <a:gd name="T1" fmla="*/ 60 h 441"/>
                <a:gd name="T2" fmla="*/ 110 w 680"/>
                <a:gd name="T3" fmla="*/ 60 h 441"/>
                <a:gd name="T4" fmla="*/ 110 w 680"/>
                <a:gd name="T5" fmla="*/ 110 h 441"/>
                <a:gd name="T6" fmla="*/ 60 w 680"/>
                <a:gd name="T7" fmla="*/ 110 h 441"/>
                <a:gd name="T8" fmla="*/ 60 w 680"/>
                <a:gd name="T9" fmla="*/ 60 h 441"/>
                <a:gd name="T10" fmla="*/ 120 w 680"/>
                <a:gd name="T11" fmla="*/ 0 h 441"/>
                <a:gd name="T12" fmla="*/ 170 w 680"/>
                <a:gd name="T13" fmla="*/ 0 h 441"/>
                <a:gd name="T14" fmla="*/ 170 w 680"/>
                <a:gd name="T15" fmla="*/ 110 h 441"/>
                <a:gd name="T16" fmla="*/ 120 w 680"/>
                <a:gd name="T17" fmla="*/ 110 h 441"/>
                <a:gd name="T18" fmla="*/ 12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110 h 441"/>
                <a:gd name="T26" fmla="*/ 0 w 680"/>
                <a:gd name="T27" fmla="*/ 11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240" y="240"/>
                  </a:moveTo>
                  <a:lnTo>
                    <a:pt x="440" y="24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240"/>
                  </a:lnTo>
                  <a:close/>
                  <a:moveTo>
                    <a:pt x="480" y="0"/>
                  </a:moveTo>
                  <a:lnTo>
                    <a:pt x="680" y="0"/>
                  </a:lnTo>
                  <a:lnTo>
                    <a:pt x="680" y="441"/>
                  </a:lnTo>
                  <a:lnTo>
                    <a:pt x="480" y="441"/>
                  </a:lnTo>
                  <a:lnTo>
                    <a:pt x="48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441"/>
                  </a:lnTo>
                  <a:lnTo>
                    <a:pt x="0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7" name="Freeform 32"/>
            <p:cNvSpPr>
              <a:spLocks noEditPoints="1"/>
            </p:cNvSpPr>
            <p:nvPr/>
          </p:nvSpPr>
          <p:spPr bwMode="auto">
            <a:xfrm>
              <a:off x="513" y="719"/>
              <a:ext cx="340" cy="220"/>
            </a:xfrm>
            <a:custGeom>
              <a:avLst/>
              <a:gdLst>
                <a:gd name="T0" fmla="*/ 120 w 680"/>
                <a:gd name="T1" fmla="*/ 0 h 441"/>
                <a:gd name="T2" fmla="*/ 170 w 680"/>
                <a:gd name="T3" fmla="*/ 0 h 441"/>
                <a:gd name="T4" fmla="*/ 170 w 680"/>
                <a:gd name="T5" fmla="*/ 50 h 441"/>
                <a:gd name="T6" fmla="*/ 120 w 680"/>
                <a:gd name="T7" fmla="*/ 50 h 441"/>
                <a:gd name="T8" fmla="*/ 120 w 680"/>
                <a:gd name="T9" fmla="*/ 0 h 441"/>
                <a:gd name="T10" fmla="*/ 60 w 680"/>
                <a:gd name="T11" fmla="*/ 0 h 441"/>
                <a:gd name="T12" fmla="*/ 110 w 680"/>
                <a:gd name="T13" fmla="*/ 0 h 441"/>
                <a:gd name="T14" fmla="*/ 110 w 680"/>
                <a:gd name="T15" fmla="*/ 110 h 441"/>
                <a:gd name="T16" fmla="*/ 60 w 680"/>
                <a:gd name="T17" fmla="*/ 110 h 441"/>
                <a:gd name="T18" fmla="*/ 6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50 h 441"/>
                <a:gd name="T26" fmla="*/ 0 w 680"/>
                <a:gd name="T27" fmla="*/ 5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480" y="0"/>
                  </a:moveTo>
                  <a:lnTo>
                    <a:pt x="680" y="0"/>
                  </a:lnTo>
                  <a:lnTo>
                    <a:pt x="680" y="201"/>
                  </a:lnTo>
                  <a:lnTo>
                    <a:pt x="480" y="201"/>
                  </a:lnTo>
                  <a:lnTo>
                    <a:pt x="480" y="0"/>
                  </a:lnTo>
                  <a:close/>
                  <a:moveTo>
                    <a:pt x="240" y="0"/>
                  </a:moveTo>
                  <a:lnTo>
                    <a:pt x="440" y="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F44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513409" y="4500863"/>
            <a:ext cx="2016125" cy="338138"/>
          </a:xfrm>
        </p:spPr>
        <p:txBody>
          <a:bodyPr/>
          <a:lstStyle/>
          <a:p>
            <a:pPr>
              <a:defRPr/>
            </a:pPr>
            <a:fld id="{727B689E-9EC9-4B1F-AF87-CBFAB32E2F1A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4F4973C-1887-4A99-8DCB-A4F86BDB29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0512" y="1327321"/>
            <a:ext cx="6641342" cy="23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3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 bwMode="auto">
          <a:xfrm>
            <a:off x="-1" y="3552757"/>
            <a:ext cx="4320381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71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0650" y="303019"/>
            <a:ext cx="5689600" cy="720725"/>
          </a:xfrm>
        </p:spPr>
        <p:txBody>
          <a:bodyPr/>
          <a:lstStyle/>
          <a:p>
            <a:pPr>
              <a:buNone/>
            </a:pPr>
            <a:r>
              <a:rPr lang="ru-RU" sz="2000" b="1" dirty="0">
                <a:solidFill>
                  <a:srgbClr val="80BF44"/>
                </a:solidFill>
                <a:latin typeface="Calibri"/>
                <a:cs typeface="Calibri"/>
              </a:rPr>
              <a:t>Количественные характеристики текста</a:t>
            </a:r>
            <a:endParaRPr lang="ru-RU" sz="2000" b="1" dirty="0">
              <a:solidFill>
                <a:srgbClr val="80BF44"/>
              </a:solidFill>
              <a:latin typeface="Calibri" pitchFamily="34" charset="0"/>
              <a:cs typeface="Calibri"/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8208963" y="4375150"/>
            <a:ext cx="431800" cy="48577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71525"/>
            <a:endParaRPr lang="ru-RU" sz="1200" dirty="0"/>
          </a:p>
        </p:txBody>
      </p:sp>
      <p:cxnSp>
        <p:nvCxnSpPr>
          <p:cNvPr id="3078" name="AutoShape 12"/>
          <p:cNvCxnSpPr>
            <a:cxnSpLocks noChangeShapeType="1"/>
          </p:cNvCxnSpPr>
          <p:nvPr/>
        </p:nvCxnSpPr>
        <p:spPr bwMode="auto">
          <a:xfrm>
            <a:off x="3313113" y="716139"/>
            <a:ext cx="5327650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82" name="Group 27"/>
          <p:cNvGrpSpPr>
            <a:grpSpLocks noChangeAspect="1"/>
          </p:cNvGrpSpPr>
          <p:nvPr/>
        </p:nvGrpSpPr>
        <p:grpSpPr bwMode="auto">
          <a:xfrm>
            <a:off x="282575" y="-15875"/>
            <a:ext cx="2597150" cy="952500"/>
            <a:chOff x="363" y="562"/>
            <a:chExt cx="1768" cy="648"/>
          </a:xfrm>
        </p:grpSpPr>
        <p:sp>
          <p:nvSpPr>
            <p:cNvPr id="3083" name="AutoShape 26"/>
            <p:cNvSpPr>
              <a:spLocks noChangeAspect="1" noChangeArrowheads="1" noTextEdit="1"/>
            </p:cNvSpPr>
            <p:nvPr/>
          </p:nvSpPr>
          <p:spPr bwMode="auto">
            <a:xfrm>
              <a:off x="363" y="562"/>
              <a:ext cx="176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4" name="Rectangle 29"/>
            <p:cNvSpPr>
              <a:spLocks noChangeArrowheads="1"/>
            </p:cNvSpPr>
            <p:nvPr/>
          </p:nvSpPr>
          <p:spPr bwMode="auto">
            <a:xfrm>
              <a:off x="363" y="570"/>
              <a:ext cx="1766" cy="6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5" name="Freeform 30"/>
            <p:cNvSpPr>
              <a:spLocks noEditPoints="1"/>
            </p:cNvSpPr>
            <p:nvPr/>
          </p:nvSpPr>
          <p:spPr bwMode="auto">
            <a:xfrm>
              <a:off x="913" y="736"/>
              <a:ext cx="1066" cy="324"/>
            </a:xfrm>
            <a:custGeom>
              <a:avLst/>
              <a:gdLst>
                <a:gd name="T0" fmla="*/ 132 w 2132"/>
                <a:gd name="T1" fmla="*/ 146 h 649"/>
                <a:gd name="T2" fmla="*/ 198 w 2132"/>
                <a:gd name="T3" fmla="*/ 139 h 649"/>
                <a:gd name="T4" fmla="*/ 128 w 2132"/>
                <a:gd name="T5" fmla="*/ 141 h 649"/>
                <a:gd name="T6" fmla="*/ 123 w 2132"/>
                <a:gd name="T7" fmla="*/ 130 h 649"/>
                <a:gd name="T8" fmla="*/ 335 w 2132"/>
                <a:gd name="T9" fmla="*/ 126 h 649"/>
                <a:gd name="T10" fmla="*/ 315 w 2132"/>
                <a:gd name="T11" fmla="*/ 126 h 649"/>
                <a:gd name="T12" fmla="*/ 251 w 2132"/>
                <a:gd name="T13" fmla="*/ 126 h 649"/>
                <a:gd name="T14" fmla="*/ 246 w 2132"/>
                <a:gd name="T15" fmla="*/ 126 h 649"/>
                <a:gd name="T16" fmla="*/ 200 w 2132"/>
                <a:gd name="T17" fmla="*/ 144 h 649"/>
                <a:gd name="T18" fmla="*/ 157 w 2132"/>
                <a:gd name="T19" fmla="*/ 130 h 649"/>
                <a:gd name="T20" fmla="*/ 127 w 2132"/>
                <a:gd name="T21" fmla="*/ 126 h 649"/>
                <a:gd name="T22" fmla="*/ 133 w 2132"/>
                <a:gd name="T23" fmla="*/ 143 h 649"/>
                <a:gd name="T24" fmla="*/ 118 w 2132"/>
                <a:gd name="T25" fmla="*/ 161 h 649"/>
                <a:gd name="T26" fmla="*/ 101 w 2132"/>
                <a:gd name="T27" fmla="*/ 134 h 649"/>
                <a:gd name="T28" fmla="*/ 63 w 2132"/>
                <a:gd name="T29" fmla="*/ 161 h 649"/>
                <a:gd name="T30" fmla="*/ 33 w 2132"/>
                <a:gd name="T31" fmla="*/ 126 h 649"/>
                <a:gd name="T32" fmla="*/ 6 w 2132"/>
                <a:gd name="T33" fmla="*/ 156 h 649"/>
                <a:gd name="T34" fmla="*/ 233 w 2132"/>
                <a:gd name="T35" fmla="*/ 125 h 649"/>
                <a:gd name="T36" fmla="*/ 218 w 2132"/>
                <a:gd name="T37" fmla="*/ 152 h 649"/>
                <a:gd name="T38" fmla="*/ 224 w 2132"/>
                <a:gd name="T39" fmla="*/ 161 h 649"/>
                <a:gd name="T40" fmla="*/ 229 w 2132"/>
                <a:gd name="T41" fmla="*/ 125 h 649"/>
                <a:gd name="T42" fmla="*/ 52 w 2132"/>
                <a:gd name="T43" fmla="*/ 96 h 649"/>
                <a:gd name="T44" fmla="*/ 67 w 2132"/>
                <a:gd name="T45" fmla="*/ 75 h 649"/>
                <a:gd name="T46" fmla="*/ 528 w 2132"/>
                <a:gd name="T47" fmla="*/ 102 h 649"/>
                <a:gd name="T48" fmla="*/ 494 w 2132"/>
                <a:gd name="T49" fmla="*/ 67 h 649"/>
                <a:gd name="T50" fmla="*/ 452 w 2132"/>
                <a:gd name="T51" fmla="*/ 67 h 649"/>
                <a:gd name="T52" fmla="*/ 388 w 2132"/>
                <a:gd name="T53" fmla="*/ 71 h 649"/>
                <a:gd name="T54" fmla="*/ 335 w 2132"/>
                <a:gd name="T55" fmla="*/ 67 h 649"/>
                <a:gd name="T56" fmla="*/ 356 w 2132"/>
                <a:gd name="T57" fmla="*/ 67 h 649"/>
                <a:gd name="T58" fmla="*/ 335 w 2132"/>
                <a:gd name="T59" fmla="*/ 73 h 649"/>
                <a:gd name="T60" fmla="*/ 320 w 2132"/>
                <a:gd name="T61" fmla="*/ 75 h 649"/>
                <a:gd name="T62" fmla="*/ 282 w 2132"/>
                <a:gd name="T63" fmla="*/ 102 h 649"/>
                <a:gd name="T64" fmla="*/ 239 w 2132"/>
                <a:gd name="T65" fmla="*/ 84 h 649"/>
                <a:gd name="T66" fmla="*/ 198 w 2132"/>
                <a:gd name="T67" fmla="*/ 71 h 649"/>
                <a:gd name="T68" fmla="*/ 186 w 2132"/>
                <a:gd name="T69" fmla="*/ 67 h 649"/>
                <a:gd name="T70" fmla="*/ 129 w 2132"/>
                <a:gd name="T71" fmla="*/ 95 h 649"/>
                <a:gd name="T72" fmla="*/ 112 w 2132"/>
                <a:gd name="T73" fmla="*/ 67 h 649"/>
                <a:gd name="T74" fmla="*/ 91 w 2132"/>
                <a:gd name="T75" fmla="*/ 101 h 649"/>
                <a:gd name="T76" fmla="*/ 88 w 2132"/>
                <a:gd name="T77" fmla="*/ 96 h 649"/>
                <a:gd name="T78" fmla="*/ 27 w 2132"/>
                <a:gd name="T79" fmla="*/ 71 h 649"/>
                <a:gd name="T80" fmla="*/ 410 w 2132"/>
                <a:gd name="T81" fmla="*/ 72 h 649"/>
                <a:gd name="T82" fmla="*/ 420 w 2132"/>
                <a:gd name="T83" fmla="*/ 98 h 649"/>
                <a:gd name="T84" fmla="*/ 396 w 2132"/>
                <a:gd name="T85" fmla="*/ 84 h 649"/>
                <a:gd name="T86" fmla="*/ 73 w 2132"/>
                <a:gd name="T87" fmla="*/ 75 h 649"/>
                <a:gd name="T88" fmla="*/ 46 w 2132"/>
                <a:gd name="T89" fmla="*/ 98 h 649"/>
                <a:gd name="T90" fmla="*/ 515 w 2132"/>
                <a:gd name="T91" fmla="*/ 60 h 649"/>
                <a:gd name="T92" fmla="*/ 515 w 2132"/>
                <a:gd name="T93" fmla="*/ 64 h 649"/>
                <a:gd name="T94" fmla="*/ 40 w 2132"/>
                <a:gd name="T95" fmla="*/ 33 h 649"/>
                <a:gd name="T96" fmla="*/ 61 w 2132"/>
                <a:gd name="T97" fmla="*/ 23 h 649"/>
                <a:gd name="T98" fmla="*/ 262 w 2132"/>
                <a:gd name="T99" fmla="*/ 8 h 649"/>
                <a:gd name="T100" fmla="*/ 201 w 2132"/>
                <a:gd name="T101" fmla="*/ 36 h 649"/>
                <a:gd name="T102" fmla="*/ 165 w 2132"/>
                <a:gd name="T103" fmla="*/ 8 h 649"/>
                <a:gd name="T104" fmla="*/ 77 w 2132"/>
                <a:gd name="T105" fmla="*/ 8 h 649"/>
                <a:gd name="T106" fmla="*/ 82 w 2132"/>
                <a:gd name="T107" fmla="*/ 13 h 649"/>
                <a:gd name="T108" fmla="*/ 11 w 2132"/>
                <a:gd name="T109" fmla="*/ 13 h 649"/>
                <a:gd name="T110" fmla="*/ 133 w 2132"/>
                <a:gd name="T111" fmla="*/ 18 h 649"/>
                <a:gd name="T112" fmla="*/ 152 w 2132"/>
                <a:gd name="T113" fmla="*/ 43 h 649"/>
                <a:gd name="T114" fmla="*/ 127 w 2132"/>
                <a:gd name="T115" fmla="*/ 16 h 649"/>
                <a:gd name="T116" fmla="*/ 67 w 2132"/>
                <a:gd name="T117" fmla="*/ 26 h 649"/>
                <a:gd name="T118" fmla="*/ 33 w 2132"/>
                <a:gd name="T119" fmla="*/ 31 h 649"/>
                <a:gd name="T120" fmla="*/ 248 w 2132"/>
                <a:gd name="T121" fmla="*/ 2 h 649"/>
                <a:gd name="T122" fmla="*/ 242 w 2132"/>
                <a:gd name="T123" fmla="*/ 0 h 6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6" name="Freeform 31"/>
            <p:cNvSpPr>
              <a:spLocks noEditPoints="1"/>
            </p:cNvSpPr>
            <p:nvPr/>
          </p:nvSpPr>
          <p:spPr bwMode="auto">
            <a:xfrm>
              <a:off x="513" y="839"/>
              <a:ext cx="340" cy="220"/>
            </a:xfrm>
            <a:custGeom>
              <a:avLst/>
              <a:gdLst>
                <a:gd name="T0" fmla="*/ 60 w 680"/>
                <a:gd name="T1" fmla="*/ 60 h 441"/>
                <a:gd name="T2" fmla="*/ 110 w 680"/>
                <a:gd name="T3" fmla="*/ 60 h 441"/>
                <a:gd name="T4" fmla="*/ 110 w 680"/>
                <a:gd name="T5" fmla="*/ 110 h 441"/>
                <a:gd name="T6" fmla="*/ 60 w 680"/>
                <a:gd name="T7" fmla="*/ 110 h 441"/>
                <a:gd name="T8" fmla="*/ 60 w 680"/>
                <a:gd name="T9" fmla="*/ 60 h 441"/>
                <a:gd name="T10" fmla="*/ 120 w 680"/>
                <a:gd name="T11" fmla="*/ 0 h 441"/>
                <a:gd name="T12" fmla="*/ 170 w 680"/>
                <a:gd name="T13" fmla="*/ 0 h 441"/>
                <a:gd name="T14" fmla="*/ 170 w 680"/>
                <a:gd name="T15" fmla="*/ 110 h 441"/>
                <a:gd name="T16" fmla="*/ 120 w 680"/>
                <a:gd name="T17" fmla="*/ 110 h 441"/>
                <a:gd name="T18" fmla="*/ 12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110 h 441"/>
                <a:gd name="T26" fmla="*/ 0 w 680"/>
                <a:gd name="T27" fmla="*/ 11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240" y="240"/>
                  </a:moveTo>
                  <a:lnTo>
                    <a:pt x="440" y="24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240"/>
                  </a:lnTo>
                  <a:close/>
                  <a:moveTo>
                    <a:pt x="480" y="0"/>
                  </a:moveTo>
                  <a:lnTo>
                    <a:pt x="680" y="0"/>
                  </a:lnTo>
                  <a:lnTo>
                    <a:pt x="680" y="441"/>
                  </a:lnTo>
                  <a:lnTo>
                    <a:pt x="480" y="441"/>
                  </a:lnTo>
                  <a:lnTo>
                    <a:pt x="48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441"/>
                  </a:lnTo>
                  <a:lnTo>
                    <a:pt x="0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7" name="Freeform 32"/>
            <p:cNvSpPr>
              <a:spLocks noEditPoints="1"/>
            </p:cNvSpPr>
            <p:nvPr/>
          </p:nvSpPr>
          <p:spPr bwMode="auto">
            <a:xfrm>
              <a:off x="513" y="719"/>
              <a:ext cx="340" cy="220"/>
            </a:xfrm>
            <a:custGeom>
              <a:avLst/>
              <a:gdLst>
                <a:gd name="T0" fmla="*/ 120 w 680"/>
                <a:gd name="T1" fmla="*/ 0 h 441"/>
                <a:gd name="T2" fmla="*/ 170 w 680"/>
                <a:gd name="T3" fmla="*/ 0 h 441"/>
                <a:gd name="T4" fmla="*/ 170 w 680"/>
                <a:gd name="T5" fmla="*/ 50 h 441"/>
                <a:gd name="T6" fmla="*/ 120 w 680"/>
                <a:gd name="T7" fmla="*/ 50 h 441"/>
                <a:gd name="T8" fmla="*/ 120 w 680"/>
                <a:gd name="T9" fmla="*/ 0 h 441"/>
                <a:gd name="T10" fmla="*/ 60 w 680"/>
                <a:gd name="T11" fmla="*/ 0 h 441"/>
                <a:gd name="T12" fmla="*/ 110 w 680"/>
                <a:gd name="T13" fmla="*/ 0 h 441"/>
                <a:gd name="T14" fmla="*/ 110 w 680"/>
                <a:gd name="T15" fmla="*/ 110 h 441"/>
                <a:gd name="T16" fmla="*/ 60 w 680"/>
                <a:gd name="T17" fmla="*/ 110 h 441"/>
                <a:gd name="T18" fmla="*/ 6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50 h 441"/>
                <a:gd name="T26" fmla="*/ 0 w 680"/>
                <a:gd name="T27" fmla="*/ 5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480" y="0"/>
                  </a:moveTo>
                  <a:lnTo>
                    <a:pt x="680" y="0"/>
                  </a:lnTo>
                  <a:lnTo>
                    <a:pt x="680" y="201"/>
                  </a:lnTo>
                  <a:lnTo>
                    <a:pt x="480" y="201"/>
                  </a:lnTo>
                  <a:lnTo>
                    <a:pt x="480" y="0"/>
                  </a:lnTo>
                  <a:close/>
                  <a:moveTo>
                    <a:pt x="240" y="0"/>
                  </a:moveTo>
                  <a:lnTo>
                    <a:pt x="440" y="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F44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513409" y="4500863"/>
            <a:ext cx="2016125" cy="338138"/>
          </a:xfrm>
        </p:spPr>
        <p:txBody>
          <a:bodyPr/>
          <a:lstStyle/>
          <a:p>
            <a:pPr>
              <a:defRPr/>
            </a:pPr>
            <a:fld id="{727B689E-9EC9-4B1F-AF87-CBFAB32E2F1A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E96C92D-7258-40B2-874A-73399974E02F}"/>
              </a:ext>
            </a:extLst>
          </p:cNvPr>
          <p:cNvSpPr/>
          <p:nvPr/>
        </p:nvSpPr>
        <p:spPr>
          <a:xfrm>
            <a:off x="2562305" y="918355"/>
            <a:ext cx="4318000" cy="36084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Синтаксический уровень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Средняя длина абзаца в предложениях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Средняя длина абзаца в словах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Средняя длина абзаца в буквах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Средняя длина предложения в словах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Средняя длина предложения в буквах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Лексический уровень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Средняя длина слова в буквах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Процент неповторяющихся слов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Средняя частота повторения слова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Процент частей речи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1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 bwMode="auto">
          <a:xfrm>
            <a:off x="-1" y="3552757"/>
            <a:ext cx="4320381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71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0650" y="303019"/>
            <a:ext cx="5689600" cy="720725"/>
          </a:xfrm>
        </p:spPr>
        <p:txBody>
          <a:bodyPr/>
          <a:lstStyle/>
          <a:p>
            <a:pPr>
              <a:buNone/>
            </a:pPr>
            <a:r>
              <a:rPr lang="ru-RU" sz="2000" b="1" dirty="0">
                <a:solidFill>
                  <a:srgbClr val="80BF44"/>
                </a:solidFill>
                <a:latin typeface="Calibri"/>
                <a:cs typeface="Calibri"/>
              </a:rPr>
              <a:t>Индекс Флэша</a:t>
            </a:r>
            <a:endParaRPr lang="ru-RU" sz="2000" b="1" dirty="0">
              <a:solidFill>
                <a:srgbClr val="80BF44"/>
              </a:solidFill>
              <a:latin typeface="Calibri" pitchFamily="34" charset="0"/>
              <a:cs typeface="Calibri"/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8208963" y="4375150"/>
            <a:ext cx="431800" cy="48577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71525"/>
            <a:endParaRPr lang="ru-RU" sz="1200" dirty="0"/>
          </a:p>
        </p:txBody>
      </p:sp>
      <p:cxnSp>
        <p:nvCxnSpPr>
          <p:cNvPr id="3078" name="AutoShape 12"/>
          <p:cNvCxnSpPr>
            <a:cxnSpLocks noChangeShapeType="1"/>
          </p:cNvCxnSpPr>
          <p:nvPr/>
        </p:nvCxnSpPr>
        <p:spPr bwMode="auto">
          <a:xfrm>
            <a:off x="3313113" y="716139"/>
            <a:ext cx="5327650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82" name="Group 27"/>
          <p:cNvGrpSpPr>
            <a:grpSpLocks noChangeAspect="1"/>
          </p:cNvGrpSpPr>
          <p:nvPr/>
        </p:nvGrpSpPr>
        <p:grpSpPr bwMode="auto">
          <a:xfrm>
            <a:off x="282575" y="-15875"/>
            <a:ext cx="2597150" cy="952500"/>
            <a:chOff x="363" y="562"/>
            <a:chExt cx="1768" cy="648"/>
          </a:xfrm>
        </p:grpSpPr>
        <p:sp>
          <p:nvSpPr>
            <p:cNvPr id="3083" name="AutoShape 26"/>
            <p:cNvSpPr>
              <a:spLocks noChangeAspect="1" noChangeArrowheads="1" noTextEdit="1"/>
            </p:cNvSpPr>
            <p:nvPr/>
          </p:nvSpPr>
          <p:spPr bwMode="auto">
            <a:xfrm>
              <a:off x="363" y="562"/>
              <a:ext cx="176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4" name="Rectangle 29"/>
            <p:cNvSpPr>
              <a:spLocks noChangeArrowheads="1"/>
            </p:cNvSpPr>
            <p:nvPr/>
          </p:nvSpPr>
          <p:spPr bwMode="auto">
            <a:xfrm>
              <a:off x="363" y="570"/>
              <a:ext cx="1766" cy="6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5" name="Freeform 30"/>
            <p:cNvSpPr>
              <a:spLocks noEditPoints="1"/>
            </p:cNvSpPr>
            <p:nvPr/>
          </p:nvSpPr>
          <p:spPr bwMode="auto">
            <a:xfrm>
              <a:off x="913" y="736"/>
              <a:ext cx="1066" cy="324"/>
            </a:xfrm>
            <a:custGeom>
              <a:avLst/>
              <a:gdLst>
                <a:gd name="T0" fmla="*/ 132 w 2132"/>
                <a:gd name="T1" fmla="*/ 146 h 649"/>
                <a:gd name="T2" fmla="*/ 198 w 2132"/>
                <a:gd name="T3" fmla="*/ 139 h 649"/>
                <a:gd name="T4" fmla="*/ 128 w 2132"/>
                <a:gd name="T5" fmla="*/ 141 h 649"/>
                <a:gd name="T6" fmla="*/ 123 w 2132"/>
                <a:gd name="T7" fmla="*/ 130 h 649"/>
                <a:gd name="T8" fmla="*/ 335 w 2132"/>
                <a:gd name="T9" fmla="*/ 126 h 649"/>
                <a:gd name="T10" fmla="*/ 315 w 2132"/>
                <a:gd name="T11" fmla="*/ 126 h 649"/>
                <a:gd name="T12" fmla="*/ 251 w 2132"/>
                <a:gd name="T13" fmla="*/ 126 h 649"/>
                <a:gd name="T14" fmla="*/ 246 w 2132"/>
                <a:gd name="T15" fmla="*/ 126 h 649"/>
                <a:gd name="T16" fmla="*/ 200 w 2132"/>
                <a:gd name="T17" fmla="*/ 144 h 649"/>
                <a:gd name="T18" fmla="*/ 157 w 2132"/>
                <a:gd name="T19" fmla="*/ 130 h 649"/>
                <a:gd name="T20" fmla="*/ 127 w 2132"/>
                <a:gd name="T21" fmla="*/ 126 h 649"/>
                <a:gd name="T22" fmla="*/ 133 w 2132"/>
                <a:gd name="T23" fmla="*/ 143 h 649"/>
                <a:gd name="T24" fmla="*/ 118 w 2132"/>
                <a:gd name="T25" fmla="*/ 161 h 649"/>
                <a:gd name="T26" fmla="*/ 101 w 2132"/>
                <a:gd name="T27" fmla="*/ 134 h 649"/>
                <a:gd name="T28" fmla="*/ 63 w 2132"/>
                <a:gd name="T29" fmla="*/ 161 h 649"/>
                <a:gd name="T30" fmla="*/ 33 w 2132"/>
                <a:gd name="T31" fmla="*/ 126 h 649"/>
                <a:gd name="T32" fmla="*/ 6 w 2132"/>
                <a:gd name="T33" fmla="*/ 156 h 649"/>
                <a:gd name="T34" fmla="*/ 233 w 2132"/>
                <a:gd name="T35" fmla="*/ 125 h 649"/>
                <a:gd name="T36" fmla="*/ 218 w 2132"/>
                <a:gd name="T37" fmla="*/ 152 h 649"/>
                <a:gd name="T38" fmla="*/ 224 w 2132"/>
                <a:gd name="T39" fmla="*/ 161 h 649"/>
                <a:gd name="T40" fmla="*/ 229 w 2132"/>
                <a:gd name="T41" fmla="*/ 125 h 649"/>
                <a:gd name="T42" fmla="*/ 52 w 2132"/>
                <a:gd name="T43" fmla="*/ 96 h 649"/>
                <a:gd name="T44" fmla="*/ 67 w 2132"/>
                <a:gd name="T45" fmla="*/ 75 h 649"/>
                <a:gd name="T46" fmla="*/ 528 w 2132"/>
                <a:gd name="T47" fmla="*/ 102 h 649"/>
                <a:gd name="T48" fmla="*/ 494 w 2132"/>
                <a:gd name="T49" fmla="*/ 67 h 649"/>
                <a:gd name="T50" fmla="*/ 452 w 2132"/>
                <a:gd name="T51" fmla="*/ 67 h 649"/>
                <a:gd name="T52" fmla="*/ 388 w 2132"/>
                <a:gd name="T53" fmla="*/ 71 h 649"/>
                <a:gd name="T54" fmla="*/ 335 w 2132"/>
                <a:gd name="T55" fmla="*/ 67 h 649"/>
                <a:gd name="T56" fmla="*/ 356 w 2132"/>
                <a:gd name="T57" fmla="*/ 67 h 649"/>
                <a:gd name="T58" fmla="*/ 335 w 2132"/>
                <a:gd name="T59" fmla="*/ 73 h 649"/>
                <a:gd name="T60" fmla="*/ 320 w 2132"/>
                <a:gd name="T61" fmla="*/ 75 h 649"/>
                <a:gd name="T62" fmla="*/ 282 w 2132"/>
                <a:gd name="T63" fmla="*/ 102 h 649"/>
                <a:gd name="T64" fmla="*/ 239 w 2132"/>
                <a:gd name="T65" fmla="*/ 84 h 649"/>
                <a:gd name="T66" fmla="*/ 198 w 2132"/>
                <a:gd name="T67" fmla="*/ 71 h 649"/>
                <a:gd name="T68" fmla="*/ 186 w 2132"/>
                <a:gd name="T69" fmla="*/ 67 h 649"/>
                <a:gd name="T70" fmla="*/ 129 w 2132"/>
                <a:gd name="T71" fmla="*/ 95 h 649"/>
                <a:gd name="T72" fmla="*/ 112 w 2132"/>
                <a:gd name="T73" fmla="*/ 67 h 649"/>
                <a:gd name="T74" fmla="*/ 91 w 2132"/>
                <a:gd name="T75" fmla="*/ 101 h 649"/>
                <a:gd name="T76" fmla="*/ 88 w 2132"/>
                <a:gd name="T77" fmla="*/ 96 h 649"/>
                <a:gd name="T78" fmla="*/ 27 w 2132"/>
                <a:gd name="T79" fmla="*/ 71 h 649"/>
                <a:gd name="T80" fmla="*/ 410 w 2132"/>
                <a:gd name="T81" fmla="*/ 72 h 649"/>
                <a:gd name="T82" fmla="*/ 420 w 2132"/>
                <a:gd name="T83" fmla="*/ 98 h 649"/>
                <a:gd name="T84" fmla="*/ 396 w 2132"/>
                <a:gd name="T85" fmla="*/ 84 h 649"/>
                <a:gd name="T86" fmla="*/ 73 w 2132"/>
                <a:gd name="T87" fmla="*/ 75 h 649"/>
                <a:gd name="T88" fmla="*/ 46 w 2132"/>
                <a:gd name="T89" fmla="*/ 98 h 649"/>
                <a:gd name="T90" fmla="*/ 515 w 2132"/>
                <a:gd name="T91" fmla="*/ 60 h 649"/>
                <a:gd name="T92" fmla="*/ 515 w 2132"/>
                <a:gd name="T93" fmla="*/ 64 h 649"/>
                <a:gd name="T94" fmla="*/ 40 w 2132"/>
                <a:gd name="T95" fmla="*/ 33 h 649"/>
                <a:gd name="T96" fmla="*/ 61 w 2132"/>
                <a:gd name="T97" fmla="*/ 23 h 649"/>
                <a:gd name="T98" fmla="*/ 262 w 2132"/>
                <a:gd name="T99" fmla="*/ 8 h 649"/>
                <a:gd name="T100" fmla="*/ 201 w 2132"/>
                <a:gd name="T101" fmla="*/ 36 h 649"/>
                <a:gd name="T102" fmla="*/ 165 w 2132"/>
                <a:gd name="T103" fmla="*/ 8 h 649"/>
                <a:gd name="T104" fmla="*/ 77 w 2132"/>
                <a:gd name="T105" fmla="*/ 8 h 649"/>
                <a:gd name="T106" fmla="*/ 82 w 2132"/>
                <a:gd name="T107" fmla="*/ 13 h 649"/>
                <a:gd name="T108" fmla="*/ 11 w 2132"/>
                <a:gd name="T109" fmla="*/ 13 h 649"/>
                <a:gd name="T110" fmla="*/ 133 w 2132"/>
                <a:gd name="T111" fmla="*/ 18 h 649"/>
                <a:gd name="T112" fmla="*/ 152 w 2132"/>
                <a:gd name="T113" fmla="*/ 43 h 649"/>
                <a:gd name="T114" fmla="*/ 127 w 2132"/>
                <a:gd name="T115" fmla="*/ 16 h 649"/>
                <a:gd name="T116" fmla="*/ 67 w 2132"/>
                <a:gd name="T117" fmla="*/ 26 h 649"/>
                <a:gd name="T118" fmla="*/ 33 w 2132"/>
                <a:gd name="T119" fmla="*/ 31 h 649"/>
                <a:gd name="T120" fmla="*/ 248 w 2132"/>
                <a:gd name="T121" fmla="*/ 2 h 649"/>
                <a:gd name="T122" fmla="*/ 242 w 2132"/>
                <a:gd name="T123" fmla="*/ 0 h 6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6" name="Freeform 31"/>
            <p:cNvSpPr>
              <a:spLocks noEditPoints="1"/>
            </p:cNvSpPr>
            <p:nvPr/>
          </p:nvSpPr>
          <p:spPr bwMode="auto">
            <a:xfrm>
              <a:off x="513" y="839"/>
              <a:ext cx="340" cy="220"/>
            </a:xfrm>
            <a:custGeom>
              <a:avLst/>
              <a:gdLst>
                <a:gd name="T0" fmla="*/ 60 w 680"/>
                <a:gd name="T1" fmla="*/ 60 h 441"/>
                <a:gd name="T2" fmla="*/ 110 w 680"/>
                <a:gd name="T3" fmla="*/ 60 h 441"/>
                <a:gd name="T4" fmla="*/ 110 w 680"/>
                <a:gd name="T5" fmla="*/ 110 h 441"/>
                <a:gd name="T6" fmla="*/ 60 w 680"/>
                <a:gd name="T7" fmla="*/ 110 h 441"/>
                <a:gd name="T8" fmla="*/ 60 w 680"/>
                <a:gd name="T9" fmla="*/ 60 h 441"/>
                <a:gd name="T10" fmla="*/ 120 w 680"/>
                <a:gd name="T11" fmla="*/ 0 h 441"/>
                <a:gd name="T12" fmla="*/ 170 w 680"/>
                <a:gd name="T13" fmla="*/ 0 h 441"/>
                <a:gd name="T14" fmla="*/ 170 w 680"/>
                <a:gd name="T15" fmla="*/ 110 h 441"/>
                <a:gd name="T16" fmla="*/ 120 w 680"/>
                <a:gd name="T17" fmla="*/ 110 h 441"/>
                <a:gd name="T18" fmla="*/ 12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110 h 441"/>
                <a:gd name="T26" fmla="*/ 0 w 680"/>
                <a:gd name="T27" fmla="*/ 11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240" y="240"/>
                  </a:moveTo>
                  <a:lnTo>
                    <a:pt x="440" y="24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240"/>
                  </a:lnTo>
                  <a:close/>
                  <a:moveTo>
                    <a:pt x="480" y="0"/>
                  </a:moveTo>
                  <a:lnTo>
                    <a:pt x="680" y="0"/>
                  </a:lnTo>
                  <a:lnTo>
                    <a:pt x="680" y="441"/>
                  </a:lnTo>
                  <a:lnTo>
                    <a:pt x="480" y="441"/>
                  </a:lnTo>
                  <a:lnTo>
                    <a:pt x="48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441"/>
                  </a:lnTo>
                  <a:lnTo>
                    <a:pt x="0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7" name="Freeform 32"/>
            <p:cNvSpPr>
              <a:spLocks noEditPoints="1"/>
            </p:cNvSpPr>
            <p:nvPr/>
          </p:nvSpPr>
          <p:spPr bwMode="auto">
            <a:xfrm>
              <a:off x="513" y="719"/>
              <a:ext cx="340" cy="220"/>
            </a:xfrm>
            <a:custGeom>
              <a:avLst/>
              <a:gdLst>
                <a:gd name="T0" fmla="*/ 120 w 680"/>
                <a:gd name="T1" fmla="*/ 0 h 441"/>
                <a:gd name="T2" fmla="*/ 170 w 680"/>
                <a:gd name="T3" fmla="*/ 0 h 441"/>
                <a:gd name="T4" fmla="*/ 170 w 680"/>
                <a:gd name="T5" fmla="*/ 50 h 441"/>
                <a:gd name="T6" fmla="*/ 120 w 680"/>
                <a:gd name="T7" fmla="*/ 50 h 441"/>
                <a:gd name="T8" fmla="*/ 120 w 680"/>
                <a:gd name="T9" fmla="*/ 0 h 441"/>
                <a:gd name="T10" fmla="*/ 60 w 680"/>
                <a:gd name="T11" fmla="*/ 0 h 441"/>
                <a:gd name="T12" fmla="*/ 110 w 680"/>
                <a:gd name="T13" fmla="*/ 0 h 441"/>
                <a:gd name="T14" fmla="*/ 110 w 680"/>
                <a:gd name="T15" fmla="*/ 110 h 441"/>
                <a:gd name="T16" fmla="*/ 60 w 680"/>
                <a:gd name="T17" fmla="*/ 110 h 441"/>
                <a:gd name="T18" fmla="*/ 6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50 h 441"/>
                <a:gd name="T26" fmla="*/ 0 w 680"/>
                <a:gd name="T27" fmla="*/ 5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480" y="0"/>
                  </a:moveTo>
                  <a:lnTo>
                    <a:pt x="680" y="0"/>
                  </a:lnTo>
                  <a:lnTo>
                    <a:pt x="680" y="201"/>
                  </a:lnTo>
                  <a:lnTo>
                    <a:pt x="480" y="201"/>
                  </a:lnTo>
                  <a:lnTo>
                    <a:pt x="480" y="0"/>
                  </a:lnTo>
                  <a:close/>
                  <a:moveTo>
                    <a:pt x="240" y="0"/>
                  </a:moveTo>
                  <a:lnTo>
                    <a:pt x="440" y="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F44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513409" y="4500863"/>
            <a:ext cx="2016125" cy="338138"/>
          </a:xfrm>
        </p:spPr>
        <p:txBody>
          <a:bodyPr/>
          <a:lstStyle/>
          <a:p>
            <a:pPr>
              <a:defRPr/>
            </a:pPr>
            <a:fld id="{727B689E-9EC9-4B1F-AF87-CBFAB32E2F1A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E96C92D-7258-40B2-874A-73399974E02F}"/>
              </a:ext>
            </a:extLst>
          </p:cNvPr>
          <p:cNvSpPr/>
          <p:nvPr/>
        </p:nvSpPr>
        <p:spPr>
          <a:xfrm>
            <a:off x="1190705" y="918355"/>
            <a:ext cx="60099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FRE = 206,835 − 1,015 × ASL − 84,6 × ASW,</a:t>
            </a:r>
          </a:p>
          <a:p>
            <a:r>
              <a:rPr lang="ru-RU" dirty="0"/>
              <a:t>где:</a:t>
            </a:r>
          </a:p>
          <a:p>
            <a:r>
              <a:rPr lang="ru-RU" dirty="0"/>
              <a:t>ASL — средняя длина предложения в словах (англ. </a:t>
            </a:r>
            <a:r>
              <a:rPr lang="ru-RU" dirty="0" err="1"/>
              <a:t>average</a:t>
            </a:r>
            <a:r>
              <a:rPr lang="ru-RU" dirty="0"/>
              <a:t> </a:t>
            </a:r>
            <a:r>
              <a:rPr lang="ru-RU" dirty="0" err="1"/>
              <a:t>sentence</a:t>
            </a:r>
            <a:r>
              <a:rPr lang="ru-RU" dirty="0"/>
              <a:t> </a:t>
            </a:r>
            <a:r>
              <a:rPr lang="ru-RU" dirty="0" err="1"/>
              <a:t>length</a:t>
            </a:r>
            <a:r>
              <a:rPr lang="ru-RU" dirty="0"/>
              <a:t>),</a:t>
            </a:r>
          </a:p>
          <a:p>
            <a:r>
              <a:rPr lang="en-US" dirty="0"/>
              <a:t>ASW — </a:t>
            </a:r>
            <a:r>
              <a:rPr lang="ru-RU" dirty="0"/>
              <a:t>средняя длина слова в слогах</a:t>
            </a:r>
            <a:r>
              <a:rPr lang="en-US" dirty="0"/>
              <a:t> (</a:t>
            </a:r>
            <a:r>
              <a:rPr lang="ru-RU" dirty="0" err="1"/>
              <a:t>англ</a:t>
            </a:r>
            <a:r>
              <a:rPr lang="en-US" dirty="0"/>
              <a:t>. average number of syllables per word)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Индекс по шкале FRES (англ. </a:t>
            </a:r>
            <a:r>
              <a:rPr lang="ru-RU" dirty="0" err="1"/>
              <a:t>Flesch</a:t>
            </a:r>
            <a:r>
              <a:rPr lang="ru-RU" dirty="0"/>
              <a:t> </a:t>
            </a:r>
            <a:r>
              <a:rPr lang="ru-RU" dirty="0" err="1"/>
              <a:t>reading</a:t>
            </a:r>
            <a:r>
              <a:rPr lang="ru-RU" dirty="0"/>
              <a:t> </a:t>
            </a:r>
            <a:r>
              <a:rPr lang="ru-RU" dirty="0" err="1"/>
              <a:t>ease</a:t>
            </a:r>
            <a:r>
              <a:rPr lang="ru-RU" dirty="0"/>
              <a:t> </a:t>
            </a:r>
            <a:r>
              <a:rPr lang="ru-RU" dirty="0" err="1"/>
              <a:t>scale</a:t>
            </a:r>
            <a:r>
              <a:rPr lang="ru-RU" dirty="0"/>
              <a:t>) распределяется таким образом:</a:t>
            </a:r>
          </a:p>
          <a:p>
            <a:endParaRPr lang="ru-RU" dirty="0"/>
          </a:p>
          <a:p>
            <a:r>
              <a:rPr lang="ru-RU" dirty="0"/>
              <a:t>100: Очень легко читается. Легкий текст </a:t>
            </a:r>
            <a:r>
              <a:rPr lang="ru-RU" dirty="0" err="1"/>
              <a:t>длямладших</a:t>
            </a:r>
            <a:r>
              <a:rPr lang="ru-RU" dirty="0"/>
              <a:t> классов</a:t>
            </a:r>
          </a:p>
          <a:p>
            <a:r>
              <a:rPr lang="ru-RU" dirty="0"/>
              <a:t>65: простой английский язык. Выпускники школы.</a:t>
            </a:r>
          </a:p>
          <a:p>
            <a:r>
              <a:rPr lang="ru-RU" dirty="0"/>
              <a:t>30: Немного трудно читать. Люди со средним образованием.</a:t>
            </a:r>
          </a:p>
          <a:p>
            <a:r>
              <a:rPr lang="ru-RU" dirty="0"/>
              <a:t>0: Очень трудно читать. Люди с высшим образованием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16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 bwMode="auto">
          <a:xfrm>
            <a:off x="-1" y="3552757"/>
            <a:ext cx="4320381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71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0650" y="303019"/>
            <a:ext cx="5689600" cy="720725"/>
          </a:xfrm>
        </p:spPr>
        <p:txBody>
          <a:bodyPr/>
          <a:lstStyle/>
          <a:p>
            <a:pPr>
              <a:buNone/>
            </a:pPr>
            <a:r>
              <a:rPr lang="ru-RU" sz="2000" b="1" dirty="0">
                <a:solidFill>
                  <a:srgbClr val="80BF44"/>
                </a:solidFill>
                <a:latin typeface="Calibri"/>
                <a:cs typeface="Calibri"/>
              </a:rPr>
              <a:t>Синтаксический уровень</a:t>
            </a:r>
            <a:endParaRPr lang="ru-RU" sz="2000" b="1" dirty="0">
              <a:solidFill>
                <a:srgbClr val="80BF44"/>
              </a:solidFill>
              <a:latin typeface="Calibri" pitchFamily="34" charset="0"/>
              <a:cs typeface="Calibri"/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8208963" y="4375150"/>
            <a:ext cx="431800" cy="48577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71525"/>
            <a:endParaRPr lang="ru-RU" sz="1200" dirty="0"/>
          </a:p>
        </p:txBody>
      </p:sp>
      <p:cxnSp>
        <p:nvCxnSpPr>
          <p:cNvPr id="3078" name="AutoShape 12"/>
          <p:cNvCxnSpPr>
            <a:cxnSpLocks noChangeShapeType="1"/>
          </p:cNvCxnSpPr>
          <p:nvPr/>
        </p:nvCxnSpPr>
        <p:spPr bwMode="auto">
          <a:xfrm>
            <a:off x="3313113" y="716139"/>
            <a:ext cx="5327650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82" name="Group 27"/>
          <p:cNvGrpSpPr>
            <a:grpSpLocks noChangeAspect="1"/>
          </p:cNvGrpSpPr>
          <p:nvPr/>
        </p:nvGrpSpPr>
        <p:grpSpPr bwMode="auto">
          <a:xfrm>
            <a:off x="282575" y="-15875"/>
            <a:ext cx="2597150" cy="952500"/>
            <a:chOff x="363" y="562"/>
            <a:chExt cx="1768" cy="648"/>
          </a:xfrm>
        </p:grpSpPr>
        <p:sp>
          <p:nvSpPr>
            <p:cNvPr id="3083" name="AutoShape 26"/>
            <p:cNvSpPr>
              <a:spLocks noChangeAspect="1" noChangeArrowheads="1" noTextEdit="1"/>
            </p:cNvSpPr>
            <p:nvPr/>
          </p:nvSpPr>
          <p:spPr bwMode="auto">
            <a:xfrm>
              <a:off x="363" y="562"/>
              <a:ext cx="176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4" name="Rectangle 29"/>
            <p:cNvSpPr>
              <a:spLocks noChangeArrowheads="1"/>
            </p:cNvSpPr>
            <p:nvPr/>
          </p:nvSpPr>
          <p:spPr bwMode="auto">
            <a:xfrm>
              <a:off x="363" y="570"/>
              <a:ext cx="1766" cy="6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5" name="Freeform 30"/>
            <p:cNvSpPr>
              <a:spLocks noEditPoints="1"/>
            </p:cNvSpPr>
            <p:nvPr/>
          </p:nvSpPr>
          <p:spPr bwMode="auto">
            <a:xfrm>
              <a:off x="913" y="736"/>
              <a:ext cx="1066" cy="324"/>
            </a:xfrm>
            <a:custGeom>
              <a:avLst/>
              <a:gdLst>
                <a:gd name="T0" fmla="*/ 132 w 2132"/>
                <a:gd name="T1" fmla="*/ 146 h 649"/>
                <a:gd name="T2" fmla="*/ 198 w 2132"/>
                <a:gd name="T3" fmla="*/ 139 h 649"/>
                <a:gd name="T4" fmla="*/ 128 w 2132"/>
                <a:gd name="T5" fmla="*/ 141 h 649"/>
                <a:gd name="T6" fmla="*/ 123 w 2132"/>
                <a:gd name="T7" fmla="*/ 130 h 649"/>
                <a:gd name="T8" fmla="*/ 335 w 2132"/>
                <a:gd name="T9" fmla="*/ 126 h 649"/>
                <a:gd name="T10" fmla="*/ 315 w 2132"/>
                <a:gd name="T11" fmla="*/ 126 h 649"/>
                <a:gd name="T12" fmla="*/ 251 w 2132"/>
                <a:gd name="T13" fmla="*/ 126 h 649"/>
                <a:gd name="T14" fmla="*/ 246 w 2132"/>
                <a:gd name="T15" fmla="*/ 126 h 649"/>
                <a:gd name="T16" fmla="*/ 200 w 2132"/>
                <a:gd name="T17" fmla="*/ 144 h 649"/>
                <a:gd name="T18" fmla="*/ 157 w 2132"/>
                <a:gd name="T19" fmla="*/ 130 h 649"/>
                <a:gd name="T20" fmla="*/ 127 w 2132"/>
                <a:gd name="T21" fmla="*/ 126 h 649"/>
                <a:gd name="T22" fmla="*/ 133 w 2132"/>
                <a:gd name="T23" fmla="*/ 143 h 649"/>
                <a:gd name="T24" fmla="*/ 118 w 2132"/>
                <a:gd name="T25" fmla="*/ 161 h 649"/>
                <a:gd name="T26" fmla="*/ 101 w 2132"/>
                <a:gd name="T27" fmla="*/ 134 h 649"/>
                <a:gd name="T28" fmla="*/ 63 w 2132"/>
                <a:gd name="T29" fmla="*/ 161 h 649"/>
                <a:gd name="T30" fmla="*/ 33 w 2132"/>
                <a:gd name="T31" fmla="*/ 126 h 649"/>
                <a:gd name="T32" fmla="*/ 6 w 2132"/>
                <a:gd name="T33" fmla="*/ 156 h 649"/>
                <a:gd name="T34" fmla="*/ 233 w 2132"/>
                <a:gd name="T35" fmla="*/ 125 h 649"/>
                <a:gd name="T36" fmla="*/ 218 w 2132"/>
                <a:gd name="T37" fmla="*/ 152 h 649"/>
                <a:gd name="T38" fmla="*/ 224 w 2132"/>
                <a:gd name="T39" fmla="*/ 161 h 649"/>
                <a:gd name="T40" fmla="*/ 229 w 2132"/>
                <a:gd name="T41" fmla="*/ 125 h 649"/>
                <a:gd name="T42" fmla="*/ 52 w 2132"/>
                <a:gd name="T43" fmla="*/ 96 h 649"/>
                <a:gd name="T44" fmla="*/ 67 w 2132"/>
                <a:gd name="T45" fmla="*/ 75 h 649"/>
                <a:gd name="T46" fmla="*/ 528 w 2132"/>
                <a:gd name="T47" fmla="*/ 102 h 649"/>
                <a:gd name="T48" fmla="*/ 494 w 2132"/>
                <a:gd name="T49" fmla="*/ 67 h 649"/>
                <a:gd name="T50" fmla="*/ 452 w 2132"/>
                <a:gd name="T51" fmla="*/ 67 h 649"/>
                <a:gd name="T52" fmla="*/ 388 w 2132"/>
                <a:gd name="T53" fmla="*/ 71 h 649"/>
                <a:gd name="T54" fmla="*/ 335 w 2132"/>
                <a:gd name="T55" fmla="*/ 67 h 649"/>
                <a:gd name="T56" fmla="*/ 356 w 2132"/>
                <a:gd name="T57" fmla="*/ 67 h 649"/>
                <a:gd name="T58" fmla="*/ 335 w 2132"/>
                <a:gd name="T59" fmla="*/ 73 h 649"/>
                <a:gd name="T60" fmla="*/ 320 w 2132"/>
                <a:gd name="T61" fmla="*/ 75 h 649"/>
                <a:gd name="T62" fmla="*/ 282 w 2132"/>
                <a:gd name="T63" fmla="*/ 102 h 649"/>
                <a:gd name="T64" fmla="*/ 239 w 2132"/>
                <a:gd name="T65" fmla="*/ 84 h 649"/>
                <a:gd name="T66" fmla="*/ 198 w 2132"/>
                <a:gd name="T67" fmla="*/ 71 h 649"/>
                <a:gd name="T68" fmla="*/ 186 w 2132"/>
                <a:gd name="T69" fmla="*/ 67 h 649"/>
                <a:gd name="T70" fmla="*/ 129 w 2132"/>
                <a:gd name="T71" fmla="*/ 95 h 649"/>
                <a:gd name="T72" fmla="*/ 112 w 2132"/>
                <a:gd name="T73" fmla="*/ 67 h 649"/>
                <a:gd name="T74" fmla="*/ 91 w 2132"/>
                <a:gd name="T75" fmla="*/ 101 h 649"/>
                <a:gd name="T76" fmla="*/ 88 w 2132"/>
                <a:gd name="T77" fmla="*/ 96 h 649"/>
                <a:gd name="T78" fmla="*/ 27 w 2132"/>
                <a:gd name="T79" fmla="*/ 71 h 649"/>
                <a:gd name="T80" fmla="*/ 410 w 2132"/>
                <a:gd name="T81" fmla="*/ 72 h 649"/>
                <a:gd name="T82" fmla="*/ 420 w 2132"/>
                <a:gd name="T83" fmla="*/ 98 h 649"/>
                <a:gd name="T84" fmla="*/ 396 w 2132"/>
                <a:gd name="T85" fmla="*/ 84 h 649"/>
                <a:gd name="T86" fmla="*/ 73 w 2132"/>
                <a:gd name="T87" fmla="*/ 75 h 649"/>
                <a:gd name="T88" fmla="*/ 46 w 2132"/>
                <a:gd name="T89" fmla="*/ 98 h 649"/>
                <a:gd name="T90" fmla="*/ 515 w 2132"/>
                <a:gd name="T91" fmla="*/ 60 h 649"/>
                <a:gd name="T92" fmla="*/ 515 w 2132"/>
                <a:gd name="T93" fmla="*/ 64 h 649"/>
                <a:gd name="T94" fmla="*/ 40 w 2132"/>
                <a:gd name="T95" fmla="*/ 33 h 649"/>
                <a:gd name="T96" fmla="*/ 61 w 2132"/>
                <a:gd name="T97" fmla="*/ 23 h 649"/>
                <a:gd name="T98" fmla="*/ 262 w 2132"/>
                <a:gd name="T99" fmla="*/ 8 h 649"/>
                <a:gd name="T100" fmla="*/ 201 w 2132"/>
                <a:gd name="T101" fmla="*/ 36 h 649"/>
                <a:gd name="T102" fmla="*/ 165 w 2132"/>
                <a:gd name="T103" fmla="*/ 8 h 649"/>
                <a:gd name="T104" fmla="*/ 77 w 2132"/>
                <a:gd name="T105" fmla="*/ 8 h 649"/>
                <a:gd name="T106" fmla="*/ 82 w 2132"/>
                <a:gd name="T107" fmla="*/ 13 h 649"/>
                <a:gd name="T108" fmla="*/ 11 w 2132"/>
                <a:gd name="T109" fmla="*/ 13 h 649"/>
                <a:gd name="T110" fmla="*/ 133 w 2132"/>
                <a:gd name="T111" fmla="*/ 18 h 649"/>
                <a:gd name="T112" fmla="*/ 152 w 2132"/>
                <a:gd name="T113" fmla="*/ 43 h 649"/>
                <a:gd name="T114" fmla="*/ 127 w 2132"/>
                <a:gd name="T115" fmla="*/ 16 h 649"/>
                <a:gd name="T116" fmla="*/ 67 w 2132"/>
                <a:gd name="T117" fmla="*/ 26 h 649"/>
                <a:gd name="T118" fmla="*/ 33 w 2132"/>
                <a:gd name="T119" fmla="*/ 31 h 649"/>
                <a:gd name="T120" fmla="*/ 248 w 2132"/>
                <a:gd name="T121" fmla="*/ 2 h 649"/>
                <a:gd name="T122" fmla="*/ 242 w 2132"/>
                <a:gd name="T123" fmla="*/ 0 h 6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6" name="Freeform 31"/>
            <p:cNvSpPr>
              <a:spLocks noEditPoints="1"/>
            </p:cNvSpPr>
            <p:nvPr/>
          </p:nvSpPr>
          <p:spPr bwMode="auto">
            <a:xfrm>
              <a:off x="513" y="839"/>
              <a:ext cx="340" cy="220"/>
            </a:xfrm>
            <a:custGeom>
              <a:avLst/>
              <a:gdLst>
                <a:gd name="T0" fmla="*/ 60 w 680"/>
                <a:gd name="T1" fmla="*/ 60 h 441"/>
                <a:gd name="T2" fmla="*/ 110 w 680"/>
                <a:gd name="T3" fmla="*/ 60 h 441"/>
                <a:gd name="T4" fmla="*/ 110 w 680"/>
                <a:gd name="T5" fmla="*/ 110 h 441"/>
                <a:gd name="T6" fmla="*/ 60 w 680"/>
                <a:gd name="T7" fmla="*/ 110 h 441"/>
                <a:gd name="T8" fmla="*/ 60 w 680"/>
                <a:gd name="T9" fmla="*/ 60 h 441"/>
                <a:gd name="T10" fmla="*/ 120 w 680"/>
                <a:gd name="T11" fmla="*/ 0 h 441"/>
                <a:gd name="T12" fmla="*/ 170 w 680"/>
                <a:gd name="T13" fmla="*/ 0 h 441"/>
                <a:gd name="T14" fmla="*/ 170 w 680"/>
                <a:gd name="T15" fmla="*/ 110 h 441"/>
                <a:gd name="T16" fmla="*/ 120 w 680"/>
                <a:gd name="T17" fmla="*/ 110 h 441"/>
                <a:gd name="T18" fmla="*/ 12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110 h 441"/>
                <a:gd name="T26" fmla="*/ 0 w 680"/>
                <a:gd name="T27" fmla="*/ 11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240" y="240"/>
                  </a:moveTo>
                  <a:lnTo>
                    <a:pt x="440" y="24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240"/>
                  </a:lnTo>
                  <a:close/>
                  <a:moveTo>
                    <a:pt x="480" y="0"/>
                  </a:moveTo>
                  <a:lnTo>
                    <a:pt x="680" y="0"/>
                  </a:lnTo>
                  <a:lnTo>
                    <a:pt x="680" y="441"/>
                  </a:lnTo>
                  <a:lnTo>
                    <a:pt x="480" y="441"/>
                  </a:lnTo>
                  <a:lnTo>
                    <a:pt x="48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441"/>
                  </a:lnTo>
                  <a:lnTo>
                    <a:pt x="0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7" name="Freeform 32"/>
            <p:cNvSpPr>
              <a:spLocks noEditPoints="1"/>
            </p:cNvSpPr>
            <p:nvPr/>
          </p:nvSpPr>
          <p:spPr bwMode="auto">
            <a:xfrm>
              <a:off x="513" y="719"/>
              <a:ext cx="340" cy="220"/>
            </a:xfrm>
            <a:custGeom>
              <a:avLst/>
              <a:gdLst>
                <a:gd name="T0" fmla="*/ 120 w 680"/>
                <a:gd name="T1" fmla="*/ 0 h 441"/>
                <a:gd name="T2" fmla="*/ 170 w 680"/>
                <a:gd name="T3" fmla="*/ 0 h 441"/>
                <a:gd name="T4" fmla="*/ 170 w 680"/>
                <a:gd name="T5" fmla="*/ 50 h 441"/>
                <a:gd name="T6" fmla="*/ 120 w 680"/>
                <a:gd name="T7" fmla="*/ 50 h 441"/>
                <a:gd name="T8" fmla="*/ 120 w 680"/>
                <a:gd name="T9" fmla="*/ 0 h 441"/>
                <a:gd name="T10" fmla="*/ 60 w 680"/>
                <a:gd name="T11" fmla="*/ 0 h 441"/>
                <a:gd name="T12" fmla="*/ 110 w 680"/>
                <a:gd name="T13" fmla="*/ 0 h 441"/>
                <a:gd name="T14" fmla="*/ 110 w 680"/>
                <a:gd name="T15" fmla="*/ 110 h 441"/>
                <a:gd name="T16" fmla="*/ 60 w 680"/>
                <a:gd name="T17" fmla="*/ 110 h 441"/>
                <a:gd name="T18" fmla="*/ 6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50 h 441"/>
                <a:gd name="T26" fmla="*/ 0 w 680"/>
                <a:gd name="T27" fmla="*/ 5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480" y="0"/>
                  </a:moveTo>
                  <a:lnTo>
                    <a:pt x="680" y="0"/>
                  </a:lnTo>
                  <a:lnTo>
                    <a:pt x="680" y="201"/>
                  </a:lnTo>
                  <a:lnTo>
                    <a:pt x="480" y="201"/>
                  </a:lnTo>
                  <a:lnTo>
                    <a:pt x="480" y="0"/>
                  </a:lnTo>
                  <a:close/>
                  <a:moveTo>
                    <a:pt x="240" y="0"/>
                  </a:moveTo>
                  <a:lnTo>
                    <a:pt x="440" y="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F44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513409" y="4500863"/>
            <a:ext cx="2016125" cy="338138"/>
          </a:xfrm>
        </p:spPr>
        <p:txBody>
          <a:bodyPr/>
          <a:lstStyle/>
          <a:p>
            <a:pPr>
              <a:defRPr/>
            </a:pPr>
            <a:fld id="{727B689E-9EC9-4B1F-AF87-CBFAB32E2F1A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385283-C85A-4EB1-BB75-F93E8DE4A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9" y="1245286"/>
            <a:ext cx="8147081" cy="32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8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 bwMode="auto">
          <a:xfrm>
            <a:off x="-1" y="3552757"/>
            <a:ext cx="4320381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71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0650" y="303019"/>
            <a:ext cx="5689600" cy="720725"/>
          </a:xfrm>
        </p:spPr>
        <p:txBody>
          <a:bodyPr/>
          <a:lstStyle/>
          <a:p>
            <a:pPr>
              <a:buNone/>
            </a:pPr>
            <a:r>
              <a:rPr lang="ru-RU" sz="2000" b="1" dirty="0">
                <a:solidFill>
                  <a:srgbClr val="80BF44"/>
                </a:solidFill>
                <a:latin typeface="Calibri"/>
                <a:cs typeface="Calibri"/>
              </a:rPr>
              <a:t>Синтаксический уровень</a:t>
            </a:r>
            <a:endParaRPr lang="ru-RU" sz="2000" b="1" dirty="0">
              <a:solidFill>
                <a:srgbClr val="80BF44"/>
              </a:solidFill>
              <a:latin typeface="Calibri" pitchFamily="34" charset="0"/>
              <a:cs typeface="Calibri"/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8208963" y="4375150"/>
            <a:ext cx="431800" cy="48577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71525"/>
            <a:endParaRPr lang="ru-RU" sz="1200" dirty="0"/>
          </a:p>
        </p:txBody>
      </p:sp>
      <p:cxnSp>
        <p:nvCxnSpPr>
          <p:cNvPr id="3078" name="AutoShape 12"/>
          <p:cNvCxnSpPr>
            <a:cxnSpLocks noChangeShapeType="1"/>
          </p:cNvCxnSpPr>
          <p:nvPr/>
        </p:nvCxnSpPr>
        <p:spPr bwMode="auto">
          <a:xfrm>
            <a:off x="3313113" y="716139"/>
            <a:ext cx="5327650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82" name="Group 27"/>
          <p:cNvGrpSpPr>
            <a:grpSpLocks noChangeAspect="1"/>
          </p:cNvGrpSpPr>
          <p:nvPr/>
        </p:nvGrpSpPr>
        <p:grpSpPr bwMode="auto">
          <a:xfrm>
            <a:off x="282575" y="-15875"/>
            <a:ext cx="2597150" cy="952500"/>
            <a:chOff x="363" y="562"/>
            <a:chExt cx="1768" cy="648"/>
          </a:xfrm>
        </p:grpSpPr>
        <p:sp>
          <p:nvSpPr>
            <p:cNvPr id="3083" name="AutoShape 26"/>
            <p:cNvSpPr>
              <a:spLocks noChangeAspect="1" noChangeArrowheads="1" noTextEdit="1"/>
            </p:cNvSpPr>
            <p:nvPr/>
          </p:nvSpPr>
          <p:spPr bwMode="auto">
            <a:xfrm>
              <a:off x="363" y="562"/>
              <a:ext cx="176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4" name="Rectangle 29"/>
            <p:cNvSpPr>
              <a:spLocks noChangeArrowheads="1"/>
            </p:cNvSpPr>
            <p:nvPr/>
          </p:nvSpPr>
          <p:spPr bwMode="auto">
            <a:xfrm>
              <a:off x="363" y="570"/>
              <a:ext cx="1766" cy="6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5" name="Freeform 30"/>
            <p:cNvSpPr>
              <a:spLocks noEditPoints="1"/>
            </p:cNvSpPr>
            <p:nvPr/>
          </p:nvSpPr>
          <p:spPr bwMode="auto">
            <a:xfrm>
              <a:off x="913" y="736"/>
              <a:ext cx="1066" cy="324"/>
            </a:xfrm>
            <a:custGeom>
              <a:avLst/>
              <a:gdLst>
                <a:gd name="T0" fmla="*/ 132 w 2132"/>
                <a:gd name="T1" fmla="*/ 146 h 649"/>
                <a:gd name="T2" fmla="*/ 198 w 2132"/>
                <a:gd name="T3" fmla="*/ 139 h 649"/>
                <a:gd name="T4" fmla="*/ 128 w 2132"/>
                <a:gd name="T5" fmla="*/ 141 h 649"/>
                <a:gd name="T6" fmla="*/ 123 w 2132"/>
                <a:gd name="T7" fmla="*/ 130 h 649"/>
                <a:gd name="T8" fmla="*/ 335 w 2132"/>
                <a:gd name="T9" fmla="*/ 126 h 649"/>
                <a:gd name="T10" fmla="*/ 315 w 2132"/>
                <a:gd name="T11" fmla="*/ 126 h 649"/>
                <a:gd name="T12" fmla="*/ 251 w 2132"/>
                <a:gd name="T13" fmla="*/ 126 h 649"/>
                <a:gd name="T14" fmla="*/ 246 w 2132"/>
                <a:gd name="T15" fmla="*/ 126 h 649"/>
                <a:gd name="T16" fmla="*/ 200 w 2132"/>
                <a:gd name="T17" fmla="*/ 144 h 649"/>
                <a:gd name="T18" fmla="*/ 157 w 2132"/>
                <a:gd name="T19" fmla="*/ 130 h 649"/>
                <a:gd name="T20" fmla="*/ 127 w 2132"/>
                <a:gd name="T21" fmla="*/ 126 h 649"/>
                <a:gd name="T22" fmla="*/ 133 w 2132"/>
                <a:gd name="T23" fmla="*/ 143 h 649"/>
                <a:gd name="T24" fmla="*/ 118 w 2132"/>
                <a:gd name="T25" fmla="*/ 161 h 649"/>
                <a:gd name="T26" fmla="*/ 101 w 2132"/>
                <a:gd name="T27" fmla="*/ 134 h 649"/>
                <a:gd name="T28" fmla="*/ 63 w 2132"/>
                <a:gd name="T29" fmla="*/ 161 h 649"/>
                <a:gd name="T30" fmla="*/ 33 w 2132"/>
                <a:gd name="T31" fmla="*/ 126 h 649"/>
                <a:gd name="T32" fmla="*/ 6 w 2132"/>
                <a:gd name="T33" fmla="*/ 156 h 649"/>
                <a:gd name="T34" fmla="*/ 233 w 2132"/>
                <a:gd name="T35" fmla="*/ 125 h 649"/>
                <a:gd name="T36" fmla="*/ 218 w 2132"/>
                <a:gd name="T37" fmla="*/ 152 h 649"/>
                <a:gd name="T38" fmla="*/ 224 w 2132"/>
                <a:gd name="T39" fmla="*/ 161 h 649"/>
                <a:gd name="T40" fmla="*/ 229 w 2132"/>
                <a:gd name="T41" fmla="*/ 125 h 649"/>
                <a:gd name="T42" fmla="*/ 52 w 2132"/>
                <a:gd name="T43" fmla="*/ 96 h 649"/>
                <a:gd name="T44" fmla="*/ 67 w 2132"/>
                <a:gd name="T45" fmla="*/ 75 h 649"/>
                <a:gd name="T46" fmla="*/ 528 w 2132"/>
                <a:gd name="T47" fmla="*/ 102 h 649"/>
                <a:gd name="T48" fmla="*/ 494 w 2132"/>
                <a:gd name="T49" fmla="*/ 67 h 649"/>
                <a:gd name="T50" fmla="*/ 452 w 2132"/>
                <a:gd name="T51" fmla="*/ 67 h 649"/>
                <a:gd name="T52" fmla="*/ 388 w 2132"/>
                <a:gd name="T53" fmla="*/ 71 h 649"/>
                <a:gd name="T54" fmla="*/ 335 w 2132"/>
                <a:gd name="T55" fmla="*/ 67 h 649"/>
                <a:gd name="T56" fmla="*/ 356 w 2132"/>
                <a:gd name="T57" fmla="*/ 67 h 649"/>
                <a:gd name="T58" fmla="*/ 335 w 2132"/>
                <a:gd name="T59" fmla="*/ 73 h 649"/>
                <a:gd name="T60" fmla="*/ 320 w 2132"/>
                <a:gd name="T61" fmla="*/ 75 h 649"/>
                <a:gd name="T62" fmla="*/ 282 w 2132"/>
                <a:gd name="T63" fmla="*/ 102 h 649"/>
                <a:gd name="T64" fmla="*/ 239 w 2132"/>
                <a:gd name="T65" fmla="*/ 84 h 649"/>
                <a:gd name="T66" fmla="*/ 198 w 2132"/>
                <a:gd name="T67" fmla="*/ 71 h 649"/>
                <a:gd name="T68" fmla="*/ 186 w 2132"/>
                <a:gd name="T69" fmla="*/ 67 h 649"/>
                <a:gd name="T70" fmla="*/ 129 w 2132"/>
                <a:gd name="T71" fmla="*/ 95 h 649"/>
                <a:gd name="T72" fmla="*/ 112 w 2132"/>
                <a:gd name="T73" fmla="*/ 67 h 649"/>
                <a:gd name="T74" fmla="*/ 91 w 2132"/>
                <a:gd name="T75" fmla="*/ 101 h 649"/>
                <a:gd name="T76" fmla="*/ 88 w 2132"/>
                <a:gd name="T77" fmla="*/ 96 h 649"/>
                <a:gd name="T78" fmla="*/ 27 w 2132"/>
                <a:gd name="T79" fmla="*/ 71 h 649"/>
                <a:gd name="T80" fmla="*/ 410 w 2132"/>
                <a:gd name="T81" fmla="*/ 72 h 649"/>
                <a:gd name="T82" fmla="*/ 420 w 2132"/>
                <a:gd name="T83" fmla="*/ 98 h 649"/>
                <a:gd name="T84" fmla="*/ 396 w 2132"/>
                <a:gd name="T85" fmla="*/ 84 h 649"/>
                <a:gd name="T86" fmla="*/ 73 w 2132"/>
                <a:gd name="T87" fmla="*/ 75 h 649"/>
                <a:gd name="T88" fmla="*/ 46 w 2132"/>
                <a:gd name="T89" fmla="*/ 98 h 649"/>
                <a:gd name="T90" fmla="*/ 515 w 2132"/>
                <a:gd name="T91" fmla="*/ 60 h 649"/>
                <a:gd name="T92" fmla="*/ 515 w 2132"/>
                <a:gd name="T93" fmla="*/ 64 h 649"/>
                <a:gd name="T94" fmla="*/ 40 w 2132"/>
                <a:gd name="T95" fmla="*/ 33 h 649"/>
                <a:gd name="T96" fmla="*/ 61 w 2132"/>
                <a:gd name="T97" fmla="*/ 23 h 649"/>
                <a:gd name="T98" fmla="*/ 262 w 2132"/>
                <a:gd name="T99" fmla="*/ 8 h 649"/>
                <a:gd name="T100" fmla="*/ 201 w 2132"/>
                <a:gd name="T101" fmla="*/ 36 h 649"/>
                <a:gd name="T102" fmla="*/ 165 w 2132"/>
                <a:gd name="T103" fmla="*/ 8 h 649"/>
                <a:gd name="T104" fmla="*/ 77 w 2132"/>
                <a:gd name="T105" fmla="*/ 8 h 649"/>
                <a:gd name="T106" fmla="*/ 82 w 2132"/>
                <a:gd name="T107" fmla="*/ 13 h 649"/>
                <a:gd name="T108" fmla="*/ 11 w 2132"/>
                <a:gd name="T109" fmla="*/ 13 h 649"/>
                <a:gd name="T110" fmla="*/ 133 w 2132"/>
                <a:gd name="T111" fmla="*/ 18 h 649"/>
                <a:gd name="T112" fmla="*/ 152 w 2132"/>
                <a:gd name="T113" fmla="*/ 43 h 649"/>
                <a:gd name="T114" fmla="*/ 127 w 2132"/>
                <a:gd name="T115" fmla="*/ 16 h 649"/>
                <a:gd name="T116" fmla="*/ 67 w 2132"/>
                <a:gd name="T117" fmla="*/ 26 h 649"/>
                <a:gd name="T118" fmla="*/ 33 w 2132"/>
                <a:gd name="T119" fmla="*/ 31 h 649"/>
                <a:gd name="T120" fmla="*/ 248 w 2132"/>
                <a:gd name="T121" fmla="*/ 2 h 649"/>
                <a:gd name="T122" fmla="*/ 242 w 2132"/>
                <a:gd name="T123" fmla="*/ 0 h 6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6" name="Freeform 31"/>
            <p:cNvSpPr>
              <a:spLocks noEditPoints="1"/>
            </p:cNvSpPr>
            <p:nvPr/>
          </p:nvSpPr>
          <p:spPr bwMode="auto">
            <a:xfrm>
              <a:off x="513" y="839"/>
              <a:ext cx="340" cy="220"/>
            </a:xfrm>
            <a:custGeom>
              <a:avLst/>
              <a:gdLst>
                <a:gd name="T0" fmla="*/ 60 w 680"/>
                <a:gd name="T1" fmla="*/ 60 h 441"/>
                <a:gd name="T2" fmla="*/ 110 w 680"/>
                <a:gd name="T3" fmla="*/ 60 h 441"/>
                <a:gd name="T4" fmla="*/ 110 w 680"/>
                <a:gd name="T5" fmla="*/ 110 h 441"/>
                <a:gd name="T6" fmla="*/ 60 w 680"/>
                <a:gd name="T7" fmla="*/ 110 h 441"/>
                <a:gd name="T8" fmla="*/ 60 w 680"/>
                <a:gd name="T9" fmla="*/ 60 h 441"/>
                <a:gd name="T10" fmla="*/ 120 w 680"/>
                <a:gd name="T11" fmla="*/ 0 h 441"/>
                <a:gd name="T12" fmla="*/ 170 w 680"/>
                <a:gd name="T13" fmla="*/ 0 h 441"/>
                <a:gd name="T14" fmla="*/ 170 w 680"/>
                <a:gd name="T15" fmla="*/ 110 h 441"/>
                <a:gd name="T16" fmla="*/ 120 w 680"/>
                <a:gd name="T17" fmla="*/ 110 h 441"/>
                <a:gd name="T18" fmla="*/ 12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110 h 441"/>
                <a:gd name="T26" fmla="*/ 0 w 680"/>
                <a:gd name="T27" fmla="*/ 11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240" y="240"/>
                  </a:moveTo>
                  <a:lnTo>
                    <a:pt x="440" y="24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240"/>
                  </a:lnTo>
                  <a:close/>
                  <a:moveTo>
                    <a:pt x="480" y="0"/>
                  </a:moveTo>
                  <a:lnTo>
                    <a:pt x="680" y="0"/>
                  </a:lnTo>
                  <a:lnTo>
                    <a:pt x="680" y="441"/>
                  </a:lnTo>
                  <a:lnTo>
                    <a:pt x="480" y="441"/>
                  </a:lnTo>
                  <a:lnTo>
                    <a:pt x="48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441"/>
                  </a:lnTo>
                  <a:lnTo>
                    <a:pt x="0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7" name="Freeform 32"/>
            <p:cNvSpPr>
              <a:spLocks noEditPoints="1"/>
            </p:cNvSpPr>
            <p:nvPr/>
          </p:nvSpPr>
          <p:spPr bwMode="auto">
            <a:xfrm>
              <a:off x="513" y="719"/>
              <a:ext cx="340" cy="220"/>
            </a:xfrm>
            <a:custGeom>
              <a:avLst/>
              <a:gdLst>
                <a:gd name="T0" fmla="*/ 120 w 680"/>
                <a:gd name="T1" fmla="*/ 0 h 441"/>
                <a:gd name="T2" fmla="*/ 170 w 680"/>
                <a:gd name="T3" fmla="*/ 0 h 441"/>
                <a:gd name="T4" fmla="*/ 170 w 680"/>
                <a:gd name="T5" fmla="*/ 50 h 441"/>
                <a:gd name="T6" fmla="*/ 120 w 680"/>
                <a:gd name="T7" fmla="*/ 50 h 441"/>
                <a:gd name="T8" fmla="*/ 120 w 680"/>
                <a:gd name="T9" fmla="*/ 0 h 441"/>
                <a:gd name="T10" fmla="*/ 60 w 680"/>
                <a:gd name="T11" fmla="*/ 0 h 441"/>
                <a:gd name="T12" fmla="*/ 110 w 680"/>
                <a:gd name="T13" fmla="*/ 0 h 441"/>
                <a:gd name="T14" fmla="*/ 110 w 680"/>
                <a:gd name="T15" fmla="*/ 110 h 441"/>
                <a:gd name="T16" fmla="*/ 60 w 680"/>
                <a:gd name="T17" fmla="*/ 110 h 441"/>
                <a:gd name="T18" fmla="*/ 6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50 h 441"/>
                <a:gd name="T26" fmla="*/ 0 w 680"/>
                <a:gd name="T27" fmla="*/ 5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480" y="0"/>
                  </a:moveTo>
                  <a:lnTo>
                    <a:pt x="680" y="0"/>
                  </a:lnTo>
                  <a:lnTo>
                    <a:pt x="680" y="201"/>
                  </a:lnTo>
                  <a:lnTo>
                    <a:pt x="480" y="201"/>
                  </a:lnTo>
                  <a:lnTo>
                    <a:pt x="480" y="0"/>
                  </a:lnTo>
                  <a:close/>
                  <a:moveTo>
                    <a:pt x="240" y="0"/>
                  </a:moveTo>
                  <a:lnTo>
                    <a:pt x="440" y="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F44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513409" y="4500863"/>
            <a:ext cx="2016125" cy="338138"/>
          </a:xfrm>
        </p:spPr>
        <p:txBody>
          <a:bodyPr/>
          <a:lstStyle/>
          <a:p>
            <a:pPr>
              <a:defRPr/>
            </a:pPr>
            <a:fld id="{727B689E-9EC9-4B1F-AF87-CBFAB32E2F1A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BE3944-A0BB-4B29-8E2E-6ABA8CF36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38" y="1023805"/>
            <a:ext cx="8004656" cy="316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0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 bwMode="auto">
          <a:xfrm>
            <a:off x="-1" y="3552757"/>
            <a:ext cx="4320381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71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0650" y="303019"/>
            <a:ext cx="5689600" cy="720725"/>
          </a:xfrm>
        </p:spPr>
        <p:txBody>
          <a:bodyPr/>
          <a:lstStyle/>
          <a:p>
            <a:pPr>
              <a:buNone/>
            </a:pPr>
            <a:r>
              <a:rPr lang="ru-RU" sz="2000" b="1" dirty="0">
                <a:solidFill>
                  <a:srgbClr val="80BF44"/>
                </a:solidFill>
                <a:latin typeface="Calibri"/>
                <a:cs typeface="Calibri"/>
              </a:rPr>
              <a:t>Лексический уровень</a:t>
            </a:r>
            <a:endParaRPr lang="ru-RU" sz="2000" b="1" dirty="0">
              <a:solidFill>
                <a:srgbClr val="80BF44"/>
              </a:solidFill>
              <a:latin typeface="Calibri" pitchFamily="34" charset="0"/>
              <a:cs typeface="Calibri"/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8208963" y="4375150"/>
            <a:ext cx="431800" cy="48577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71525"/>
            <a:endParaRPr lang="ru-RU" sz="1200" dirty="0"/>
          </a:p>
        </p:txBody>
      </p:sp>
      <p:cxnSp>
        <p:nvCxnSpPr>
          <p:cNvPr id="3078" name="AutoShape 12"/>
          <p:cNvCxnSpPr>
            <a:cxnSpLocks noChangeShapeType="1"/>
          </p:cNvCxnSpPr>
          <p:nvPr/>
        </p:nvCxnSpPr>
        <p:spPr bwMode="auto">
          <a:xfrm>
            <a:off x="3313113" y="716139"/>
            <a:ext cx="5327650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82" name="Group 27"/>
          <p:cNvGrpSpPr>
            <a:grpSpLocks noChangeAspect="1"/>
          </p:cNvGrpSpPr>
          <p:nvPr/>
        </p:nvGrpSpPr>
        <p:grpSpPr bwMode="auto">
          <a:xfrm>
            <a:off x="282575" y="-15875"/>
            <a:ext cx="2597150" cy="952500"/>
            <a:chOff x="363" y="562"/>
            <a:chExt cx="1768" cy="648"/>
          </a:xfrm>
        </p:grpSpPr>
        <p:sp>
          <p:nvSpPr>
            <p:cNvPr id="3083" name="AutoShape 26"/>
            <p:cNvSpPr>
              <a:spLocks noChangeAspect="1" noChangeArrowheads="1" noTextEdit="1"/>
            </p:cNvSpPr>
            <p:nvPr/>
          </p:nvSpPr>
          <p:spPr bwMode="auto">
            <a:xfrm>
              <a:off x="363" y="562"/>
              <a:ext cx="176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4" name="Rectangle 29"/>
            <p:cNvSpPr>
              <a:spLocks noChangeArrowheads="1"/>
            </p:cNvSpPr>
            <p:nvPr/>
          </p:nvSpPr>
          <p:spPr bwMode="auto">
            <a:xfrm>
              <a:off x="363" y="570"/>
              <a:ext cx="1766" cy="6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5" name="Freeform 30"/>
            <p:cNvSpPr>
              <a:spLocks noEditPoints="1"/>
            </p:cNvSpPr>
            <p:nvPr/>
          </p:nvSpPr>
          <p:spPr bwMode="auto">
            <a:xfrm>
              <a:off x="913" y="736"/>
              <a:ext cx="1066" cy="324"/>
            </a:xfrm>
            <a:custGeom>
              <a:avLst/>
              <a:gdLst>
                <a:gd name="T0" fmla="*/ 132 w 2132"/>
                <a:gd name="T1" fmla="*/ 146 h 649"/>
                <a:gd name="T2" fmla="*/ 198 w 2132"/>
                <a:gd name="T3" fmla="*/ 139 h 649"/>
                <a:gd name="T4" fmla="*/ 128 w 2132"/>
                <a:gd name="T5" fmla="*/ 141 h 649"/>
                <a:gd name="T6" fmla="*/ 123 w 2132"/>
                <a:gd name="T7" fmla="*/ 130 h 649"/>
                <a:gd name="T8" fmla="*/ 335 w 2132"/>
                <a:gd name="T9" fmla="*/ 126 h 649"/>
                <a:gd name="T10" fmla="*/ 315 w 2132"/>
                <a:gd name="T11" fmla="*/ 126 h 649"/>
                <a:gd name="T12" fmla="*/ 251 w 2132"/>
                <a:gd name="T13" fmla="*/ 126 h 649"/>
                <a:gd name="T14" fmla="*/ 246 w 2132"/>
                <a:gd name="T15" fmla="*/ 126 h 649"/>
                <a:gd name="T16" fmla="*/ 200 w 2132"/>
                <a:gd name="T17" fmla="*/ 144 h 649"/>
                <a:gd name="T18" fmla="*/ 157 w 2132"/>
                <a:gd name="T19" fmla="*/ 130 h 649"/>
                <a:gd name="T20" fmla="*/ 127 w 2132"/>
                <a:gd name="T21" fmla="*/ 126 h 649"/>
                <a:gd name="T22" fmla="*/ 133 w 2132"/>
                <a:gd name="T23" fmla="*/ 143 h 649"/>
                <a:gd name="T24" fmla="*/ 118 w 2132"/>
                <a:gd name="T25" fmla="*/ 161 h 649"/>
                <a:gd name="T26" fmla="*/ 101 w 2132"/>
                <a:gd name="T27" fmla="*/ 134 h 649"/>
                <a:gd name="T28" fmla="*/ 63 w 2132"/>
                <a:gd name="T29" fmla="*/ 161 h 649"/>
                <a:gd name="T30" fmla="*/ 33 w 2132"/>
                <a:gd name="T31" fmla="*/ 126 h 649"/>
                <a:gd name="T32" fmla="*/ 6 w 2132"/>
                <a:gd name="T33" fmla="*/ 156 h 649"/>
                <a:gd name="T34" fmla="*/ 233 w 2132"/>
                <a:gd name="T35" fmla="*/ 125 h 649"/>
                <a:gd name="T36" fmla="*/ 218 w 2132"/>
                <a:gd name="T37" fmla="*/ 152 h 649"/>
                <a:gd name="T38" fmla="*/ 224 w 2132"/>
                <a:gd name="T39" fmla="*/ 161 h 649"/>
                <a:gd name="T40" fmla="*/ 229 w 2132"/>
                <a:gd name="T41" fmla="*/ 125 h 649"/>
                <a:gd name="T42" fmla="*/ 52 w 2132"/>
                <a:gd name="T43" fmla="*/ 96 h 649"/>
                <a:gd name="T44" fmla="*/ 67 w 2132"/>
                <a:gd name="T45" fmla="*/ 75 h 649"/>
                <a:gd name="T46" fmla="*/ 528 w 2132"/>
                <a:gd name="T47" fmla="*/ 102 h 649"/>
                <a:gd name="T48" fmla="*/ 494 w 2132"/>
                <a:gd name="T49" fmla="*/ 67 h 649"/>
                <a:gd name="T50" fmla="*/ 452 w 2132"/>
                <a:gd name="T51" fmla="*/ 67 h 649"/>
                <a:gd name="T52" fmla="*/ 388 w 2132"/>
                <a:gd name="T53" fmla="*/ 71 h 649"/>
                <a:gd name="T54" fmla="*/ 335 w 2132"/>
                <a:gd name="T55" fmla="*/ 67 h 649"/>
                <a:gd name="T56" fmla="*/ 356 w 2132"/>
                <a:gd name="T57" fmla="*/ 67 h 649"/>
                <a:gd name="T58" fmla="*/ 335 w 2132"/>
                <a:gd name="T59" fmla="*/ 73 h 649"/>
                <a:gd name="T60" fmla="*/ 320 w 2132"/>
                <a:gd name="T61" fmla="*/ 75 h 649"/>
                <a:gd name="T62" fmla="*/ 282 w 2132"/>
                <a:gd name="T63" fmla="*/ 102 h 649"/>
                <a:gd name="T64" fmla="*/ 239 w 2132"/>
                <a:gd name="T65" fmla="*/ 84 h 649"/>
                <a:gd name="T66" fmla="*/ 198 w 2132"/>
                <a:gd name="T67" fmla="*/ 71 h 649"/>
                <a:gd name="T68" fmla="*/ 186 w 2132"/>
                <a:gd name="T69" fmla="*/ 67 h 649"/>
                <a:gd name="T70" fmla="*/ 129 w 2132"/>
                <a:gd name="T71" fmla="*/ 95 h 649"/>
                <a:gd name="T72" fmla="*/ 112 w 2132"/>
                <a:gd name="T73" fmla="*/ 67 h 649"/>
                <a:gd name="T74" fmla="*/ 91 w 2132"/>
                <a:gd name="T75" fmla="*/ 101 h 649"/>
                <a:gd name="T76" fmla="*/ 88 w 2132"/>
                <a:gd name="T77" fmla="*/ 96 h 649"/>
                <a:gd name="T78" fmla="*/ 27 w 2132"/>
                <a:gd name="T79" fmla="*/ 71 h 649"/>
                <a:gd name="T80" fmla="*/ 410 w 2132"/>
                <a:gd name="T81" fmla="*/ 72 h 649"/>
                <a:gd name="T82" fmla="*/ 420 w 2132"/>
                <a:gd name="T83" fmla="*/ 98 h 649"/>
                <a:gd name="T84" fmla="*/ 396 w 2132"/>
                <a:gd name="T85" fmla="*/ 84 h 649"/>
                <a:gd name="T86" fmla="*/ 73 w 2132"/>
                <a:gd name="T87" fmla="*/ 75 h 649"/>
                <a:gd name="T88" fmla="*/ 46 w 2132"/>
                <a:gd name="T89" fmla="*/ 98 h 649"/>
                <a:gd name="T90" fmla="*/ 515 w 2132"/>
                <a:gd name="T91" fmla="*/ 60 h 649"/>
                <a:gd name="T92" fmla="*/ 515 w 2132"/>
                <a:gd name="T93" fmla="*/ 64 h 649"/>
                <a:gd name="T94" fmla="*/ 40 w 2132"/>
                <a:gd name="T95" fmla="*/ 33 h 649"/>
                <a:gd name="T96" fmla="*/ 61 w 2132"/>
                <a:gd name="T97" fmla="*/ 23 h 649"/>
                <a:gd name="T98" fmla="*/ 262 w 2132"/>
                <a:gd name="T99" fmla="*/ 8 h 649"/>
                <a:gd name="T100" fmla="*/ 201 w 2132"/>
                <a:gd name="T101" fmla="*/ 36 h 649"/>
                <a:gd name="T102" fmla="*/ 165 w 2132"/>
                <a:gd name="T103" fmla="*/ 8 h 649"/>
                <a:gd name="T104" fmla="*/ 77 w 2132"/>
                <a:gd name="T105" fmla="*/ 8 h 649"/>
                <a:gd name="T106" fmla="*/ 82 w 2132"/>
                <a:gd name="T107" fmla="*/ 13 h 649"/>
                <a:gd name="T108" fmla="*/ 11 w 2132"/>
                <a:gd name="T109" fmla="*/ 13 h 649"/>
                <a:gd name="T110" fmla="*/ 133 w 2132"/>
                <a:gd name="T111" fmla="*/ 18 h 649"/>
                <a:gd name="T112" fmla="*/ 152 w 2132"/>
                <a:gd name="T113" fmla="*/ 43 h 649"/>
                <a:gd name="T114" fmla="*/ 127 w 2132"/>
                <a:gd name="T115" fmla="*/ 16 h 649"/>
                <a:gd name="T116" fmla="*/ 67 w 2132"/>
                <a:gd name="T117" fmla="*/ 26 h 649"/>
                <a:gd name="T118" fmla="*/ 33 w 2132"/>
                <a:gd name="T119" fmla="*/ 31 h 649"/>
                <a:gd name="T120" fmla="*/ 248 w 2132"/>
                <a:gd name="T121" fmla="*/ 2 h 649"/>
                <a:gd name="T122" fmla="*/ 242 w 2132"/>
                <a:gd name="T123" fmla="*/ 0 h 6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6" name="Freeform 31"/>
            <p:cNvSpPr>
              <a:spLocks noEditPoints="1"/>
            </p:cNvSpPr>
            <p:nvPr/>
          </p:nvSpPr>
          <p:spPr bwMode="auto">
            <a:xfrm>
              <a:off x="513" y="839"/>
              <a:ext cx="340" cy="220"/>
            </a:xfrm>
            <a:custGeom>
              <a:avLst/>
              <a:gdLst>
                <a:gd name="T0" fmla="*/ 60 w 680"/>
                <a:gd name="T1" fmla="*/ 60 h 441"/>
                <a:gd name="T2" fmla="*/ 110 w 680"/>
                <a:gd name="T3" fmla="*/ 60 h 441"/>
                <a:gd name="T4" fmla="*/ 110 w 680"/>
                <a:gd name="T5" fmla="*/ 110 h 441"/>
                <a:gd name="T6" fmla="*/ 60 w 680"/>
                <a:gd name="T7" fmla="*/ 110 h 441"/>
                <a:gd name="T8" fmla="*/ 60 w 680"/>
                <a:gd name="T9" fmla="*/ 60 h 441"/>
                <a:gd name="T10" fmla="*/ 120 w 680"/>
                <a:gd name="T11" fmla="*/ 0 h 441"/>
                <a:gd name="T12" fmla="*/ 170 w 680"/>
                <a:gd name="T13" fmla="*/ 0 h 441"/>
                <a:gd name="T14" fmla="*/ 170 w 680"/>
                <a:gd name="T15" fmla="*/ 110 h 441"/>
                <a:gd name="T16" fmla="*/ 120 w 680"/>
                <a:gd name="T17" fmla="*/ 110 h 441"/>
                <a:gd name="T18" fmla="*/ 12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110 h 441"/>
                <a:gd name="T26" fmla="*/ 0 w 680"/>
                <a:gd name="T27" fmla="*/ 11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240" y="240"/>
                  </a:moveTo>
                  <a:lnTo>
                    <a:pt x="440" y="24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240"/>
                  </a:lnTo>
                  <a:close/>
                  <a:moveTo>
                    <a:pt x="480" y="0"/>
                  </a:moveTo>
                  <a:lnTo>
                    <a:pt x="680" y="0"/>
                  </a:lnTo>
                  <a:lnTo>
                    <a:pt x="680" y="441"/>
                  </a:lnTo>
                  <a:lnTo>
                    <a:pt x="480" y="441"/>
                  </a:lnTo>
                  <a:lnTo>
                    <a:pt x="48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441"/>
                  </a:lnTo>
                  <a:lnTo>
                    <a:pt x="0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7" name="Freeform 32"/>
            <p:cNvSpPr>
              <a:spLocks noEditPoints="1"/>
            </p:cNvSpPr>
            <p:nvPr/>
          </p:nvSpPr>
          <p:spPr bwMode="auto">
            <a:xfrm>
              <a:off x="513" y="719"/>
              <a:ext cx="340" cy="220"/>
            </a:xfrm>
            <a:custGeom>
              <a:avLst/>
              <a:gdLst>
                <a:gd name="T0" fmla="*/ 120 w 680"/>
                <a:gd name="T1" fmla="*/ 0 h 441"/>
                <a:gd name="T2" fmla="*/ 170 w 680"/>
                <a:gd name="T3" fmla="*/ 0 h 441"/>
                <a:gd name="T4" fmla="*/ 170 w 680"/>
                <a:gd name="T5" fmla="*/ 50 h 441"/>
                <a:gd name="T6" fmla="*/ 120 w 680"/>
                <a:gd name="T7" fmla="*/ 50 h 441"/>
                <a:gd name="T8" fmla="*/ 120 w 680"/>
                <a:gd name="T9" fmla="*/ 0 h 441"/>
                <a:gd name="T10" fmla="*/ 60 w 680"/>
                <a:gd name="T11" fmla="*/ 0 h 441"/>
                <a:gd name="T12" fmla="*/ 110 w 680"/>
                <a:gd name="T13" fmla="*/ 0 h 441"/>
                <a:gd name="T14" fmla="*/ 110 w 680"/>
                <a:gd name="T15" fmla="*/ 110 h 441"/>
                <a:gd name="T16" fmla="*/ 60 w 680"/>
                <a:gd name="T17" fmla="*/ 110 h 441"/>
                <a:gd name="T18" fmla="*/ 6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50 h 441"/>
                <a:gd name="T26" fmla="*/ 0 w 680"/>
                <a:gd name="T27" fmla="*/ 5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480" y="0"/>
                  </a:moveTo>
                  <a:lnTo>
                    <a:pt x="680" y="0"/>
                  </a:lnTo>
                  <a:lnTo>
                    <a:pt x="680" y="201"/>
                  </a:lnTo>
                  <a:lnTo>
                    <a:pt x="480" y="201"/>
                  </a:lnTo>
                  <a:lnTo>
                    <a:pt x="480" y="0"/>
                  </a:lnTo>
                  <a:close/>
                  <a:moveTo>
                    <a:pt x="240" y="0"/>
                  </a:moveTo>
                  <a:lnTo>
                    <a:pt x="440" y="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F44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513409" y="4500863"/>
            <a:ext cx="2016125" cy="338138"/>
          </a:xfrm>
        </p:spPr>
        <p:txBody>
          <a:bodyPr/>
          <a:lstStyle/>
          <a:p>
            <a:pPr>
              <a:defRPr/>
            </a:pPr>
            <a:fld id="{727B689E-9EC9-4B1F-AF87-CBFAB32E2F1A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E8B57B-D187-4A16-87B1-5FE0D923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1349745"/>
            <a:ext cx="8236420" cy="279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7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 bwMode="auto">
          <a:xfrm>
            <a:off x="-1" y="3552757"/>
            <a:ext cx="4320381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71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0650" y="303019"/>
            <a:ext cx="5689600" cy="720725"/>
          </a:xfrm>
        </p:spPr>
        <p:txBody>
          <a:bodyPr/>
          <a:lstStyle/>
          <a:p>
            <a:pPr>
              <a:buNone/>
            </a:pPr>
            <a:r>
              <a:rPr lang="ru-RU" sz="2000" b="1" dirty="0">
                <a:solidFill>
                  <a:srgbClr val="80BF44"/>
                </a:solidFill>
                <a:latin typeface="Calibri"/>
                <a:cs typeface="Calibri"/>
              </a:rPr>
              <a:t>Лексический уровень</a:t>
            </a:r>
            <a:endParaRPr lang="ru-RU" sz="2000" b="1" dirty="0">
              <a:solidFill>
                <a:srgbClr val="80BF44"/>
              </a:solidFill>
              <a:latin typeface="Calibri" pitchFamily="34" charset="0"/>
              <a:cs typeface="Calibri"/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8208963" y="4375150"/>
            <a:ext cx="431800" cy="48577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71525"/>
            <a:endParaRPr lang="ru-RU" sz="1200" dirty="0"/>
          </a:p>
        </p:txBody>
      </p:sp>
      <p:cxnSp>
        <p:nvCxnSpPr>
          <p:cNvPr id="3078" name="AutoShape 12"/>
          <p:cNvCxnSpPr>
            <a:cxnSpLocks noChangeShapeType="1"/>
          </p:cNvCxnSpPr>
          <p:nvPr/>
        </p:nvCxnSpPr>
        <p:spPr bwMode="auto">
          <a:xfrm>
            <a:off x="3313113" y="716139"/>
            <a:ext cx="5327650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82" name="Group 27"/>
          <p:cNvGrpSpPr>
            <a:grpSpLocks noChangeAspect="1"/>
          </p:cNvGrpSpPr>
          <p:nvPr/>
        </p:nvGrpSpPr>
        <p:grpSpPr bwMode="auto">
          <a:xfrm>
            <a:off x="282575" y="-15875"/>
            <a:ext cx="2597150" cy="952500"/>
            <a:chOff x="363" y="562"/>
            <a:chExt cx="1768" cy="648"/>
          </a:xfrm>
        </p:grpSpPr>
        <p:sp>
          <p:nvSpPr>
            <p:cNvPr id="3083" name="AutoShape 26"/>
            <p:cNvSpPr>
              <a:spLocks noChangeAspect="1" noChangeArrowheads="1" noTextEdit="1"/>
            </p:cNvSpPr>
            <p:nvPr/>
          </p:nvSpPr>
          <p:spPr bwMode="auto">
            <a:xfrm>
              <a:off x="363" y="562"/>
              <a:ext cx="176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4" name="Rectangle 29"/>
            <p:cNvSpPr>
              <a:spLocks noChangeArrowheads="1"/>
            </p:cNvSpPr>
            <p:nvPr/>
          </p:nvSpPr>
          <p:spPr bwMode="auto">
            <a:xfrm>
              <a:off x="363" y="570"/>
              <a:ext cx="1766" cy="6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5" name="Freeform 30"/>
            <p:cNvSpPr>
              <a:spLocks noEditPoints="1"/>
            </p:cNvSpPr>
            <p:nvPr/>
          </p:nvSpPr>
          <p:spPr bwMode="auto">
            <a:xfrm>
              <a:off x="913" y="736"/>
              <a:ext cx="1066" cy="324"/>
            </a:xfrm>
            <a:custGeom>
              <a:avLst/>
              <a:gdLst>
                <a:gd name="T0" fmla="*/ 132 w 2132"/>
                <a:gd name="T1" fmla="*/ 146 h 649"/>
                <a:gd name="T2" fmla="*/ 198 w 2132"/>
                <a:gd name="T3" fmla="*/ 139 h 649"/>
                <a:gd name="T4" fmla="*/ 128 w 2132"/>
                <a:gd name="T5" fmla="*/ 141 h 649"/>
                <a:gd name="T6" fmla="*/ 123 w 2132"/>
                <a:gd name="T7" fmla="*/ 130 h 649"/>
                <a:gd name="T8" fmla="*/ 335 w 2132"/>
                <a:gd name="T9" fmla="*/ 126 h 649"/>
                <a:gd name="T10" fmla="*/ 315 w 2132"/>
                <a:gd name="T11" fmla="*/ 126 h 649"/>
                <a:gd name="T12" fmla="*/ 251 w 2132"/>
                <a:gd name="T13" fmla="*/ 126 h 649"/>
                <a:gd name="T14" fmla="*/ 246 w 2132"/>
                <a:gd name="T15" fmla="*/ 126 h 649"/>
                <a:gd name="T16" fmla="*/ 200 w 2132"/>
                <a:gd name="T17" fmla="*/ 144 h 649"/>
                <a:gd name="T18" fmla="*/ 157 w 2132"/>
                <a:gd name="T19" fmla="*/ 130 h 649"/>
                <a:gd name="T20" fmla="*/ 127 w 2132"/>
                <a:gd name="T21" fmla="*/ 126 h 649"/>
                <a:gd name="T22" fmla="*/ 133 w 2132"/>
                <a:gd name="T23" fmla="*/ 143 h 649"/>
                <a:gd name="T24" fmla="*/ 118 w 2132"/>
                <a:gd name="T25" fmla="*/ 161 h 649"/>
                <a:gd name="T26" fmla="*/ 101 w 2132"/>
                <a:gd name="T27" fmla="*/ 134 h 649"/>
                <a:gd name="T28" fmla="*/ 63 w 2132"/>
                <a:gd name="T29" fmla="*/ 161 h 649"/>
                <a:gd name="T30" fmla="*/ 33 w 2132"/>
                <a:gd name="T31" fmla="*/ 126 h 649"/>
                <a:gd name="T32" fmla="*/ 6 w 2132"/>
                <a:gd name="T33" fmla="*/ 156 h 649"/>
                <a:gd name="T34" fmla="*/ 233 w 2132"/>
                <a:gd name="T35" fmla="*/ 125 h 649"/>
                <a:gd name="T36" fmla="*/ 218 w 2132"/>
                <a:gd name="T37" fmla="*/ 152 h 649"/>
                <a:gd name="T38" fmla="*/ 224 w 2132"/>
                <a:gd name="T39" fmla="*/ 161 h 649"/>
                <a:gd name="T40" fmla="*/ 229 w 2132"/>
                <a:gd name="T41" fmla="*/ 125 h 649"/>
                <a:gd name="T42" fmla="*/ 52 w 2132"/>
                <a:gd name="T43" fmla="*/ 96 h 649"/>
                <a:gd name="T44" fmla="*/ 67 w 2132"/>
                <a:gd name="T45" fmla="*/ 75 h 649"/>
                <a:gd name="T46" fmla="*/ 528 w 2132"/>
                <a:gd name="T47" fmla="*/ 102 h 649"/>
                <a:gd name="T48" fmla="*/ 494 w 2132"/>
                <a:gd name="T49" fmla="*/ 67 h 649"/>
                <a:gd name="T50" fmla="*/ 452 w 2132"/>
                <a:gd name="T51" fmla="*/ 67 h 649"/>
                <a:gd name="T52" fmla="*/ 388 w 2132"/>
                <a:gd name="T53" fmla="*/ 71 h 649"/>
                <a:gd name="T54" fmla="*/ 335 w 2132"/>
                <a:gd name="T55" fmla="*/ 67 h 649"/>
                <a:gd name="T56" fmla="*/ 356 w 2132"/>
                <a:gd name="T57" fmla="*/ 67 h 649"/>
                <a:gd name="T58" fmla="*/ 335 w 2132"/>
                <a:gd name="T59" fmla="*/ 73 h 649"/>
                <a:gd name="T60" fmla="*/ 320 w 2132"/>
                <a:gd name="T61" fmla="*/ 75 h 649"/>
                <a:gd name="T62" fmla="*/ 282 w 2132"/>
                <a:gd name="T63" fmla="*/ 102 h 649"/>
                <a:gd name="T64" fmla="*/ 239 w 2132"/>
                <a:gd name="T65" fmla="*/ 84 h 649"/>
                <a:gd name="T66" fmla="*/ 198 w 2132"/>
                <a:gd name="T67" fmla="*/ 71 h 649"/>
                <a:gd name="T68" fmla="*/ 186 w 2132"/>
                <a:gd name="T69" fmla="*/ 67 h 649"/>
                <a:gd name="T70" fmla="*/ 129 w 2132"/>
                <a:gd name="T71" fmla="*/ 95 h 649"/>
                <a:gd name="T72" fmla="*/ 112 w 2132"/>
                <a:gd name="T73" fmla="*/ 67 h 649"/>
                <a:gd name="T74" fmla="*/ 91 w 2132"/>
                <a:gd name="T75" fmla="*/ 101 h 649"/>
                <a:gd name="T76" fmla="*/ 88 w 2132"/>
                <a:gd name="T77" fmla="*/ 96 h 649"/>
                <a:gd name="T78" fmla="*/ 27 w 2132"/>
                <a:gd name="T79" fmla="*/ 71 h 649"/>
                <a:gd name="T80" fmla="*/ 410 w 2132"/>
                <a:gd name="T81" fmla="*/ 72 h 649"/>
                <a:gd name="T82" fmla="*/ 420 w 2132"/>
                <a:gd name="T83" fmla="*/ 98 h 649"/>
                <a:gd name="T84" fmla="*/ 396 w 2132"/>
                <a:gd name="T85" fmla="*/ 84 h 649"/>
                <a:gd name="T86" fmla="*/ 73 w 2132"/>
                <a:gd name="T87" fmla="*/ 75 h 649"/>
                <a:gd name="T88" fmla="*/ 46 w 2132"/>
                <a:gd name="T89" fmla="*/ 98 h 649"/>
                <a:gd name="T90" fmla="*/ 515 w 2132"/>
                <a:gd name="T91" fmla="*/ 60 h 649"/>
                <a:gd name="T92" fmla="*/ 515 w 2132"/>
                <a:gd name="T93" fmla="*/ 64 h 649"/>
                <a:gd name="T94" fmla="*/ 40 w 2132"/>
                <a:gd name="T95" fmla="*/ 33 h 649"/>
                <a:gd name="T96" fmla="*/ 61 w 2132"/>
                <a:gd name="T97" fmla="*/ 23 h 649"/>
                <a:gd name="T98" fmla="*/ 262 w 2132"/>
                <a:gd name="T99" fmla="*/ 8 h 649"/>
                <a:gd name="T100" fmla="*/ 201 w 2132"/>
                <a:gd name="T101" fmla="*/ 36 h 649"/>
                <a:gd name="T102" fmla="*/ 165 w 2132"/>
                <a:gd name="T103" fmla="*/ 8 h 649"/>
                <a:gd name="T104" fmla="*/ 77 w 2132"/>
                <a:gd name="T105" fmla="*/ 8 h 649"/>
                <a:gd name="T106" fmla="*/ 82 w 2132"/>
                <a:gd name="T107" fmla="*/ 13 h 649"/>
                <a:gd name="T108" fmla="*/ 11 w 2132"/>
                <a:gd name="T109" fmla="*/ 13 h 649"/>
                <a:gd name="T110" fmla="*/ 133 w 2132"/>
                <a:gd name="T111" fmla="*/ 18 h 649"/>
                <a:gd name="T112" fmla="*/ 152 w 2132"/>
                <a:gd name="T113" fmla="*/ 43 h 649"/>
                <a:gd name="T114" fmla="*/ 127 w 2132"/>
                <a:gd name="T115" fmla="*/ 16 h 649"/>
                <a:gd name="T116" fmla="*/ 67 w 2132"/>
                <a:gd name="T117" fmla="*/ 26 h 649"/>
                <a:gd name="T118" fmla="*/ 33 w 2132"/>
                <a:gd name="T119" fmla="*/ 31 h 649"/>
                <a:gd name="T120" fmla="*/ 248 w 2132"/>
                <a:gd name="T121" fmla="*/ 2 h 649"/>
                <a:gd name="T122" fmla="*/ 242 w 2132"/>
                <a:gd name="T123" fmla="*/ 0 h 6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6" name="Freeform 31"/>
            <p:cNvSpPr>
              <a:spLocks noEditPoints="1"/>
            </p:cNvSpPr>
            <p:nvPr/>
          </p:nvSpPr>
          <p:spPr bwMode="auto">
            <a:xfrm>
              <a:off x="513" y="839"/>
              <a:ext cx="340" cy="220"/>
            </a:xfrm>
            <a:custGeom>
              <a:avLst/>
              <a:gdLst>
                <a:gd name="T0" fmla="*/ 60 w 680"/>
                <a:gd name="T1" fmla="*/ 60 h 441"/>
                <a:gd name="T2" fmla="*/ 110 w 680"/>
                <a:gd name="T3" fmla="*/ 60 h 441"/>
                <a:gd name="T4" fmla="*/ 110 w 680"/>
                <a:gd name="T5" fmla="*/ 110 h 441"/>
                <a:gd name="T6" fmla="*/ 60 w 680"/>
                <a:gd name="T7" fmla="*/ 110 h 441"/>
                <a:gd name="T8" fmla="*/ 60 w 680"/>
                <a:gd name="T9" fmla="*/ 60 h 441"/>
                <a:gd name="T10" fmla="*/ 120 w 680"/>
                <a:gd name="T11" fmla="*/ 0 h 441"/>
                <a:gd name="T12" fmla="*/ 170 w 680"/>
                <a:gd name="T13" fmla="*/ 0 h 441"/>
                <a:gd name="T14" fmla="*/ 170 w 680"/>
                <a:gd name="T15" fmla="*/ 110 h 441"/>
                <a:gd name="T16" fmla="*/ 120 w 680"/>
                <a:gd name="T17" fmla="*/ 110 h 441"/>
                <a:gd name="T18" fmla="*/ 12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110 h 441"/>
                <a:gd name="T26" fmla="*/ 0 w 680"/>
                <a:gd name="T27" fmla="*/ 11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240" y="240"/>
                  </a:moveTo>
                  <a:lnTo>
                    <a:pt x="440" y="24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240"/>
                  </a:lnTo>
                  <a:close/>
                  <a:moveTo>
                    <a:pt x="480" y="0"/>
                  </a:moveTo>
                  <a:lnTo>
                    <a:pt x="680" y="0"/>
                  </a:lnTo>
                  <a:lnTo>
                    <a:pt x="680" y="441"/>
                  </a:lnTo>
                  <a:lnTo>
                    <a:pt x="480" y="441"/>
                  </a:lnTo>
                  <a:lnTo>
                    <a:pt x="48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441"/>
                  </a:lnTo>
                  <a:lnTo>
                    <a:pt x="0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7" name="Freeform 32"/>
            <p:cNvSpPr>
              <a:spLocks noEditPoints="1"/>
            </p:cNvSpPr>
            <p:nvPr/>
          </p:nvSpPr>
          <p:spPr bwMode="auto">
            <a:xfrm>
              <a:off x="513" y="719"/>
              <a:ext cx="340" cy="220"/>
            </a:xfrm>
            <a:custGeom>
              <a:avLst/>
              <a:gdLst>
                <a:gd name="T0" fmla="*/ 120 w 680"/>
                <a:gd name="T1" fmla="*/ 0 h 441"/>
                <a:gd name="T2" fmla="*/ 170 w 680"/>
                <a:gd name="T3" fmla="*/ 0 h 441"/>
                <a:gd name="T4" fmla="*/ 170 w 680"/>
                <a:gd name="T5" fmla="*/ 50 h 441"/>
                <a:gd name="T6" fmla="*/ 120 w 680"/>
                <a:gd name="T7" fmla="*/ 50 h 441"/>
                <a:gd name="T8" fmla="*/ 120 w 680"/>
                <a:gd name="T9" fmla="*/ 0 h 441"/>
                <a:gd name="T10" fmla="*/ 60 w 680"/>
                <a:gd name="T11" fmla="*/ 0 h 441"/>
                <a:gd name="T12" fmla="*/ 110 w 680"/>
                <a:gd name="T13" fmla="*/ 0 h 441"/>
                <a:gd name="T14" fmla="*/ 110 w 680"/>
                <a:gd name="T15" fmla="*/ 110 h 441"/>
                <a:gd name="T16" fmla="*/ 60 w 680"/>
                <a:gd name="T17" fmla="*/ 110 h 441"/>
                <a:gd name="T18" fmla="*/ 60 w 680"/>
                <a:gd name="T19" fmla="*/ 0 h 441"/>
                <a:gd name="T20" fmla="*/ 0 w 680"/>
                <a:gd name="T21" fmla="*/ 0 h 441"/>
                <a:gd name="T22" fmla="*/ 50 w 680"/>
                <a:gd name="T23" fmla="*/ 0 h 441"/>
                <a:gd name="T24" fmla="*/ 50 w 680"/>
                <a:gd name="T25" fmla="*/ 50 h 441"/>
                <a:gd name="T26" fmla="*/ 0 w 680"/>
                <a:gd name="T27" fmla="*/ 50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480" y="0"/>
                  </a:moveTo>
                  <a:lnTo>
                    <a:pt x="680" y="0"/>
                  </a:lnTo>
                  <a:lnTo>
                    <a:pt x="680" y="201"/>
                  </a:lnTo>
                  <a:lnTo>
                    <a:pt x="480" y="201"/>
                  </a:lnTo>
                  <a:lnTo>
                    <a:pt x="480" y="0"/>
                  </a:lnTo>
                  <a:close/>
                  <a:moveTo>
                    <a:pt x="240" y="0"/>
                  </a:moveTo>
                  <a:lnTo>
                    <a:pt x="440" y="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F44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513409" y="4500863"/>
            <a:ext cx="2016125" cy="338138"/>
          </a:xfrm>
        </p:spPr>
        <p:txBody>
          <a:bodyPr/>
          <a:lstStyle/>
          <a:p>
            <a:pPr>
              <a:defRPr/>
            </a:pPr>
            <a:fld id="{727B689E-9EC9-4B1F-AF87-CBFAB32E2F1A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6488BB-AF83-4401-A05D-86ED802A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8" y="1436864"/>
            <a:ext cx="8075005" cy="274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65589"/>
      </p:ext>
    </p:extLst>
  </p:cSld>
  <p:clrMapOvr>
    <a:masterClrMapping/>
  </p:clrMapOvr>
</p:sld>
</file>

<file path=ppt/theme/theme1.xml><?xml version="1.0" encoding="utf-8"?>
<a:theme xmlns:a="http://schemas.openxmlformats.org/drawingml/2006/main" name="tpu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71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71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4111</TotalTime>
  <Words>210</Words>
  <Application>Microsoft Office PowerPoint</Application>
  <PresentationFormat>Произвольный</PresentationFormat>
  <Paragraphs>60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tpu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evg</cp:lastModifiedBy>
  <cp:revision>293</cp:revision>
  <dcterms:created xsi:type="dcterms:W3CDTF">2016-10-25T08:59:28Z</dcterms:created>
  <dcterms:modified xsi:type="dcterms:W3CDTF">2020-01-09T18:31:51Z</dcterms:modified>
</cp:coreProperties>
</file>