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68" r:id="rId7"/>
    <p:sldId id="269" r:id="rId8"/>
    <p:sldId id="261" r:id="rId9"/>
    <p:sldId id="270" r:id="rId10"/>
    <p:sldId id="271" r:id="rId11"/>
    <p:sldId id="258" r:id="rId12"/>
    <p:sldId id="257" r:id="rId13"/>
    <p:sldId id="259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/>
    <p:restoredTop sz="94633"/>
  </p:normalViewPr>
  <p:slideViewPr>
    <p:cSldViewPr snapToGrid="0" snapToObjects="1">
      <p:cViewPr>
        <p:scale>
          <a:sx n="72" d="100"/>
          <a:sy n="72" d="100"/>
        </p:scale>
        <p:origin x="7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49:43.49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9955 11 16383,'-63'0'0,"-14"0"0,-2 0 0,29 0 0,-3 0 0,-4 0 0,-2 0 0,-9 0 0,-2 0 0,-10 0 0,-3 0 0,-3 0 0,-3 0 0,19 0 0,-2 0 0,1 0 0,-26 1 0,0-2 0,23-1 0,-2-1 0,1 0 0,7 2 0,1 0 0,-1 1 0,-3 2 0,-2 1 0,2 0 0,-25-2 0,1 2 0,0 9 0,5-1 0,27-10 0,3 0 0,-12 6 0,3 0 0,-31-5 0,46 1 0,1 0 0,-41-3 0,19 0 0,-1 0 0,8 6 0,2-5 0,14 4 0,2-5 0,13 0 0,-5 0 0,10 0 0,-3 0 0,10 0 0,-4 0 0,5 0 0,-1 0 0,-3 0 0,8 0 0,-8 0 0,-5 0 0,6 0 0,-9 0 0,16 0 0,-3 0 0,5 0 0,0 0 0,-6 0 0,5 0 0,-5 0 0,6 0 0,0 0 0,0 0 0,0 0 0,0 0 0,-1 0 0,1 0 0,0 0 0,0 0 0,0 0 0,0 0 0,0 0 0,-6 0 0,5 0 0,-10 0 0,10 0 0,-10 0 0,5 0 0,-1 0 0,-4 0 0,10 0 0,-10 0 0,5 0 0,-6 0 0,-6 0 0,5 0 0,-11 0 0,4 0 0,-5 0 0,6 0 0,-5 0 0,4 0 0,-5 0 0,6 0 0,-5 0 0,4 0 0,-5 0 0,6 0 0,-5 0 0,5 0 0,-7 0 0,7 0 0,-5 0 0,11 0 0,-5 0 0,0 0 0,5 0 0,-5 0 0,6 0 0,5 0 0,-3 0 0,3 0 0,1 0 0,-5 0 0,4 0 0,1-4 0,0 3 0,1-3 0,3 4 0,-3-4 0,5 3 0,0-3 0,-6 0 0,5 3 0,-10-4 0,-8 5 0,-3 0 0,-10 0 0,6 0 0,1 0 0,0 0 0,-1 0 0,1 0 0,6 0 0,1 0 0,11 0 0,2 0 0,10 0 0,-9 0 0,2 0 0,-5 0 0,6 0 0,7 0 0,-4 0 0,-7 0 0,0 0 0,-9 0 0,7 0 0,-5 0 0,0 0 0,0 0 0,1 0 0,-1 0 0,0 0 0,0 0 0,0 0 0,0 0 0,0 0 0,0 0 0,-5 0 0,-3 0 0,-5 0 0,0 0 0,5 0 0,-4 0 0,11 0 0,-5 0 0,12 0 0,-5 0 0,14 4 0,-7-3 0,13 6 0,-9-6 0,2 6 0,1-6 0,-4 3 0,6-4 0,-8 0 0,2 0 0,-3 0 0,4 0 0,-6 0 0,5 0 0,-10 0 0,5 0 0,-12 0 0,5 0 0,-11 0 0,4 0 0,-5 0 0,6 0 0,-5 0 0,11 0 0,-5 0 0,6 0 0,0 0 0,0 0 0,0 0 0,6 0 0,-5 0 0,4 0 0,-4 0 0,-1 0 0,0 0 0,0 0 0,5 0 0,-9 0 0,8 0 0,-16 0 0,10 0 0,-9 0 0,3 0 0,1 0 0,1 0 0,0 4 0,5-2 0,-5 7 0,6-8 0,5 8 0,-3-8 0,3 3 0,0-4 0,-3 0 0,3 0 0,-5 0 0,0 0 0,-5 0 0,3 0 0,-10 0 0,5 0 0,-6 0 0,-1 0 0,1 0 0,0 0 0,-1 0 0,7 0 0,-5 0 0,5 0 0,-1 0 0,-3 0 0,3 0 0,1 0 0,-5 0 0,11 0 0,-5 0 0,11 0 0,-3 0 0,8 0 0,1 0 0,2 0 0,0 0 0,2 0 0,-9 0 0,14 0 0,-11 0 0,4 0 0,-2 0 0,-3 0 0,4 0 0,0 0 0,-1 0 0,1 0 0,0 0 0,4 0 0,-3 0 0,4 0 0,-9 0 0,3 0 0,1 0 0,-2 0 0,10 0 0,-10 0 0,8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57:00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16383,'41'4'0,"-9"0"0,-19-4 0,-5 0 0,11 0 0,-5 0 0,6 0 0,-5 0 0,-2 0 0,4 0 0,-1 0 0,2 0 0,-5 0 0,4 0 0,-4 0 0,4 0 0,0 0 0,-1 0 0,0 0 0,4 3 0,-6 2 0,2 0 0,0 6 0,-6-10 0,9 10 0,-6-10 0,-1 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5:57:03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16383,'45'0'0,"-10"0"0,-19 0 0,-6 0 0,14 0 0,-13 0 0,9 0 0,-4 0 0,-6 0 0,12 0 0,-8 0 0,2 0 0,3 3 0,-9 2 0,5 7 0,-4 0 0,-6 1 0,6 2 0,3-10 0,0-5 0,8-9 0,-9-4 0,-1 1 0,0 4 0,1-1 0,5 1 0,-6 3 0,4 2 0,-3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0AD2-7D24-0B41-B391-EA62175A5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0A8197-2673-EA40-91CC-FF892A1C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08339-FBD1-1944-BD72-5F239B18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38C33-9CD9-7149-9DDE-D7AC44F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08285C-D72E-D048-9F12-DBBB4B56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BF13-5B6B-7D43-A465-40DC86E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68F50-16CD-6D44-B6CA-C41F15BEA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0D2B7-1955-F94E-A2F3-9597E7E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1AB1DA-6AF3-3B4F-911C-FAB87467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19CE4-B230-0B43-B81F-0A75F01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D6C38B-FEB9-724C-81B2-1163F88F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DBA46-6991-A74D-944E-21F960BA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ED9B2-2E4E-974E-B725-CC5B8559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048D5C-4391-3343-A247-D7A033CD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B94EE-0CBC-2D48-A2D9-08026DD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C7A58-791B-2747-843A-2040292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2CCE0-C77C-A041-87B2-D6142A5A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F22AF-3CC5-3F49-A96C-C08695C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3E3E1-D670-4646-A24A-77D99D48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EB8933-7A87-F74A-B1CB-FF042FBA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0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DBDB-DC2C-6D44-918E-BCBEF8B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FD711-8958-0B45-BEEA-95D4EAEC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66B68C-05F5-974E-8D13-B12FCD60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203A4-325C-CD44-9717-DE1382CF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0CF7E6-FE41-0340-96FC-E2B94BD2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2356-C89C-FA43-A80E-BC67F701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77F8ED-6AF9-EE42-9119-55CE8D8D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320A68-5180-8949-9645-3ED5F20EC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934DE9-F2BE-484A-A23F-2AB1B5AD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AF1330-D015-2547-991C-8FC10C4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09326-25FB-AA4C-9C20-1D868EF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F2C17-C493-734A-BDD9-CB49FFA7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207B9E-491E-AF44-910C-6B3E359A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D41A3A-84E2-6E4F-9FE3-F2500300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5C8BEF-2F7B-8941-A548-F1AAC3EA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70AEE2-7CBD-1442-8FF5-2079E5A77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780CE8-9C0D-CF49-8FB2-2DDD77C0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BA8FA3-A025-F346-84A3-53C7531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5F1FC6-6080-4A42-BE24-82D4CC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92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1BFD1-518A-4849-9C26-DC1957ED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6E28FD-413D-F442-BB8D-FA4E810D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722B83-1D80-704F-9A21-9973D892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AFE50D-B7B8-3742-9F7A-A311AD4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7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3AD62F-B4F1-3745-89B9-911F17E6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E5400B-62A9-1E48-8D72-91F5ECCD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2B6C0-934B-034C-B709-72407E9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56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53AB-C437-2240-84F0-D7DB5D73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B610A-4362-4844-9B1D-A07D53A2B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6591DC-F616-5848-8A5D-ACFF8A06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6ACB1B-05A3-CD4F-BEA1-B55DFEC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68A914-4828-9D4B-A0C3-0DDE2E58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CC070-619A-EC4F-A11D-614F02D2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12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69965-D5CE-6A45-A783-35D893C1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F1E2C8-4826-9F44-ABEA-0F369856E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A45F48-329C-B046-8B4E-E4658A0F0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A18AD7-4417-0E45-A2D9-A2992B35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010D02-9C3E-664A-A8A1-49516EFE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47CF9-D570-3F4B-8E12-B3626B44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01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32EB7B-117F-7847-A344-0E25E748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C170B-C342-A141-B287-98B8F2C3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4CA60-3E04-DE42-9724-C430829C8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C2AE-B3F7-6A46-8869-B2B9AFA28090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BEA2F-91B5-AF4C-B35C-0E6E9D70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8A1BE-E3E9-7A4F-855A-15A78A681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64FE-2BF6-1B4C-BB06-3678EC0B4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8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ereeum/lda2vec-tf" TargetMode="External"/><Relationship Id="rId3" Type="http://schemas.openxmlformats.org/officeDocument/2006/relationships/hyperlink" Target="https://nlp.stanford.edu/events/illvi2014/papers/sievert-illvi2014.pdf" TargetMode="External"/><Relationship Id="rId7" Type="http://schemas.openxmlformats.org/officeDocument/2006/relationships/hyperlink" Target="https://towardsdatascience.com/visualizing-word-embedding-with-pca-and-t-sne-961a692509f5" TargetMode="External"/><Relationship Id="rId2" Type="http://schemas.openxmlformats.org/officeDocument/2006/relationships/hyperlink" Target="https://www.pnas.org/content/pnas/suppl/2018/04/16/1717729115.DCSupplemental/pnas.1717729115.sapp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voice-tech-podcast/topic-modelling-using-nmf-2f510d962b6e" TargetMode="External"/><Relationship Id="rId5" Type="http://schemas.openxmlformats.org/officeDocument/2006/relationships/hyperlink" Target="https://scikit-learn.org/stable/modules/generated/sklearn.decomposition.LatentDirichletAllocation.html" TargetMode="External"/><Relationship Id="rId4" Type="http://schemas.openxmlformats.org/officeDocument/2006/relationships/hyperlink" Target="https://papers.nips.cc/paper/2010/file/71f6278d140af599e06ad9bf1ba03cb0-Paper.pdf" TargetMode="External"/><Relationship Id="rId9" Type="http://schemas.openxmlformats.org/officeDocument/2006/relationships/hyperlink" Target="https://arxiv.org/abs/1605.0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F6FE1-EC92-F24A-95CF-59984A218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Premiers résultats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BAE34-0B7E-484D-9EBC-0B38B160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Claire He</a:t>
            </a:r>
          </a:p>
          <a:p>
            <a:r>
              <a:rPr lang="fr-FR" dirty="0"/>
              <a:t>Réunion du 10/09</a:t>
            </a:r>
          </a:p>
        </p:txBody>
      </p:sp>
    </p:spTree>
    <p:extLst>
      <p:ext uri="{BB962C8B-B14F-4D97-AF65-F5344CB8AC3E}">
        <p14:creationId xmlns:p14="http://schemas.microsoft.com/office/powerpoint/2010/main" val="261306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8612B-AB70-7241-9794-303C3EC5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annexes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9164CC-CF58-184E-B2F9-A36FBFB62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Divers tests exploratoires</a:t>
            </a:r>
          </a:p>
        </p:txBody>
      </p:sp>
    </p:spTree>
    <p:extLst>
      <p:ext uri="{BB962C8B-B14F-4D97-AF65-F5344CB8AC3E}">
        <p14:creationId xmlns:p14="http://schemas.microsoft.com/office/powerpoint/2010/main" val="1732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able&#10;&#10;Description générée automatiquement">
            <a:extLst>
              <a:ext uri="{FF2B5EF4-FFF2-40B4-BE49-F238E27FC236}">
                <a16:creationId xmlns:a16="http://schemas.microsoft.com/office/drawing/2014/main" id="{C94E1574-A481-CF4F-A047-CEAAA0FD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83" y="1938867"/>
            <a:ext cx="9757833" cy="390313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92F3AE6-B8DF-794F-939C-31CBFC1585AB}"/>
              </a:ext>
            </a:extLst>
          </p:cNvPr>
          <p:cNvSpPr txBox="1"/>
          <p:nvPr/>
        </p:nvSpPr>
        <p:spPr>
          <a:xfrm>
            <a:off x="1217083" y="1569535"/>
            <a:ext cx="69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Réimplémentation</a:t>
            </a:r>
            <a:r>
              <a:rPr lang="fr-FR" dirty="0"/>
              <a:t> LDA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942FCB7-03B6-214D-9C62-43130CF4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LDA à 10 topics</a:t>
            </a:r>
          </a:p>
        </p:txBody>
      </p:sp>
    </p:spTree>
    <p:extLst>
      <p:ext uri="{BB962C8B-B14F-4D97-AF65-F5344CB8AC3E}">
        <p14:creationId xmlns:p14="http://schemas.microsoft.com/office/powerpoint/2010/main" val="272171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9D108DE-DA70-C743-808B-B437A899D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938866"/>
            <a:ext cx="9842500" cy="3937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D0DB8F-EFA3-6148-B6E2-524276BEC395}"/>
              </a:ext>
            </a:extLst>
          </p:cNvPr>
          <p:cNvSpPr/>
          <p:nvPr/>
        </p:nvSpPr>
        <p:spPr>
          <a:xfrm>
            <a:off x="838200" y="1321356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 (NMF)  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735AB-C9BB-BF41-A943-66F51578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333"/>
            <a:ext cx="508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2">
            <a:extLst>
              <a:ext uri="{FF2B5EF4-FFF2-40B4-BE49-F238E27FC236}">
                <a16:creationId xmlns:a16="http://schemas.microsoft.com/office/drawing/2014/main" id="{7382401D-18E7-8049-B388-E8FDB9CC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NMF</a:t>
            </a:r>
          </a:p>
        </p:txBody>
      </p:sp>
    </p:spTree>
    <p:extLst>
      <p:ext uri="{BB962C8B-B14F-4D97-AF65-F5344CB8AC3E}">
        <p14:creationId xmlns:p14="http://schemas.microsoft.com/office/powerpoint/2010/main" val="105389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4F7D41D-6E38-7648-9F6A-8960D0D9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901612"/>
            <a:ext cx="10295467" cy="411818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E7BF5D-D7B9-8148-8618-86D247CB8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66" y="588434"/>
            <a:ext cx="46990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8EC3B1-AFED-424C-B129-388C670BE27A}"/>
              </a:ext>
            </a:extLst>
          </p:cNvPr>
          <p:cNvSpPr/>
          <p:nvPr/>
        </p:nvSpPr>
        <p:spPr>
          <a:xfrm>
            <a:off x="1390717" y="1178467"/>
            <a:ext cx="426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Non-</a:t>
            </a:r>
            <a:r>
              <a:rPr lang="fr-FR" dirty="0" err="1"/>
              <a:t>Negative</a:t>
            </a:r>
            <a:r>
              <a:rPr lang="fr-FR" dirty="0"/>
              <a:t> Matrix </a:t>
            </a:r>
            <a:r>
              <a:rPr lang="fr-FR" dirty="0" err="1"/>
              <a:t>Factorization</a:t>
            </a:r>
            <a:r>
              <a:rPr lang="fr-FR" dirty="0"/>
              <a:t> (NMF)  : </a:t>
            </a:r>
          </a:p>
        </p:txBody>
      </p:sp>
      <p:sp>
        <p:nvSpPr>
          <p:cNvPr id="5" name="Titre 12">
            <a:extLst>
              <a:ext uri="{FF2B5EF4-FFF2-40B4-BE49-F238E27FC236}">
                <a16:creationId xmlns:a16="http://schemas.microsoft.com/office/drawing/2014/main" id="{8A74C339-9D9C-554F-BCD8-F633EF1F1E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Résultats : NMF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22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62C557-CC69-434B-A72B-C44975A1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753533"/>
            <a:ext cx="6796736" cy="30395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634F13-CEE4-454F-AC46-314B63A182F2}"/>
              </a:ext>
            </a:extLst>
          </p:cNvPr>
          <p:cNvSpPr/>
          <p:nvPr/>
        </p:nvSpPr>
        <p:spPr>
          <a:xfrm>
            <a:off x="4826000" y="46271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Topic 0 : </a:t>
            </a:r>
            <a:r>
              <a:rPr lang="fr-FR" dirty="0" err="1">
                <a:effectLst/>
                <a:latin typeface="Helvetica" pitchFamily="2" charset="0"/>
              </a:rPr>
              <a:t>president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governor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committee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1 : percent rate </a:t>
            </a:r>
            <a:r>
              <a:rPr lang="fr-FR" dirty="0" err="1">
                <a:effectLst/>
                <a:latin typeface="Helvetica" pitchFamily="2" charset="0"/>
              </a:rPr>
              <a:t>growth</a:t>
            </a:r>
            <a:r>
              <a:rPr lang="fr-FR" dirty="0">
                <a:effectLst/>
                <a:latin typeface="Helvetica" pitchFamily="2" charset="0"/>
              </a:rPr>
              <a:t> time range</a:t>
            </a:r>
          </a:p>
          <a:p>
            <a:r>
              <a:rPr lang="fr-FR" dirty="0">
                <a:effectLst/>
                <a:latin typeface="Helvetica" pitchFamily="2" charset="0"/>
              </a:rPr>
              <a:t>Topic 2 : inflation </a:t>
            </a:r>
            <a:r>
              <a:rPr lang="fr-FR" dirty="0" err="1">
                <a:effectLst/>
                <a:latin typeface="Helvetica" pitchFamily="2" charset="0"/>
              </a:rPr>
              <a:t>policy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financial</a:t>
            </a:r>
            <a:endParaRPr lang="fr-FR" dirty="0">
              <a:effectLst/>
              <a:latin typeface="Helvetica" pitchFamily="2" charset="0"/>
            </a:endParaRPr>
          </a:p>
          <a:p>
            <a:r>
              <a:rPr lang="fr-FR" dirty="0">
                <a:effectLst/>
                <a:latin typeface="Helvetica" pitchFamily="2" charset="0"/>
              </a:rPr>
              <a:t>Topic 3 : </a:t>
            </a:r>
            <a:r>
              <a:rPr lang="fr-FR" dirty="0" err="1">
                <a:effectLst/>
                <a:latin typeface="Helvetica" pitchFamily="2" charset="0"/>
              </a:rPr>
              <a:t>forecast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prices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gdp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market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unemployment</a:t>
            </a:r>
            <a:r>
              <a:rPr lang="fr-FR" dirty="0">
                <a:effectLst/>
                <a:latin typeface="Helvetica" pitchFamily="2" charset="0"/>
              </a:rPr>
              <a:t> data</a:t>
            </a:r>
          </a:p>
          <a:p>
            <a:r>
              <a:rPr lang="fr-FR" dirty="0">
                <a:effectLst/>
                <a:latin typeface="Helvetica" pitchFamily="2" charset="0"/>
              </a:rPr>
              <a:t>Topic 4 : </a:t>
            </a:r>
            <a:r>
              <a:rPr lang="fr-FR" dirty="0" err="1">
                <a:effectLst/>
                <a:latin typeface="Helvetica" pitchFamily="2" charset="0"/>
              </a:rPr>
              <a:t>economy</a:t>
            </a:r>
            <a:r>
              <a:rPr lang="fr-FR" dirty="0">
                <a:effectLst/>
                <a:latin typeface="Helvetica" pitchFamily="2" charset="0"/>
              </a:rPr>
              <a:t> </a:t>
            </a:r>
            <a:r>
              <a:rPr lang="fr-FR" dirty="0" err="1">
                <a:effectLst/>
                <a:latin typeface="Helvetica" pitchFamily="2" charset="0"/>
              </a:rPr>
              <a:t>year</a:t>
            </a:r>
            <a:r>
              <a:rPr lang="fr-FR" dirty="0">
                <a:effectLst/>
                <a:latin typeface="Helvetica" pitchFamily="2" charset="0"/>
              </a:rPr>
              <a:t> time district people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D71CA8F-0B3D-7240-AA9E-F38B08947C15}"/>
              </a:ext>
            </a:extLst>
          </p:cNvPr>
          <p:cNvCxnSpPr/>
          <p:nvPr/>
        </p:nvCxnSpPr>
        <p:spPr>
          <a:xfrm flipH="1" flipV="1">
            <a:off x="2963333" y="3708400"/>
            <a:ext cx="1862667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A9665B3-62DC-404C-BDE3-305BF3966719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151901" y="3793067"/>
            <a:ext cx="674099" cy="157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EB85E37-5336-264B-BCEE-AA1200625200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8"/>
            <a:ext cx="2793999" cy="12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D824695-BA01-3A44-9082-986B108E430E}"/>
              </a:ext>
            </a:extLst>
          </p:cNvPr>
          <p:cNvCxnSpPr>
            <a:cxnSpLocks/>
          </p:cNvCxnSpPr>
          <p:nvPr/>
        </p:nvCxnSpPr>
        <p:spPr>
          <a:xfrm flipH="1" flipV="1">
            <a:off x="2032001" y="3793066"/>
            <a:ext cx="2793999" cy="181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BDC461-9230-F44B-A807-3BBE9D858469}"/>
              </a:ext>
            </a:extLst>
          </p:cNvPr>
          <p:cNvCxnSpPr>
            <a:cxnSpLocks/>
          </p:cNvCxnSpPr>
          <p:nvPr/>
        </p:nvCxnSpPr>
        <p:spPr>
          <a:xfrm flipV="1">
            <a:off x="4826000" y="3895699"/>
            <a:ext cx="1964267" cy="196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A59195-CF2B-2C4E-917D-2D90D577AEDA}"/>
              </a:ext>
            </a:extLst>
          </p:cNvPr>
          <p:cNvCxnSpPr>
            <a:cxnSpLocks/>
          </p:cNvCxnSpPr>
          <p:nvPr/>
        </p:nvCxnSpPr>
        <p:spPr>
          <a:xfrm flipV="1">
            <a:off x="4826000" y="3793065"/>
            <a:ext cx="795867" cy="99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19A385-0935-8C45-98BC-16BB9686B9C8}"/>
              </a:ext>
            </a:extLst>
          </p:cNvPr>
          <p:cNvSpPr txBox="1"/>
          <p:nvPr/>
        </p:nvSpPr>
        <p:spPr>
          <a:xfrm>
            <a:off x="8297333" y="3895699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Résultats d’Etienne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281085-2824-4D45-9953-D2CC7806869A}"/>
              </a:ext>
            </a:extLst>
          </p:cNvPr>
          <p:cNvSpPr txBox="1"/>
          <p:nvPr/>
        </p:nvSpPr>
        <p:spPr>
          <a:xfrm>
            <a:off x="624535" y="416930"/>
            <a:ext cx="67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LDA à 5 topics exécutée sur l’ensemble du corpus de </a:t>
            </a:r>
            <a:r>
              <a:rPr lang="fr-FR" dirty="0" err="1">
                <a:solidFill>
                  <a:srgbClr val="FF0000"/>
                </a:solidFill>
              </a:rPr>
              <a:t>statements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350FF164-FEDF-6E45-BACA-71FE86A1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266" y="365125"/>
            <a:ext cx="3674533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Comparaison au travail d’Etienne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42690E-D1A9-B641-8DDC-D6F948530F49}"/>
              </a:ext>
            </a:extLst>
          </p:cNvPr>
          <p:cNvSpPr/>
          <p:nvPr/>
        </p:nvSpPr>
        <p:spPr>
          <a:xfrm>
            <a:off x="7808264" y="1681585"/>
            <a:ext cx="38881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Helvetica" pitchFamily="2" charset="0"/>
              </a:rPr>
              <a:t>Le </a:t>
            </a:r>
            <a:r>
              <a:rPr lang="fr-FR" dirty="0" err="1">
                <a:effectLst/>
                <a:latin typeface="Helvetica" pitchFamily="2" charset="0"/>
              </a:rPr>
              <a:t>dataset</a:t>
            </a:r>
            <a:r>
              <a:rPr lang="fr-FR" dirty="0">
                <a:effectLst/>
                <a:latin typeface="Helvetica" pitchFamily="2" charset="0"/>
              </a:rPr>
              <a:t> a été mis à jour sur l’année 2015. </a:t>
            </a:r>
          </a:p>
          <a:p>
            <a:r>
              <a:rPr lang="fr-FR" dirty="0">
                <a:latin typeface="Helvetica" pitchFamily="2" charset="0"/>
              </a:rPr>
              <a:t>Je n’ai pas réussi à exploiter les codes d’Etienne sur la LDA (pas trouvé le code correspondant).</a:t>
            </a:r>
            <a:endParaRPr lang="fr-F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3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9ECDBEE-F389-0B4D-9FE8-8799B7CCD134}"/>
              </a:ext>
            </a:extLst>
          </p:cNvPr>
          <p:cNvSpPr txBox="1"/>
          <p:nvPr/>
        </p:nvSpPr>
        <p:spPr>
          <a:xfrm>
            <a:off x="2861732" y="1997839"/>
            <a:ext cx="6942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 err="1"/>
              <a:t>Scrapping</a:t>
            </a:r>
            <a:r>
              <a:rPr lang="fr-FR" dirty="0"/>
              <a:t> automatisé : exécuter le fichier </a:t>
            </a:r>
            <a:r>
              <a:rPr lang="fr-FR" b="1" dirty="0" err="1"/>
              <a:t>main.py</a:t>
            </a:r>
            <a:r>
              <a:rPr lang="fr-FR" b="1" dirty="0"/>
              <a:t> </a:t>
            </a:r>
            <a:r>
              <a:rPr lang="fr-FR" dirty="0"/>
              <a:t>du dossier </a:t>
            </a:r>
            <a:r>
              <a:rPr lang="fr-FR" i="1" dirty="0" err="1"/>
              <a:t>scrapping</a:t>
            </a:r>
            <a:r>
              <a:rPr lang="fr-FR" dirty="0"/>
              <a:t> dans le terminal de commande python. </a:t>
            </a:r>
          </a:p>
          <a:p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Stat </a:t>
            </a:r>
            <a:r>
              <a:rPr lang="fr-FR" dirty="0" err="1"/>
              <a:t>desc</a:t>
            </a:r>
            <a:r>
              <a:rPr lang="fr-FR" dirty="0"/>
              <a:t>, nettoyage complémentaire (voir notebook html)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 err="1"/>
              <a:t>Réimplémentation</a:t>
            </a:r>
            <a:r>
              <a:rPr lang="fr-FR" dirty="0"/>
              <a:t> de l’approche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r>
              <a:rPr lang="fr-FR" dirty="0"/>
              <a:t>pour la LDA avec </a:t>
            </a:r>
            <a:r>
              <a:rPr lang="fr-FR" i="1" dirty="0" err="1"/>
              <a:t>scikit-learn</a:t>
            </a:r>
            <a:r>
              <a:rPr lang="fr-FR" dirty="0"/>
              <a:t>, comparaison avec techniques NMF</a:t>
            </a: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endParaRPr lang="fr-FR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Pistes bibliographiques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3176C7D-52F3-7942-B6E6-D2749283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</p:spTree>
    <p:extLst>
      <p:ext uri="{BB962C8B-B14F-4D97-AF65-F5344CB8AC3E}">
        <p14:creationId xmlns:p14="http://schemas.microsoft.com/office/powerpoint/2010/main" val="8806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able&#10;&#10;Description générée automatiquement">
            <a:extLst>
              <a:ext uri="{FF2B5EF4-FFF2-40B4-BE49-F238E27FC236}">
                <a16:creationId xmlns:a16="http://schemas.microsoft.com/office/drawing/2014/main" id="{B2FA599A-16E9-584A-8051-86897EC31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92"/>
          <a:stretch/>
        </p:blipFill>
        <p:spPr>
          <a:xfrm>
            <a:off x="290396" y="5147913"/>
            <a:ext cx="5133614" cy="1384025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F1AD0B-5C4F-6C4A-BF2B-8189C1D27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737"/>
          <a:stretch/>
        </p:blipFill>
        <p:spPr>
          <a:xfrm>
            <a:off x="5707240" y="3546890"/>
            <a:ext cx="6502400" cy="161817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3F6638F-4A57-C242-AA38-006BDC45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Scrapping</a:t>
            </a:r>
            <a:r>
              <a:rPr lang="fr-FR" dirty="0"/>
              <a:t> automatisé</a:t>
            </a:r>
            <a:br>
              <a:rPr lang="fr-FR" dirty="0"/>
            </a:br>
            <a:r>
              <a:rPr lang="fr-FR" sz="2000" dirty="0"/>
              <a:t>Fonctionnement sur terminal/console de commandes python3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FDA974-C364-F544-98E3-32E5EE858A49}"/>
              </a:ext>
            </a:extLst>
          </p:cNvPr>
          <p:cNvSpPr txBox="1"/>
          <p:nvPr/>
        </p:nvSpPr>
        <p:spPr>
          <a:xfrm>
            <a:off x="329968" y="2238919"/>
            <a:ext cx="3996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Installer python3 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Ouvrir le terminal ou la console 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macOS</a:t>
            </a:r>
            <a:r>
              <a:rPr lang="fr-FR" dirty="0"/>
              <a:t> : &gt; dossier Utilitaires &gt; </a:t>
            </a:r>
            <a:r>
              <a:rPr lang="fr-FR" i="1" dirty="0"/>
              <a:t>Terminal</a:t>
            </a:r>
            <a:r>
              <a:rPr lang="fr-F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Windows : &gt; </a:t>
            </a:r>
            <a:r>
              <a:rPr lang="fr-FR" i="1" dirty="0"/>
              <a:t>Invite de commandes</a:t>
            </a:r>
            <a:r>
              <a:rPr lang="fr-F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Linux : &gt; </a:t>
            </a:r>
            <a:r>
              <a:rPr lang="fr-FR" i="1" dirty="0"/>
              <a:t>Terminal</a:t>
            </a:r>
            <a:r>
              <a:rPr lang="fr-FR" dirty="0"/>
              <a:t> ou </a:t>
            </a:r>
            <a:r>
              <a:rPr lang="fr-FR" dirty="0" err="1"/>
              <a:t>Ctrl+Alt+T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Aller dans le dossier du package </a:t>
            </a:r>
            <a:r>
              <a:rPr lang="fr-FR" i="1" dirty="0" err="1"/>
              <a:t>scrapping</a:t>
            </a:r>
            <a:r>
              <a:rPr lang="fr-FR" dirty="0"/>
              <a:t>  (voir détail ci contre) </a:t>
            </a:r>
          </a:p>
          <a:p>
            <a:pPr marL="285750" indent="-285750">
              <a:buFontTx/>
              <a:buChar char="-"/>
            </a:pPr>
            <a:r>
              <a:rPr lang="fr-FR" dirty="0"/>
              <a:t>Taper </a:t>
            </a:r>
            <a:r>
              <a:rPr lang="fr-FR" i="1" dirty="0"/>
              <a:t>python3 </a:t>
            </a:r>
            <a:r>
              <a:rPr lang="fr-FR" i="1" dirty="0" err="1"/>
              <a:t>main.py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55B196-6C07-D340-A115-FA4ED06CA650}"/>
              </a:ext>
            </a:extLst>
          </p:cNvPr>
          <p:cNvSpPr txBox="1"/>
          <p:nvPr/>
        </p:nvSpPr>
        <p:spPr>
          <a:xfrm>
            <a:off x="5709167" y="2472639"/>
            <a:ext cx="7018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</a:t>
            </a:r>
            <a:r>
              <a:rPr lang="fr-FR" dirty="0" err="1"/>
              <a:t>macOS</a:t>
            </a:r>
            <a:r>
              <a:rPr lang="fr-FR" dirty="0"/>
              <a:t> et Linux (UNIX systèmes) : commandes en </a:t>
            </a:r>
            <a:r>
              <a:rPr lang="fr-FR" dirty="0" err="1"/>
              <a:t>bash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dérouler le dossier courant : </a:t>
            </a:r>
            <a:r>
              <a:rPr lang="fr-FR" i="1" dirty="0" err="1"/>
              <a:t>ls</a:t>
            </a:r>
            <a:endParaRPr lang="fr-FR" i="1" dirty="0"/>
          </a:p>
          <a:p>
            <a:pPr marL="285750" indent="-285750">
              <a:buFontTx/>
              <a:buChar char="-"/>
            </a:pPr>
            <a:r>
              <a:rPr lang="fr-FR" dirty="0"/>
              <a:t>Pour </a:t>
            </a:r>
            <a:r>
              <a:rPr lang="fr-FR" dirty="0" err="1"/>
              <a:t>accèder</a:t>
            </a:r>
            <a:r>
              <a:rPr lang="fr-FR" dirty="0"/>
              <a:t> à un dossier : </a:t>
            </a:r>
            <a:r>
              <a:rPr lang="fr-FR" i="1" dirty="0"/>
              <a:t>cd</a:t>
            </a:r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0937918F-42BB-8044-A7DF-9D33F82B44AB}"/>
                  </a:ext>
                </a:extLst>
              </p14:cNvPr>
              <p14:cNvContentPartPr/>
              <p14:nvPr/>
            </p14:nvContentPartPr>
            <p14:xfrm>
              <a:off x="8372174" y="5048726"/>
              <a:ext cx="3583800" cy="3564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0937918F-42BB-8044-A7DF-9D33F82B44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8174" y="4940726"/>
                <a:ext cx="3691440" cy="2512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1B9608-0E9B-5042-922C-6A33F973A432}"/>
              </a:ext>
            </a:extLst>
          </p:cNvPr>
          <p:cNvCxnSpPr/>
          <p:nvPr/>
        </p:nvCxnSpPr>
        <p:spPr>
          <a:xfrm flipV="1">
            <a:off x="8762435" y="5144516"/>
            <a:ext cx="0" cy="445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45BBF6C-C5E7-5C44-855C-56B294AF25C9}"/>
              </a:ext>
            </a:extLst>
          </p:cNvPr>
          <p:cNvCxnSpPr>
            <a:cxnSpLocks/>
          </p:cNvCxnSpPr>
          <p:nvPr/>
        </p:nvCxnSpPr>
        <p:spPr>
          <a:xfrm flipH="1">
            <a:off x="6653601" y="3880304"/>
            <a:ext cx="396240" cy="300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1ED1561-775B-394A-8978-4DD7E8B82F10}"/>
              </a:ext>
            </a:extLst>
          </p:cNvPr>
          <p:cNvSpPr txBox="1"/>
          <p:nvPr/>
        </p:nvSpPr>
        <p:spPr>
          <a:xfrm>
            <a:off x="8355126" y="5574560"/>
            <a:ext cx="135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Dossier parent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6BAC78-FDBC-154A-B2E9-D3091C935312}"/>
              </a:ext>
            </a:extLst>
          </p:cNvPr>
          <p:cNvSpPr txBox="1"/>
          <p:nvPr/>
        </p:nvSpPr>
        <p:spPr>
          <a:xfrm>
            <a:off x="6758943" y="4084093"/>
            <a:ext cx="1350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Dossier parent</a:t>
            </a:r>
          </a:p>
        </p:txBody>
      </p:sp>
      <p:sp>
        <p:nvSpPr>
          <p:cNvPr id="24" name="Parenthèse ouvrante 23">
            <a:extLst>
              <a:ext uri="{FF2B5EF4-FFF2-40B4-BE49-F238E27FC236}">
                <a16:creationId xmlns:a16="http://schemas.microsoft.com/office/drawing/2014/main" id="{DFE638F1-2AF2-E24C-BF4B-173FF3362A0C}"/>
              </a:ext>
            </a:extLst>
          </p:cNvPr>
          <p:cNvSpPr/>
          <p:nvPr/>
        </p:nvSpPr>
        <p:spPr>
          <a:xfrm rot="16200000">
            <a:off x="9792961" y="3452617"/>
            <a:ext cx="216627" cy="3786572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F441EE-BEF7-BE42-959A-668CEF096E23}"/>
              </a:ext>
            </a:extLst>
          </p:cNvPr>
          <p:cNvSpPr txBox="1"/>
          <p:nvPr/>
        </p:nvSpPr>
        <p:spPr>
          <a:xfrm>
            <a:off x="8904368" y="5433503"/>
            <a:ext cx="3361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Accès au package : </a:t>
            </a:r>
            <a:r>
              <a:rPr lang="fr-FR" sz="1100" i="1" dirty="0">
                <a:solidFill>
                  <a:srgbClr val="FF0000"/>
                </a:solidFill>
              </a:rPr>
              <a:t>cd + chemin du dossier </a:t>
            </a:r>
            <a:r>
              <a:rPr lang="fr-FR" sz="1100" i="1" dirty="0" err="1">
                <a:solidFill>
                  <a:srgbClr val="FF0000"/>
                </a:solidFill>
              </a:rPr>
              <a:t>scrapping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D1910CD-CA8B-8B49-B2DF-AB5B209ED713}"/>
              </a:ext>
            </a:extLst>
          </p:cNvPr>
          <p:cNvSpPr txBox="1"/>
          <p:nvPr/>
        </p:nvSpPr>
        <p:spPr>
          <a:xfrm>
            <a:off x="5707240" y="5587457"/>
            <a:ext cx="701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Windows :</a:t>
            </a:r>
          </a:p>
          <a:p>
            <a:pPr marL="285750" indent="-285750">
              <a:buFontTx/>
              <a:buChar char="-"/>
            </a:pPr>
            <a:r>
              <a:rPr lang="fr-FR" dirty="0"/>
              <a:t>Pour dérouler le dossier courant : </a:t>
            </a:r>
            <a:r>
              <a:rPr lang="fr-FR" i="1" dirty="0" err="1"/>
              <a:t>pwd</a:t>
            </a:r>
            <a:r>
              <a:rPr lang="fr-FR" i="1" dirty="0"/>
              <a:t> </a:t>
            </a:r>
            <a:r>
              <a:rPr lang="fr-FR" dirty="0"/>
              <a:t>ou </a:t>
            </a:r>
            <a:r>
              <a:rPr lang="fr-FR" i="1" dirty="0" err="1"/>
              <a:t>cwd</a:t>
            </a:r>
            <a:endParaRPr lang="fr-FR" i="1" dirty="0"/>
          </a:p>
          <a:p>
            <a:pPr marL="285750" indent="-285750">
              <a:buFontTx/>
              <a:buChar char="-"/>
            </a:pPr>
            <a:r>
              <a:rPr lang="fr-FR" dirty="0"/>
              <a:t>Pour accéder à un dossier : </a:t>
            </a:r>
            <a:r>
              <a:rPr lang="fr-FR" i="1" dirty="0"/>
              <a:t>cd</a:t>
            </a:r>
          </a:p>
          <a:p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26E17F89-92E1-EC40-904F-B642EBCE9658}"/>
                  </a:ext>
                </a:extLst>
              </p14:cNvPr>
              <p14:cNvContentPartPr/>
              <p14:nvPr/>
            </p14:nvContentPartPr>
            <p14:xfrm>
              <a:off x="8150580" y="5048306"/>
              <a:ext cx="168480" cy="2052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26E17F89-92E1-EC40-904F-B642EBCE96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6940" y="4940306"/>
                <a:ext cx="2761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E1E42684-E481-854F-BFCB-859BE787AED6}"/>
                  </a:ext>
                </a:extLst>
              </p14:cNvPr>
              <p14:cNvContentPartPr/>
              <p14:nvPr/>
            </p14:nvContentPartPr>
            <p14:xfrm>
              <a:off x="8160300" y="3639266"/>
              <a:ext cx="169200" cy="2448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E1E42684-E481-854F-BFCB-859BE787AE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6660" y="3531626"/>
                <a:ext cx="276840" cy="2401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Flèche vers la droite 29">
            <a:extLst>
              <a:ext uri="{FF2B5EF4-FFF2-40B4-BE49-F238E27FC236}">
                <a16:creationId xmlns:a16="http://schemas.microsoft.com/office/drawing/2014/main" id="{EE45407D-A3C3-E84C-8B88-224BFEA45B57}"/>
              </a:ext>
            </a:extLst>
          </p:cNvPr>
          <p:cNvSpPr/>
          <p:nvPr/>
        </p:nvSpPr>
        <p:spPr>
          <a:xfrm>
            <a:off x="4463997" y="4355979"/>
            <a:ext cx="822960" cy="305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2C03F8-337C-B441-B5B4-A577DB2108B7}"/>
              </a:ext>
            </a:extLst>
          </p:cNvPr>
          <p:cNvSpPr txBox="1"/>
          <p:nvPr/>
        </p:nvSpPr>
        <p:spPr>
          <a:xfrm>
            <a:off x="329968" y="1521023"/>
            <a:ext cx="1162600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Télécharger le dossier </a:t>
            </a:r>
            <a:r>
              <a:rPr lang="fr-FR" i="1" dirty="0" err="1"/>
              <a:t>scrapping</a:t>
            </a:r>
            <a:r>
              <a:rPr lang="fr-FR" dirty="0"/>
              <a:t>. Après exécution en suivant les commandes suivantes, tous les </a:t>
            </a:r>
            <a:r>
              <a:rPr lang="fr-FR" dirty="0" err="1"/>
              <a:t>transcripts</a:t>
            </a:r>
            <a:r>
              <a:rPr lang="fr-FR" dirty="0"/>
              <a:t> de la FOMC à partir de la date renseignée par l'utilisateur dans le script jusqu’aux derniers publiés. Détails dans le fichier </a:t>
            </a:r>
            <a:r>
              <a:rPr lang="fr-FR" dirty="0" err="1"/>
              <a:t>README.md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9E3F6-1AA4-4F44-83C3-B184B696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DC96D9-AF72-1542-B51C-DC6554D2924F}"/>
              </a:ext>
            </a:extLst>
          </p:cNvPr>
          <p:cNvSpPr txBox="1"/>
          <p:nvPr/>
        </p:nvSpPr>
        <p:spPr>
          <a:xfrm>
            <a:off x="1600200" y="2297251"/>
            <a:ext cx="7520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LDA sur tout le corpus en variant le nombre de topics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Approfondissement possible : nombre de topics optimal via </a:t>
            </a:r>
            <a:r>
              <a:rPr lang="fr-FR" dirty="0" err="1"/>
              <a:t>clustering</a:t>
            </a:r>
            <a:r>
              <a:rPr lang="fr-FR" dirty="0"/>
              <a:t> T-SNE/K-</a:t>
            </a:r>
            <a:r>
              <a:rPr lang="fr-FR" dirty="0" err="1"/>
              <a:t>means</a:t>
            </a:r>
            <a:r>
              <a:rPr lang="fr-FR" dirty="0"/>
              <a:t> après l’approche </a:t>
            </a:r>
            <a:r>
              <a:rPr lang="fr-FR" i="1" dirty="0"/>
              <a:t>bag of </a:t>
            </a:r>
            <a:r>
              <a:rPr lang="fr-FR" i="1" dirty="0" err="1"/>
              <a:t>words</a:t>
            </a:r>
            <a:r>
              <a:rPr lang="fr-FR" i="1" dirty="0"/>
              <a:t> </a:t>
            </a:r>
            <a:r>
              <a:rPr lang="fr-FR" dirty="0"/>
              <a:t>avec TF-</a:t>
            </a:r>
            <a:r>
              <a:rPr lang="fr-FR" dirty="0" err="1"/>
              <a:t>idf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LDA par chair et sur les personnes en tandem entre deux chairs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Observation via </a:t>
            </a:r>
            <a:r>
              <a:rPr lang="fr-FR" dirty="0" err="1"/>
              <a:t>pyLDAvis</a:t>
            </a:r>
            <a:r>
              <a:rPr lang="fr-FR" dirty="0"/>
              <a:t> d’un possible impact (apparition ou disparition d’un topic conséquent)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Critique : corpus trop petit, donc résultats non statistiquement significatifs, à voir sur le point suivant</a:t>
            </a:r>
          </a:p>
          <a:p>
            <a:pPr lvl="1"/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LDA sur tout le corpus, observation de la fréquence des topics par chair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fr-FR" dirty="0"/>
              <a:t>Ouverture : observation des fréquences pour les personnes entre deux chairs des topics obtenus sur « tout le corpus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45AF2F-C310-0242-A20F-742DD3D102AB}"/>
              </a:ext>
            </a:extLst>
          </p:cNvPr>
          <p:cNvSpPr txBox="1"/>
          <p:nvPr/>
        </p:nvSpPr>
        <p:spPr>
          <a:xfrm>
            <a:off x="963930" y="1523048"/>
            <a:ext cx="1038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Perspective : topic </a:t>
            </a:r>
            <a:r>
              <a:rPr lang="fr-FR" dirty="0" err="1"/>
              <a:t>modelling</a:t>
            </a:r>
            <a:r>
              <a:rPr lang="fr-FR" dirty="0"/>
              <a:t> et influence des chairs/chairman/audience ?</a:t>
            </a:r>
          </a:p>
          <a:p>
            <a:r>
              <a:rPr lang="fr-FR" dirty="0"/>
              <a:t>Ouverture : autre technique de topic </a:t>
            </a:r>
            <a:r>
              <a:rPr lang="fr-FR" dirty="0" err="1"/>
              <a:t>modelling</a:t>
            </a:r>
            <a:r>
              <a:rPr lang="fr-FR" dirty="0"/>
              <a:t> NMF en annexe dans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428135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1F014-62C6-DE4E-82AE-F9FF1BB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E65ABC-0A87-7443-9BB0-CFB087A2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1585137"/>
            <a:ext cx="7713385" cy="490773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A3777CE-5F60-1243-88A3-6441BDC0E21E}"/>
              </a:ext>
            </a:extLst>
          </p:cNvPr>
          <p:cNvSpPr txBox="1"/>
          <p:nvPr/>
        </p:nvSpPr>
        <p:spPr>
          <a:xfrm>
            <a:off x="211414" y="1690688"/>
            <a:ext cx="2729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LDA sur un extrait de corpus (5000 lignes)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3 zones dédiées à la terminologie macro</a:t>
            </a:r>
          </a:p>
          <a:p>
            <a:pPr marL="285750" indent="-285750">
              <a:buFontTx/>
              <a:buChar char="-"/>
            </a:pPr>
            <a:r>
              <a:rPr lang="fr-FR" dirty="0"/>
              <a:t>2 zones correspondant à la structure de la réunion (tours de parole etc.)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Problème à explorer : </a:t>
            </a:r>
          </a:p>
          <a:p>
            <a:r>
              <a:rPr lang="fr-FR" dirty="0"/>
              <a:t>Choix de la bonne métrique pour évaluer la pertinence d’un topic </a:t>
            </a:r>
            <a:r>
              <a:rPr lang="fr-FR" dirty="0" err="1"/>
              <a:t>modelling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63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1F014-62C6-DE4E-82AE-F9FF1BB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3777CE-5F60-1243-88A3-6441BDC0E21E}"/>
              </a:ext>
            </a:extLst>
          </p:cNvPr>
          <p:cNvSpPr txBox="1"/>
          <p:nvPr/>
        </p:nvSpPr>
        <p:spPr>
          <a:xfrm>
            <a:off x="2291674" y="1413689"/>
            <a:ext cx="789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la </a:t>
            </a:r>
            <a:r>
              <a:rPr lang="fr-FR" b="1" dirty="0"/>
              <a:t>chair Greenspan : </a:t>
            </a:r>
            <a:r>
              <a:rPr lang="fr-FR" dirty="0"/>
              <a:t>évolution au passage à </a:t>
            </a:r>
            <a:r>
              <a:rPr lang="fr-FR" b="1" dirty="0" err="1"/>
              <a:t>Bernanke</a:t>
            </a:r>
            <a:r>
              <a:rPr lang="fr-FR" dirty="0"/>
              <a:t> ?</a:t>
            </a:r>
          </a:p>
          <a:p>
            <a:r>
              <a:rPr lang="fr-FR" dirty="0"/>
              <a:t>LDA sur  les individus à cheval sur les deux mandats.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80C410-4F58-D343-B4A3-DE16B4FA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89"/>
          <a:stretch/>
        </p:blipFill>
        <p:spPr>
          <a:xfrm>
            <a:off x="1981201" y="2664413"/>
            <a:ext cx="4114799" cy="35145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3FBD37-B70B-2B44-ADF2-A64896B2D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20"/>
          <a:stretch/>
        </p:blipFill>
        <p:spPr>
          <a:xfrm>
            <a:off x="8153400" y="2607263"/>
            <a:ext cx="4114798" cy="41935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38C79D-7489-5147-AFF5-1BA796CBFBFC}"/>
              </a:ext>
            </a:extLst>
          </p:cNvPr>
          <p:cNvSpPr txBox="1"/>
          <p:nvPr/>
        </p:nvSpPr>
        <p:spPr>
          <a:xfrm>
            <a:off x="382193" y="2241829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Greenspan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A3B391-E74E-F848-A70E-9E40535672A3}"/>
              </a:ext>
            </a:extLst>
          </p:cNvPr>
          <p:cNvSpPr txBox="1"/>
          <p:nvPr/>
        </p:nvSpPr>
        <p:spPr>
          <a:xfrm>
            <a:off x="6589061" y="2205854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Bernanke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247967-EF8F-3E47-BD6A-65A3C1F71C68}"/>
              </a:ext>
            </a:extLst>
          </p:cNvPr>
          <p:cNvSpPr txBox="1"/>
          <p:nvPr/>
        </p:nvSpPr>
        <p:spPr>
          <a:xfrm>
            <a:off x="161365" y="2796988"/>
            <a:ext cx="1819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</a:t>
            </a:r>
            <a:r>
              <a:rPr lang="fr-FR" sz="1200" dirty="0" err="1"/>
              <a:t>growth</a:t>
            </a:r>
            <a:r>
              <a:rPr lang="fr-FR" sz="1200" dirty="0"/>
              <a:t> percent inflation </a:t>
            </a:r>
            <a:r>
              <a:rPr lang="fr-FR" sz="1200" dirty="0" err="1"/>
              <a:t>year</a:t>
            </a:r>
            <a:r>
              <a:rPr lang="fr-FR" sz="1200" dirty="0"/>
              <a:t>  </a:t>
            </a:r>
            <a:r>
              <a:rPr lang="fr-FR" sz="1200" dirty="0" err="1"/>
              <a:t>policy</a:t>
            </a:r>
            <a:r>
              <a:rPr lang="fr-FR" sz="1200" dirty="0"/>
              <a:t> us panel </a:t>
            </a:r>
            <a:r>
              <a:rPr lang="fr-FR" sz="1200" dirty="0" err="1"/>
              <a:t>prices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</a:t>
            </a:r>
            <a:r>
              <a:rPr lang="fr-FR" sz="1200" dirty="0" err="1"/>
              <a:t>press</a:t>
            </a:r>
            <a:r>
              <a:rPr lang="fr-FR" sz="1200" dirty="0"/>
              <a:t> </a:t>
            </a:r>
            <a:r>
              <a:rPr lang="fr-FR" sz="1200" dirty="0" err="1"/>
              <a:t>commitee</a:t>
            </a:r>
            <a:r>
              <a:rPr lang="fr-FR" sz="1200" dirty="0"/>
              <a:t> </a:t>
            </a:r>
            <a:r>
              <a:rPr lang="fr-FR" sz="1200" dirty="0" err="1"/>
              <a:t>saving</a:t>
            </a:r>
            <a:r>
              <a:rPr lang="fr-FR" sz="1200" dirty="0"/>
              <a:t> </a:t>
            </a:r>
            <a:r>
              <a:rPr lang="fr-FR" sz="1200" dirty="0" err="1"/>
              <a:t>recall</a:t>
            </a:r>
            <a:r>
              <a:rPr lang="fr-FR" sz="1200" dirty="0"/>
              <a:t> swap </a:t>
            </a:r>
            <a:r>
              <a:rPr lang="fr-FR" sz="1200" dirty="0" err="1"/>
              <a:t>assets</a:t>
            </a:r>
            <a:r>
              <a:rPr lang="fr-FR" sz="1200" dirty="0"/>
              <a:t> figure budget break </a:t>
            </a:r>
            <a:r>
              <a:rPr lang="fr-FR" sz="1200" dirty="0" err="1"/>
              <a:t>raise</a:t>
            </a:r>
            <a:r>
              <a:rPr lang="fr-FR" sz="1200" dirty="0"/>
              <a:t> </a:t>
            </a:r>
            <a:r>
              <a:rPr lang="fr-FR" sz="1200" dirty="0" err="1"/>
              <a:t>banking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signal </a:t>
            </a:r>
            <a:r>
              <a:rPr lang="fr-FR" sz="1200" dirty="0" err="1"/>
              <a:t>recommendation</a:t>
            </a:r>
            <a:r>
              <a:rPr lang="fr-FR" sz="1200" dirty="0"/>
              <a:t> compensation </a:t>
            </a:r>
            <a:r>
              <a:rPr lang="fr-FR" sz="1200" dirty="0" err="1"/>
              <a:t>uncertainties</a:t>
            </a:r>
            <a:r>
              <a:rPr lang="fr-FR" sz="1200" dirty="0"/>
              <a:t> reports </a:t>
            </a:r>
            <a:r>
              <a:rPr lang="fr-FR" sz="1200" dirty="0" err="1"/>
              <a:t>wage</a:t>
            </a:r>
            <a:r>
              <a:rPr lang="fr-FR" sz="1200" dirty="0"/>
              <a:t> </a:t>
            </a:r>
            <a:r>
              <a:rPr lang="fr-FR" sz="1200" dirty="0" err="1"/>
              <a:t>bluebook</a:t>
            </a:r>
            <a:r>
              <a:rPr lang="fr-FR" sz="1200" dirty="0"/>
              <a:t> power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results</a:t>
            </a:r>
            <a:r>
              <a:rPr lang="fr-FR" sz="1200" dirty="0"/>
              <a:t> parts </a:t>
            </a:r>
            <a:r>
              <a:rPr lang="fr-FR" sz="1200" dirty="0" err="1"/>
              <a:t>series</a:t>
            </a:r>
            <a:r>
              <a:rPr lang="fr-FR" sz="1200" dirty="0"/>
              <a:t>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momentum</a:t>
            </a:r>
            <a:r>
              <a:rPr lang="fr-FR" sz="1200" dirty="0"/>
              <a:t> budget </a:t>
            </a:r>
            <a:r>
              <a:rPr lang="fr-FR" sz="1200" dirty="0" err="1"/>
              <a:t>orders</a:t>
            </a:r>
            <a:r>
              <a:rPr lang="fr-FR" sz="1200" dirty="0"/>
              <a:t> </a:t>
            </a:r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previous</a:t>
            </a:r>
            <a:r>
              <a:rPr lang="fr-FR" sz="1200" dirty="0"/>
              <a:t> </a:t>
            </a:r>
            <a:r>
              <a:rPr lang="fr-FR" sz="1200" dirty="0" err="1"/>
              <a:t>maintain</a:t>
            </a:r>
            <a:r>
              <a:rPr lang="fr-FR" sz="1200" dirty="0"/>
              <a:t> lead record </a:t>
            </a:r>
            <a:r>
              <a:rPr lang="fr-FR" sz="1200" dirty="0" err="1"/>
              <a:t>reserves</a:t>
            </a:r>
            <a:r>
              <a:rPr lang="fr-FR" sz="1200" dirty="0"/>
              <a:t> </a:t>
            </a:r>
            <a:r>
              <a:rPr lang="fr-FR" sz="1200" dirty="0" err="1"/>
              <a:t>product</a:t>
            </a:r>
            <a:r>
              <a:rPr lang="fr-FR" sz="1200" dirty="0"/>
              <a:t> export </a:t>
            </a:r>
            <a:r>
              <a:rPr lang="fr-FR" sz="1200" dirty="0" err="1"/>
              <a:t>consequence</a:t>
            </a:r>
            <a:r>
              <a:rPr lang="fr-FR" sz="1200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9B0025-100F-8A4F-A4D5-0B6837D74737}"/>
              </a:ext>
            </a:extLst>
          </p:cNvPr>
          <p:cNvSpPr txBox="1"/>
          <p:nvPr/>
        </p:nvSpPr>
        <p:spPr>
          <a:xfrm>
            <a:off x="6096000" y="2739252"/>
            <a:ext cx="20977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inflation </a:t>
            </a:r>
            <a:r>
              <a:rPr lang="fr-FR" sz="1200" dirty="0" err="1"/>
              <a:t>market</a:t>
            </a:r>
            <a:r>
              <a:rPr lang="fr-FR" sz="1200" dirty="0"/>
              <a:t> </a:t>
            </a:r>
            <a:r>
              <a:rPr lang="fr-FR" sz="1200" dirty="0" err="1"/>
              <a:t>funds</a:t>
            </a:r>
            <a:r>
              <a:rPr lang="fr-FR" sz="1200" dirty="0"/>
              <a:t> </a:t>
            </a:r>
            <a:r>
              <a:rPr lang="fr-FR" sz="1200" dirty="0" err="1"/>
              <a:t>federal</a:t>
            </a:r>
            <a:r>
              <a:rPr lang="fr-FR" sz="1200" dirty="0"/>
              <a:t> </a:t>
            </a:r>
            <a:r>
              <a:rPr lang="fr-FR" sz="1200" dirty="0" err="1"/>
              <a:t>reserve</a:t>
            </a:r>
            <a:r>
              <a:rPr lang="fr-FR" sz="1200" dirty="0"/>
              <a:t> </a:t>
            </a:r>
            <a:r>
              <a:rPr lang="fr-FR" sz="1200" dirty="0" err="1"/>
              <a:t>securities</a:t>
            </a:r>
            <a:r>
              <a:rPr lang="fr-FR" sz="1200" dirty="0"/>
              <a:t> </a:t>
            </a:r>
            <a:r>
              <a:rPr lang="fr-FR" sz="1200" dirty="0" err="1"/>
              <a:t>financial</a:t>
            </a:r>
            <a:r>
              <a:rPr lang="fr-FR" sz="1200" dirty="0"/>
              <a:t> </a:t>
            </a:r>
            <a:r>
              <a:rPr lang="fr-FR" sz="1200" dirty="0" err="1"/>
              <a:t>risk</a:t>
            </a:r>
            <a:r>
              <a:rPr lang="fr-FR" sz="1200" dirty="0"/>
              <a:t> </a:t>
            </a:r>
            <a:r>
              <a:rPr lang="fr-FR" sz="1200" dirty="0" err="1"/>
              <a:t>treasury</a:t>
            </a:r>
            <a:r>
              <a:rPr lang="fr-FR" sz="1200" dirty="0"/>
              <a:t> </a:t>
            </a:r>
            <a:r>
              <a:rPr lang="fr-FR" sz="1200" dirty="0" err="1"/>
              <a:t>credit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central projections percent </a:t>
            </a:r>
            <a:r>
              <a:rPr lang="fr-FR" sz="1200" dirty="0" err="1"/>
              <a:t>unemployment</a:t>
            </a:r>
            <a:r>
              <a:rPr lang="fr-FR" sz="1200" dirty="0"/>
              <a:t> </a:t>
            </a:r>
            <a:r>
              <a:rPr lang="fr-FR" sz="1200" dirty="0" err="1"/>
              <a:t>gdp</a:t>
            </a:r>
            <a:r>
              <a:rPr lang="fr-FR" sz="1200" dirty="0"/>
              <a:t> </a:t>
            </a:r>
            <a:r>
              <a:rPr lang="fr-FR" sz="1200" dirty="0" err="1"/>
              <a:t>growth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r>
              <a:rPr lang="fr-FR" sz="1200" dirty="0"/>
              <a:t> panel </a:t>
            </a:r>
            <a:r>
              <a:rPr lang="fr-FR" sz="1200" dirty="0" err="1"/>
              <a:t>assessments</a:t>
            </a:r>
            <a:r>
              <a:rPr lang="fr-FR" sz="1200" dirty="0"/>
              <a:t> </a:t>
            </a:r>
            <a:r>
              <a:rPr lang="fr-FR" sz="1200" dirty="0" err="1"/>
              <a:t>greenbook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production management </a:t>
            </a:r>
            <a:r>
              <a:rPr lang="fr-FR" sz="1200" dirty="0" err="1"/>
              <a:t>materials</a:t>
            </a:r>
            <a:r>
              <a:rPr lang="fr-FR" sz="1200" dirty="0"/>
              <a:t> </a:t>
            </a:r>
            <a:r>
              <a:rPr lang="fr-FR" sz="1200" dirty="0" err="1"/>
              <a:t>reducing</a:t>
            </a:r>
            <a:r>
              <a:rPr lang="fr-FR" sz="1200" dirty="0"/>
              <a:t> </a:t>
            </a:r>
            <a:r>
              <a:rPr lang="fr-FR" sz="1200" dirty="0" err="1"/>
              <a:t>estimates</a:t>
            </a:r>
            <a:r>
              <a:rPr lang="fr-FR" sz="1200" dirty="0"/>
              <a:t> </a:t>
            </a:r>
            <a:r>
              <a:rPr lang="fr-FR" sz="1200" dirty="0" err="1"/>
              <a:t>extent</a:t>
            </a:r>
            <a:r>
              <a:rPr lang="fr-FR" sz="1200" dirty="0"/>
              <a:t> positive </a:t>
            </a:r>
            <a:r>
              <a:rPr lang="fr-FR" sz="1200" dirty="0" err="1"/>
              <a:t>side</a:t>
            </a:r>
            <a:r>
              <a:rPr lang="fr-FR" sz="1200" dirty="0"/>
              <a:t> chart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liftoff</a:t>
            </a:r>
            <a:r>
              <a:rPr lang="fr-FR" sz="1200" dirty="0"/>
              <a:t> premiums </a:t>
            </a:r>
            <a:r>
              <a:rPr lang="fr-FR" sz="1200" dirty="0" err="1"/>
              <a:t>overnight</a:t>
            </a:r>
            <a:r>
              <a:rPr lang="fr-FR" sz="1200" dirty="0"/>
              <a:t> </a:t>
            </a:r>
            <a:r>
              <a:rPr lang="fr-FR" sz="1200" dirty="0" err="1"/>
              <a:t>moreover</a:t>
            </a:r>
            <a:r>
              <a:rPr lang="fr-FR" sz="1200" dirty="0"/>
              <a:t> memo implication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deleveraging</a:t>
            </a:r>
            <a:r>
              <a:rPr lang="fr-FR" sz="1200" dirty="0"/>
              <a:t> </a:t>
            </a:r>
            <a:r>
              <a:rPr lang="fr-FR" sz="1200" dirty="0" err="1"/>
              <a:t>commodity</a:t>
            </a:r>
            <a:endParaRPr lang="fr-FR" sz="1200" dirty="0"/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remittances</a:t>
            </a:r>
            <a:r>
              <a:rPr lang="fr-FR" sz="1200" dirty="0"/>
              <a:t> </a:t>
            </a:r>
            <a:r>
              <a:rPr lang="fr-FR" sz="1200" dirty="0" err="1"/>
              <a:t>sheet</a:t>
            </a:r>
            <a:r>
              <a:rPr lang="fr-FR" sz="1200" dirty="0"/>
              <a:t> </a:t>
            </a:r>
            <a:r>
              <a:rPr lang="fr-FR" sz="1200" dirty="0" err="1"/>
              <a:t>board</a:t>
            </a:r>
            <a:r>
              <a:rPr lang="fr-FR" sz="1200" dirty="0"/>
              <a:t> repo </a:t>
            </a:r>
            <a:r>
              <a:rPr lang="fr-FR" sz="1200" dirty="0" err="1"/>
              <a:t>judge</a:t>
            </a:r>
            <a:r>
              <a:rPr lang="fr-FR" sz="1200" dirty="0"/>
              <a:t> look </a:t>
            </a:r>
            <a:r>
              <a:rPr lang="fr-FR" sz="1200" dirty="0" err="1"/>
              <a:t>rather</a:t>
            </a:r>
            <a:r>
              <a:rPr lang="fr-FR" sz="1200" dirty="0"/>
              <a:t> </a:t>
            </a:r>
            <a:r>
              <a:rPr lang="fr-FR" sz="1200" dirty="0" err="1"/>
              <a:t>facility</a:t>
            </a:r>
            <a:r>
              <a:rPr lang="fr-FR" sz="1200" dirty="0"/>
              <a:t> structural stress scenario </a:t>
            </a:r>
            <a:r>
              <a:rPr lang="fr-FR" sz="1200" dirty="0" err="1"/>
              <a:t>weaker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1129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1F014-62C6-DE4E-82AE-F9FF1BBA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LDA : pistes et commentaires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3777CE-5F60-1243-88A3-6441BDC0E21E}"/>
              </a:ext>
            </a:extLst>
          </p:cNvPr>
          <p:cNvSpPr txBox="1"/>
          <p:nvPr/>
        </p:nvSpPr>
        <p:spPr>
          <a:xfrm>
            <a:off x="2291674" y="1413689"/>
            <a:ext cx="789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la </a:t>
            </a:r>
            <a:r>
              <a:rPr lang="fr-FR" b="1" dirty="0"/>
              <a:t>chair Greenspan : </a:t>
            </a:r>
            <a:r>
              <a:rPr lang="fr-FR" dirty="0"/>
              <a:t>évolution au passage à </a:t>
            </a:r>
            <a:r>
              <a:rPr lang="fr-FR" b="1" dirty="0" err="1"/>
              <a:t>Bernanke</a:t>
            </a:r>
            <a:r>
              <a:rPr lang="fr-FR" dirty="0"/>
              <a:t> ?</a:t>
            </a:r>
          </a:p>
          <a:p>
            <a:r>
              <a:rPr lang="fr-FR" dirty="0"/>
              <a:t>LDA sur  les individus à cheval sur les deux mandats. </a:t>
            </a:r>
          </a:p>
          <a:p>
            <a:r>
              <a:rPr lang="fr-FR" dirty="0"/>
              <a:t>Idem pour </a:t>
            </a:r>
            <a:r>
              <a:rPr lang="fr-FR" dirty="0" err="1"/>
              <a:t>Yellen</a:t>
            </a:r>
            <a:r>
              <a:rPr lang="fr-FR" dirty="0"/>
              <a:t>/</a:t>
            </a:r>
            <a:r>
              <a:rPr lang="fr-FR" dirty="0" err="1"/>
              <a:t>Bernanke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80C410-4F58-D343-B4A3-DE16B4FAD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89"/>
          <a:stretch/>
        </p:blipFill>
        <p:spPr>
          <a:xfrm>
            <a:off x="1981201" y="2664413"/>
            <a:ext cx="4114799" cy="35145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3FBD37-B70B-2B44-ADF2-A64896B2DF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120"/>
          <a:stretch/>
        </p:blipFill>
        <p:spPr>
          <a:xfrm>
            <a:off x="8153400" y="2607263"/>
            <a:ext cx="4114798" cy="419358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38C79D-7489-5147-AFF5-1BA796CBFBFC}"/>
              </a:ext>
            </a:extLst>
          </p:cNvPr>
          <p:cNvSpPr txBox="1"/>
          <p:nvPr/>
        </p:nvSpPr>
        <p:spPr>
          <a:xfrm>
            <a:off x="382193" y="2241829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Greenspan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A3B391-E74E-F848-A70E-9E40535672A3}"/>
              </a:ext>
            </a:extLst>
          </p:cNvPr>
          <p:cNvSpPr txBox="1"/>
          <p:nvPr/>
        </p:nvSpPr>
        <p:spPr>
          <a:xfrm>
            <a:off x="6589061" y="2205854"/>
            <a:ext cx="190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Bernanke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247967-EF8F-3E47-BD6A-65A3C1F71C68}"/>
              </a:ext>
            </a:extLst>
          </p:cNvPr>
          <p:cNvSpPr txBox="1"/>
          <p:nvPr/>
        </p:nvSpPr>
        <p:spPr>
          <a:xfrm>
            <a:off x="161365" y="2796988"/>
            <a:ext cx="18198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</a:t>
            </a:r>
            <a:r>
              <a:rPr lang="fr-FR" sz="1200" dirty="0" err="1"/>
              <a:t>growth</a:t>
            </a:r>
            <a:r>
              <a:rPr lang="fr-FR" sz="1200" dirty="0"/>
              <a:t> percent inflation </a:t>
            </a:r>
            <a:r>
              <a:rPr lang="fr-FR" sz="1200" dirty="0" err="1"/>
              <a:t>year</a:t>
            </a:r>
            <a:r>
              <a:rPr lang="fr-FR" sz="1200" dirty="0"/>
              <a:t>  </a:t>
            </a:r>
            <a:r>
              <a:rPr lang="fr-FR" sz="1200" dirty="0" err="1"/>
              <a:t>policy</a:t>
            </a:r>
            <a:r>
              <a:rPr lang="fr-FR" sz="1200" dirty="0"/>
              <a:t> us panel </a:t>
            </a:r>
            <a:r>
              <a:rPr lang="fr-FR" sz="1200" dirty="0" err="1"/>
              <a:t>prices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</a:t>
            </a:r>
            <a:r>
              <a:rPr lang="fr-FR" sz="1200" dirty="0" err="1"/>
              <a:t>press</a:t>
            </a:r>
            <a:r>
              <a:rPr lang="fr-FR" sz="1200" dirty="0"/>
              <a:t> </a:t>
            </a:r>
            <a:r>
              <a:rPr lang="fr-FR" sz="1200" dirty="0" err="1"/>
              <a:t>commitee</a:t>
            </a:r>
            <a:r>
              <a:rPr lang="fr-FR" sz="1200" dirty="0"/>
              <a:t> </a:t>
            </a:r>
            <a:r>
              <a:rPr lang="fr-FR" sz="1200" dirty="0" err="1"/>
              <a:t>saving</a:t>
            </a:r>
            <a:r>
              <a:rPr lang="fr-FR" sz="1200" dirty="0"/>
              <a:t> </a:t>
            </a:r>
            <a:r>
              <a:rPr lang="fr-FR" sz="1200" dirty="0" err="1"/>
              <a:t>recall</a:t>
            </a:r>
            <a:r>
              <a:rPr lang="fr-FR" sz="1200" dirty="0"/>
              <a:t> swap </a:t>
            </a:r>
            <a:r>
              <a:rPr lang="fr-FR" sz="1200" dirty="0" err="1"/>
              <a:t>assets</a:t>
            </a:r>
            <a:r>
              <a:rPr lang="fr-FR" sz="1200" dirty="0"/>
              <a:t> figure budget break </a:t>
            </a:r>
            <a:r>
              <a:rPr lang="fr-FR" sz="1200" dirty="0" err="1"/>
              <a:t>raise</a:t>
            </a:r>
            <a:r>
              <a:rPr lang="fr-FR" sz="1200" dirty="0"/>
              <a:t> </a:t>
            </a:r>
            <a:r>
              <a:rPr lang="fr-FR" sz="1200" dirty="0" err="1"/>
              <a:t>banking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signal </a:t>
            </a:r>
            <a:r>
              <a:rPr lang="fr-FR" sz="1200" dirty="0" err="1"/>
              <a:t>recommendation</a:t>
            </a:r>
            <a:r>
              <a:rPr lang="fr-FR" sz="1200" dirty="0"/>
              <a:t> compensation </a:t>
            </a:r>
            <a:r>
              <a:rPr lang="fr-FR" sz="1200" dirty="0" err="1"/>
              <a:t>uncertainties</a:t>
            </a:r>
            <a:r>
              <a:rPr lang="fr-FR" sz="1200" dirty="0"/>
              <a:t> reports </a:t>
            </a:r>
            <a:r>
              <a:rPr lang="fr-FR" sz="1200" dirty="0" err="1"/>
              <a:t>wage</a:t>
            </a:r>
            <a:r>
              <a:rPr lang="fr-FR" sz="1200" dirty="0"/>
              <a:t> </a:t>
            </a:r>
            <a:r>
              <a:rPr lang="fr-FR" sz="1200" dirty="0" err="1"/>
              <a:t>bluebook</a:t>
            </a:r>
            <a:r>
              <a:rPr lang="fr-FR" sz="1200" dirty="0"/>
              <a:t> power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results</a:t>
            </a:r>
            <a:r>
              <a:rPr lang="fr-FR" sz="1200" dirty="0"/>
              <a:t> parts </a:t>
            </a:r>
            <a:r>
              <a:rPr lang="fr-FR" sz="1200" dirty="0" err="1"/>
              <a:t>series</a:t>
            </a:r>
            <a:r>
              <a:rPr lang="fr-FR" sz="1200" dirty="0"/>
              <a:t>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momentum</a:t>
            </a:r>
            <a:r>
              <a:rPr lang="fr-FR" sz="1200" dirty="0"/>
              <a:t> budget </a:t>
            </a:r>
            <a:r>
              <a:rPr lang="fr-FR" sz="1200" dirty="0" err="1"/>
              <a:t>orders</a:t>
            </a:r>
            <a:r>
              <a:rPr lang="fr-FR" sz="1200" dirty="0"/>
              <a:t> </a:t>
            </a:r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previous</a:t>
            </a:r>
            <a:r>
              <a:rPr lang="fr-FR" sz="1200" dirty="0"/>
              <a:t> </a:t>
            </a:r>
            <a:r>
              <a:rPr lang="fr-FR" sz="1200" dirty="0" err="1"/>
              <a:t>maintain</a:t>
            </a:r>
            <a:r>
              <a:rPr lang="fr-FR" sz="1200" dirty="0"/>
              <a:t> lead record </a:t>
            </a:r>
            <a:r>
              <a:rPr lang="fr-FR" sz="1200" dirty="0" err="1"/>
              <a:t>reserves</a:t>
            </a:r>
            <a:r>
              <a:rPr lang="fr-FR" sz="1200" dirty="0"/>
              <a:t> </a:t>
            </a:r>
            <a:r>
              <a:rPr lang="fr-FR" sz="1200" dirty="0" err="1"/>
              <a:t>product</a:t>
            </a:r>
            <a:r>
              <a:rPr lang="fr-FR" sz="1200" dirty="0"/>
              <a:t> export </a:t>
            </a:r>
            <a:r>
              <a:rPr lang="fr-FR" sz="1200" dirty="0" err="1"/>
              <a:t>consequence</a:t>
            </a:r>
            <a:r>
              <a:rPr lang="fr-FR" sz="1200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9B0025-100F-8A4F-A4D5-0B6837D74737}"/>
              </a:ext>
            </a:extLst>
          </p:cNvPr>
          <p:cNvSpPr txBox="1"/>
          <p:nvPr/>
        </p:nvSpPr>
        <p:spPr>
          <a:xfrm>
            <a:off x="6096000" y="2739252"/>
            <a:ext cx="20977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 : rate inflation </a:t>
            </a:r>
            <a:r>
              <a:rPr lang="fr-FR" sz="1200" dirty="0" err="1"/>
              <a:t>market</a:t>
            </a:r>
            <a:r>
              <a:rPr lang="fr-FR" sz="1200" dirty="0"/>
              <a:t> </a:t>
            </a:r>
            <a:r>
              <a:rPr lang="fr-FR" sz="1200" dirty="0" err="1"/>
              <a:t>funds</a:t>
            </a:r>
            <a:r>
              <a:rPr lang="fr-FR" sz="1200" dirty="0"/>
              <a:t> </a:t>
            </a:r>
            <a:r>
              <a:rPr lang="fr-FR" sz="1200" dirty="0" err="1"/>
              <a:t>federal</a:t>
            </a:r>
            <a:r>
              <a:rPr lang="fr-FR" sz="1200" dirty="0"/>
              <a:t> </a:t>
            </a:r>
            <a:r>
              <a:rPr lang="fr-FR" sz="1200" dirty="0" err="1"/>
              <a:t>reserve</a:t>
            </a:r>
            <a:r>
              <a:rPr lang="fr-FR" sz="1200" dirty="0"/>
              <a:t> </a:t>
            </a:r>
            <a:r>
              <a:rPr lang="fr-FR" sz="1200" dirty="0" err="1"/>
              <a:t>securities</a:t>
            </a:r>
            <a:r>
              <a:rPr lang="fr-FR" sz="1200" dirty="0"/>
              <a:t> </a:t>
            </a:r>
            <a:r>
              <a:rPr lang="fr-FR" sz="1200" dirty="0" err="1"/>
              <a:t>financial</a:t>
            </a:r>
            <a:r>
              <a:rPr lang="fr-FR" sz="1200" dirty="0"/>
              <a:t> </a:t>
            </a:r>
            <a:r>
              <a:rPr lang="fr-FR" sz="1200" dirty="0" err="1"/>
              <a:t>risk</a:t>
            </a:r>
            <a:r>
              <a:rPr lang="fr-FR" sz="1200" dirty="0"/>
              <a:t> </a:t>
            </a:r>
            <a:r>
              <a:rPr lang="fr-FR" sz="1200" dirty="0" err="1"/>
              <a:t>treasury</a:t>
            </a:r>
            <a:r>
              <a:rPr lang="fr-FR" sz="1200" dirty="0"/>
              <a:t> </a:t>
            </a:r>
            <a:r>
              <a:rPr lang="fr-FR" sz="1200" dirty="0" err="1"/>
              <a:t>credit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2 : central projections percent </a:t>
            </a:r>
            <a:r>
              <a:rPr lang="fr-FR" sz="1200" dirty="0" err="1"/>
              <a:t>unemployment</a:t>
            </a:r>
            <a:r>
              <a:rPr lang="fr-FR" sz="1200" dirty="0"/>
              <a:t> </a:t>
            </a:r>
            <a:r>
              <a:rPr lang="fr-FR" sz="1200" dirty="0" err="1"/>
              <a:t>gdp</a:t>
            </a:r>
            <a:r>
              <a:rPr lang="fr-FR" sz="1200" dirty="0"/>
              <a:t> </a:t>
            </a:r>
            <a:r>
              <a:rPr lang="fr-FR" sz="1200" dirty="0" err="1"/>
              <a:t>growth</a:t>
            </a:r>
            <a:r>
              <a:rPr lang="fr-FR" sz="1200" dirty="0"/>
              <a:t> </a:t>
            </a:r>
            <a:r>
              <a:rPr lang="fr-FR" sz="1200" dirty="0" err="1"/>
              <a:t>forecast</a:t>
            </a:r>
            <a:r>
              <a:rPr lang="fr-FR" sz="1200" dirty="0"/>
              <a:t> panel </a:t>
            </a:r>
            <a:r>
              <a:rPr lang="fr-FR" sz="1200" dirty="0" err="1"/>
              <a:t>assessments</a:t>
            </a:r>
            <a:r>
              <a:rPr lang="fr-FR" sz="1200" dirty="0"/>
              <a:t> </a:t>
            </a:r>
            <a:r>
              <a:rPr lang="fr-FR" sz="1200" dirty="0" err="1"/>
              <a:t>greenbook</a:t>
            </a:r>
            <a:endParaRPr lang="fr-FR" sz="1200" dirty="0"/>
          </a:p>
          <a:p>
            <a:endParaRPr lang="fr-FR" sz="1200" dirty="0"/>
          </a:p>
          <a:p>
            <a:r>
              <a:rPr lang="fr-FR" sz="1200" dirty="0"/>
              <a:t>3: production management </a:t>
            </a:r>
            <a:r>
              <a:rPr lang="fr-FR" sz="1200" dirty="0" err="1"/>
              <a:t>materials</a:t>
            </a:r>
            <a:r>
              <a:rPr lang="fr-FR" sz="1200" dirty="0"/>
              <a:t> </a:t>
            </a:r>
            <a:r>
              <a:rPr lang="fr-FR" sz="1200" dirty="0" err="1"/>
              <a:t>reducing</a:t>
            </a:r>
            <a:r>
              <a:rPr lang="fr-FR" sz="1200" dirty="0"/>
              <a:t> </a:t>
            </a:r>
            <a:r>
              <a:rPr lang="fr-FR" sz="1200" dirty="0" err="1"/>
              <a:t>estimates</a:t>
            </a:r>
            <a:r>
              <a:rPr lang="fr-FR" sz="1200" dirty="0"/>
              <a:t> </a:t>
            </a:r>
            <a:r>
              <a:rPr lang="fr-FR" sz="1200" dirty="0" err="1"/>
              <a:t>extent</a:t>
            </a:r>
            <a:r>
              <a:rPr lang="fr-FR" sz="1200" dirty="0"/>
              <a:t> positive </a:t>
            </a:r>
            <a:r>
              <a:rPr lang="fr-FR" sz="1200" dirty="0" err="1"/>
              <a:t>side</a:t>
            </a:r>
            <a:r>
              <a:rPr lang="fr-FR" sz="1200" dirty="0"/>
              <a:t> chart </a:t>
            </a:r>
          </a:p>
          <a:p>
            <a:endParaRPr lang="fr-FR" sz="1200" dirty="0"/>
          </a:p>
          <a:p>
            <a:r>
              <a:rPr lang="fr-FR" sz="1200" dirty="0"/>
              <a:t>4: </a:t>
            </a:r>
            <a:r>
              <a:rPr lang="fr-FR" sz="1200" dirty="0" err="1"/>
              <a:t>liftoff</a:t>
            </a:r>
            <a:r>
              <a:rPr lang="fr-FR" sz="1200" dirty="0"/>
              <a:t> premiums </a:t>
            </a:r>
            <a:r>
              <a:rPr lang="fr-FR" sz="1200" dirty="0" err="1"/>
              <a:t>overnight</a:t>
            </a:r>
            <a:r>
              <a:rPr lang="fr-FR" sz="1200" dirty="0"/>
              <a:t> </a:t>
            </a:r>
            <a:r>
              <a:rPr lang="fr-FR" sz="1200" dirty="0" err="1"/>
              <a:t>moreover</a:t>
            </a:r>
            <a:r>
              <a:rPr lang="fr-FR" sz="1200" dirty="0"/>
              <a:t> memo implication </a:t>
            </a:r>
            <a:r>
              <a:rPr lang="fr-FR" sz="1200" dirty="0" err="1"/>
              <a:t>probability</a:t>
            </a:r>
            <a:r>
              <a:rPr lang="fr-FR" sz="1200" dirty="0"/>
              <a:t> </a:t>
            </a:r>
            <a:r>
              <a:rPr lang="fr-FR" sz="1200" dirty="0" err="1"/>
              <a:t>deleveraging</a:t>
            </a:r>
            <a:r>
              <a:rPr lang="fr-FR" sz="1200" dirty="0"/>
              <a:t> </a:t>
            </a:r>
            <a:r>
              <a:rPr lang="fr-FR" sz="1200" dirty="0" err="1"/>
              <a:t>commodity</a:t>
            </a:r>
            <a:endParaRPr lang="fr-FR" sz="1200" dirty="0"/>
          </a:p>
          <a:p>
            <a:br>
              <a:rPr lang="fr-FR" sz="1200" dirty="0"/>
            </a:br>
            <a:r>
              <a:rPr lang="fr-FR" sz="1200" dirty="0"/>
              <a:t>5: </a:t>
            </a:r>
            <a:r>
              <a:rPr lang="fr-FR" sz="1200" dirty="0" err="1"/>
              <a:t>remittances</a:t>
            </a:r>
            <a:r>
              <a:rPr lang="fr-FR" sz="1200" dirty="0"/>
              <a:t> </a:t>
            </a:r>
            <a:r>
              <a:rPr lang="fr-FR" sz="1200" dirty="0" err="1"/>
              <a:t>sheet</a:t>
            </a:r>
            <a:r>
              <a:rPr lang="fr-FR" sz="1200" dirty="0"/>
              <a:t> </a:t>
            </a:r>
            <a:r>
              <a:rPr lang="fr-FR" sz="1200" dirty="0" err="1"/>
              <a:t>board</a:t>
            </a:r>
            <a:r>
              <a:rPr lang="fr-FR" sz="1200" dirty="0"/>
              <a:t> repo </a:t>
            </a:r>
            <a:r>
              <a:rPr lang="fr-FR" sz="1200" dirty="0" err="1"/>
              <a:t>judge</a:t>
            </a:r>
            <a:r>
              <a:rPr lang="fr-FR" sz="1200" dirty="0"/>
              <a:t> look </a:t>
            </a:r>
            <a:r>
              <a:rPr lang="fr-FR" sz="1200" dirty="0" err="1"/>
              <a:t>rather</a:t>
            </a:r>
            <a:r>
              <a:rPr lang="fr-FR" sz="1200" dirty="0"/>
              <a:t> </a:t>
            </a:r>
            <a:r>
              <a:rPr lang="fr-FR" sz="1200" dirty="0" err="1"/>
              <a:t>facility</a:t>
            </a:r>
            <a:r>
              <a:rPr lang="fr-FR" sz="1200" dirty="0"/>
              <a:t> structural stress scenario </a:t>
            </a:r>
            <a:r>
              <a:rPr lang="fr-FR" sz="1200" dirty="0" err="1"/>
              <a:t>weaker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1843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18F407B-DB4B-5D4F-90EF-DABE4C622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6400"/>
            <a:ext cx="10015256" cy="287755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F53AAB8-EF9F-BA48-AA08-B182EBCE7A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LDA : pistes et commentaires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6DB4A8-DF94-9441-9452-1236B5506CA4}"/>
              </a:ext>
            </a:extLst>
          </p:cNvPr>
          <p:cNvSpPr txBox="1"/>
          <p:nvPr/>
        </p:nvSpPr>
        <p:spPr>
          <a:xfrm>
            <a:off x="1047750" y="1085123"/>
            <a:ext cx="100965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LDA sur tout le corpus. Observation des topics dominant selon les chair :</a:t>
            </a:r>
          </a:p>
          <a:p>
            <a:r>
              <a:rPr lang="fr-FR" sz="1400" dirty="0"/>
              <a:t>Topic 1:  Inflation et conjoncture économique </a:t>
            </a:r>
          </a:p>
          <a:p>
            <a:r>
              <a:rPr lang="fr-FR" sz="1400" dirty="0"/>
              <a:t>ex. mots clés : </a:t>
            </a:r>
            <a:r>
              <a:rPr lang="fr-FR" sz="1400" i="1" dirty="0" err="1"/>
              <a:t>growth</a:t>
            </a:r>
            <a:r>
              <a:rPr lang="fr-FR" sz="1400" i="1" dirty="0"/>
              <a:t>, percent, inflation, </a:t>
            </a:r>
            <a:r>
              <a:rPr lang="fr-FR" sz="1400" i="1" dirty="0" err="1"/>
              <a:t>year</a:t>
            </a:r>
            <a:r>
              <a:rPr lang="fr-FR" sz="1400" i="1" dirty="0"/>
              <a:t>, rate, </a:t>
            </a:r>
            <a:r>
              <a:rPr lang="fr-FR" sz="1400" i="1" dirty="0" err="1"/>
              <a:t>prices</a:t>
            </a:r>
            <a:r>
              <a:rPr lang="fr-FR" sz="1400" i="1" dirty="0"/>
              <a:t>, </a:t>
            </a:r>
            <a:r>
              <a:rPr lang="fr-FR" sz="1400" i="1" dirty="0" err="1"/>
              <a:t>forecast</a:t>
            </a:r>
            <a:r>
              <a:rPr lang="fr-FR" sz="1400" i="1" dirty="0"/>
              <a:t>, </a:t>
            </a:r>
            <a:r>
              <a:rPr lang="fr-FR" sz="1400" i="1" dirty="0" err="1"/>
              <a:t>unemployment</a:t>
            </a:r>
            <a:r>
              <a:rPr lang="fr-FR" sz="1400" i="1" dirty="0"/>
              <a:t>, </a:t>
            </a:r>
            <a:r>
              <a:rPr lang="fr-FR" sz="1400" i="1" dirty="0" err="1"/>
              <a:t>labor</a:t>
            </a:r>
            <a:r>
              <a:rPr lang="fr-FR" sz="1400" i="1" dirty="0"/>
              <a:t>, </a:t>
            </a:r>
            <a:r>
              <a:rPr lang="fr-FR" sz="1400" i="1" dirty="0" err="1"/>
              <a:t>economy</a:t>
            </a:r>
            <a:endParaRPr lang="fr-FR" sz="1400" dirty="0"/>
          </a:p>
          <a:p>
            <a:r>
              <a:rPr lang="fr-FR" sz="1400" b="1" dirty="0">
                <a:solidFill>
                  <a:schemeClr val="accent6"/>
                </a:solidFill>
              </a:rPr>
              <a:t>Topic 2: Aspects financiers et régulation </a:t>
            </a:r>
          </a:p>
          <a:p>
            <a:r>
              <a:rPr lang="fr-FR" sz="1400" dirty="0"/>
              <a:t>ex mots clés : </a:t>
            </a:r>
            <a:r>
              <a:rPr lang="fr-FR" sz="1400" i="1" dirty="0" err="1"/>
              <a:t>president</a:t>
            </a:r>
            <a:r>
              <a:rPr lang="fr-FR" sz="1400" i="1" dirty="0"/>
              <a:t>, </a:t>
            </a:r>
            <a:r>
              <a:rPr lang="fr-FR" sz="1400" i="1" dirty="0" err="1"/>
              <a:t>market</a:t>
            </a:r>
            <a:r>
              <a:rPr lang="fr-FR" sz="1400" i="1" dirty="0"/>
              <a:t>, </a:t>
            </a:r>
            <a:r>
              <a:rPr lang="fr-FR" sz="1400" i="1" dirty="0" err="1"/>
              <a:t>governor</a:t>
            </a:r>
            <a:r>
              <a:rPr lang="fr-FR" sz="1400" i="1" dirty="0"/>
              <a:t>, </a:t>
            </a:r>
            <a:r>
              <a:rPr lang="fr-FR" sz="1400" i="1" dirty="0" err="1"/>
              <a:t>purchases</a:t>
            </a:r>
            <a:r>
              <a:rPr lang="fr-FR" sz="1400" i="1" dirty="0"/>
              <a:t>, chairman, billion, </a:t>
            </a:r>
            <a:r>
              <a:rPr lang="fr-FR" sz="1400" i="1" dirty="0" err="1"/>
              <a:t>asset</a:t>
            </a:r>
            <a:r>
              <a:rPr lang="fr-FR" sz="1400" i="1" dirty="0"/>
              <a:t>, meeting, </a:t>
            </a:r>
            <a:r>
              <a:rPr lang="fr-FR" sz="1400" i="1" dirty="0" err="1"/>
              <a:t>december</a:t>
            </a:r>
            <a:r>
              <a:rPr lang="fr-FR" sz="1400" i="1" dirty="0"/>
              <a:t>, </a:t>
            </a:r>
            <a:r>
              <a:rPr lang="fr-FR" sz="1400" i="1" dirty="0" err="1"/>
              <a:t>bank</a:t>
            </a:r>
            <a:endParaRPr lang="fr-FR" sz="1400" dirty="0"/>
          </a:p>
          <a:p>
            <a:r>
              <a:rPr lang="fr-FR" sz="1400" dirty="0"/>
              <a:t>Topic 3:  Anticipation de la réponse d’une politique monétaire  (?)</a:t>
            </a:r>
          </a:p>
          <a:p>
            <a:r>
              <a:rPr lang="fr-FR" sz="1400" dirty="0"/>
              <a:t>Ex mots clés : </a:t>
            </a:r>
            <a:r>
              <a:rPr lang="fr-FR" sz="1400" i="1" dirty="0" err="1"/>
              <a:t>policy</a:t>
            </a:r>
            <a:r>
              <a:rPr lang="fr-FR" sz="1400" i="1" dirty="0"/>
              <a:t>, inflation, rates, </a:t>
            </a:r>
            <a:r>
              <a:rPr lang="fr-FR" sz="1400" i="1" dirty="0" err="1"/>
              <a:t>monetary</a:t>
            </a:r>
            <a:r>
              <a:rPr lang="fr-FR" sz="1400" i="1" dirty="0"/>
              <a:t>, right time, </a:t>
            </a:r>
            <a:r>
              <a:rPr lang="fr-FR" sz="1400" i="1" dirty="0" err="1"/>
              <a:t>economy</a:t>
            </a:r>
            <a:r>
              <a:rPr lang="fr-FR" sz="1400" i="1" dirty="0"/>
              <a:t>, expectations, </a:t>
            </a:r>
            <a:r>
              <a:rPr lang="fr-FR" sz="1400" i="1" dirty="0" err="1"/>
              <a:t>going</a:t>
            </a:r>
            <a:endParaRPr lang="fr-FR" sz="1400" dirty="0"/>
          </a:p>
          <a:p>
            <a:r>
              <a:rPr lang="fr-FR" sz="1400" b="1" dirty="0">
                <a:solidFill>
                  <a:schemeClr val="accent1"/>
                </a:solidFill>
              </a:rPr>
              <a:t>Topic 4:  Opposition des points de vue/apport d’idée</a:t>
            </a:r>
          </a:p>
          <a:p>
            <a:r>
              <a:rPr lang="fr-FR" sz="1400" dirty="0"/>
              <a:t>Ex mots clés : </a:t>
            </a:r>
            <a:r>
              <a:rPr lang="fr-FR" sz="1400" i="1" dirty="0"/>
              <a:t>alternative, percent, </a:t>
            </a:r>
            <a:r>
              <a:rPr lang="fr-FR" sz="1400" i="1" dirty="0" err="1"/>
              <a:t>statement</a:t>
            </a:r>
            <a:r>
              <a:rPr lang="fr-FR" sz="1400" i="1" dirty="0"/>
              <a:t>, </a:t>
            </a:r>
            <a:r>
              <a:rPr lang="fr-FR" sz="1400" i="1" dirty="0" err="1"/>
              <a:t>committee</a:t>
            </a:r>
            <a:r>
              <a:rPr lang="fr-FR" sz="1400" i="1" dirty="0"/>
              <a:t>, rate, </a:t>
            </a:r>
            <a:r>
              <a:rPr lang="fr-FR" sz="1400" i="1" dirty="0" err="1"/>
              <a:t>funds</a:t>
            </a:r>
            <a:r>
              <a:rPr lang="fr-FR" sz="1400" i="1" dirty="0"/>
              <a:t>, </a:t>
            </a:r>
            <a:r>
              <a:rPr lang="fr-FR" sz="1400" i="1" dirty="0" err="1"/>
              <a:t>language</a:t>
            </a:r>
            <a:r>
              <a:rPr lang="fr-FR" sz="1400" i="1" dirty="0"/>
              <a:t>, point, </a:t>
            </a:r>
            <a:r>
              <a:rPr lang="fr-FR" sz="1400" i="1" dirty="0" err="1"/>
              <a:t>want</a:t>
            </a:r>
            <a:endParaRPr lang="fr-FR" sz="1400" dirty="0"/>
          </a:p>
          <a:p>
            <a:r>
              <a:rPr lang="fr-FR" sz="1400" dirty="0"/>
              <a:t>Topic 5:  Marchés financiers et consommateurs</a:t>
            </a:r>
          </a:p>
          <a:p>
            <a:r>
              <a:rPr lang="fr-FR" sz="1400" dirty="0"/>
              <a:t>Ex mots clés : </a:t>
            </a:r>
            <a:r>
              <a:rPr lang="fr-FR" sz="1400" i="1" dirty="0" err="1"/>
              <a:t>market</a:t>
            </a:r>
            <a:r>
              <a:rPr lang="fr-FR" sz="1400" i="1" dirty="0"/>
              <a:t>, </a:t>
            </a:r>
            <a:r>
              <a:rPr lang="fr-FR" sz="1400" i="1" dirty="0" err="1"/>
              <a:t>going</a:t>
            </a:r>
            <a:r>
              <a:rPr lang="fr-FR" sz="1400" i="1" dirty="0"/>
              <a:t>, </a:t>
            </a:r>
            <a:r>
              <a:rPr lang="fr-FR" sz="1400" i="1" dirty="0" err="1"/>
              <a:t>financial</a:t>
            </a:r>
            <a:r>
              <a:rPr lang="fr-FR" sz="1400" i="1" dirty="0"/>
              <a:t>, people, lot, </a:t>
            </a:r>
            <a:r>
              <a:rPr lang="fr-FR" sz="1400" i="1" dirty="0" err="1"/>
              <a:t>little</a:t>
            </a:r>
            <a:r>
              <a:rPr lang="fr-FR" sz="1400" i="1" dirty="0"/>
              <a:t>, </a:t>
            </a:r>
            <a:r>
              <a:rPr lang="fr-FR" sz="1400" i="1" dirty="0" err="1"/>
              <a:t>credit</a:t>
            </a:r>
            <a:r>
              <a:rPr lang="fr-FR" sz="1400" i="1" dirty="0"/>
              <a:t>, </a:t>
            </a:r>
            <a:r>
              <a:rPr lang="fr-FR" sz="1400" i="1" dirty="0" err="1"/>
              <a:t>number</a:t>
            </a:r>
            <a:r>
              <a:rPr lang="fr-FR" sz="1400" i="1" dirty="0"/>
              <a:t>, </a:t>
            </a:r>
            <a:r>
              <a:rPr lang="fr-FR" sz="1400" i="1" dirty="0" err="1"/>
              <a:t>markets</a:t>
            </a:r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136E4-F86D-D34B-ABF4-25D44E24D64B}"/>
              </a:ext>
            </a:extLst>
          </p:cNvPr>
          <p:cNvSpPr/>
          <p:nvPr/>
        </p:nvSpPr>
        <p:spPr>
          <a:xfrm>
            <a:off x="5886450" y="3616965"/>
            <a:ext cx="5257800" cy="28775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8C4B0-E01D-3544-B5E8-F7F44F3BEC37}"/>
              </a:ext>
            </a:extLst>
          </p:cNvPr>
          <p:cNvSpPr/>
          <p:nvPr/>
        </p:nvSpPr>
        <p:spPr>
          <a:xfrm>
            <a:off x="733425" y="3706683"/>
            <a:ext cx="5257800" cy="28775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62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1812652-CCDA-CE4D-A9D9-E0E69BCFBB17}"/>
              </a:ext>
            </a:extLst>
          </p:cNvPr>
          <p:cNvSpPr txBox="1"/>
          <p:nvPr/>
        </p:nvSpPr>
        <p:spPr>
          <a:xfrm>
            <a:off x="376518" y="268941"/>
            <a:ext cx="114568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Pistes et bibliographie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Perspectives complémentaires sur l’article sur la Révolution Française : avec détail de la modélisation de la </a:t>
            </a:r>
            <a:r>
              <a:rPr lang="fr-FR" dirty="0" err="1"/>
              <a:t>novelty</a:t>
            </a:r>
            <a:r>
              <a:rPr lang="fr-FR" dirty="0"/>
              <a:t>, </a:t>
            </a:r>
            <a:r>
              <a:rPr lang="fr-FR" dirty="0" err="1"/>
              <a:t>transience</a:t>
            </a:r>
            <a:r>
              <a:rPr lang="fr-FR" dirty="0"/>
              <a:t> and </a:t>
            </a:r>
            <a:r>
              <a:rPr lang="fr-FR" dirty="0" err="1"/>
              <a:t>resonance</a:t>
            </a:r>
            <a:r>
              <a:rPr lang="fr-FR" dirty="0"/>
              <a:t> et LDA </a:t>
            </a:r>
            <a:r>
              <a:rPr lang="fr-FR" dirty="0">
                <a:hlinkClick r:id="rId2"/>
              </a:rPr>
              <a:t>https://www.pnas.org/content/pnas/suppl/2018/04/16/1717729115.DCSupplemental/pnas.1717729115.sapp.pdf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LDAvis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https://nlp.stanford.edu/events/illvi2014/papers/sievert-illvi2014.pdf</a:t>
            </a:r>
            <a:r>
              <a:rPr lang="fr-FR" dirty="0"/>
              <a:t> (intègre du </a:t>
            </a:r>
            <a:r>
              <a:rPr lang="fr-FR" dirty="0" err="1"/>
              <a:t>clustering</a:t>
            </a:r>
            <a:r>
              <a:rPr lang="fr-FR" dirty="0"/>
              <a:t> pour </a:t>
            </a:r>
            <a:r>
              <a:rPr lang="fr-FR" dirty="0" err="1"/>
              <a:t>paramètrer</a:t>
            </a:r>
            <a:r>
              <a:rPr lang="fr-FR" dirty="0"/>
              <a:t> le modèle) </a:t>
            </a:r>
          </a:p>
          <a:p>
            <a:pPr marL="285750" indent="-285750">
              <a:buFontTx/>
              <a:buChar char="-"/>
            </a:pPr>
            <a:r>
              <a:rPr lang="fr-FR" dirty="0"/>
              <a:t>LDA avec online </a:t>
            </a:r>
            <a:r>
              <a:rPr lang="fr-FR" dirty="0" err="1"/>
              <a:t>learning</a:t>
            </a:r>
            <a:r>
              <a:rPr lang="fr-FR" dirty="0"/>
              <a:t> (pour le paramétrage) </a:t>
            </a:r>
            <a:r>
              <a:rPr lang="fr-FR" dirty="0">
                <a:hlinkClick r:id="rId4"/>
              </a:rPr>
              <a:t>https://papers.nips.cc/paper/2010/file/71f6278d140af599e06ad9bf1ba03cb0-Paper.pdf</a:t>
            </a:r>
            <a:r>
              <a:rPr lang="fr-FR" dirty="0"/>
              <a:t>  (pour l’implémentation) </a:t>
            </a:r>
            <a:r>
              <a:rPr lang="fr-FR" dirty="0">
                <a:hlinkClick r:id="rId5"/>
              </a:rPr>
              <a:t>https://scikit-learn.org/stable/modules/generated/sklearn.decomposition.LatentDirichletAllocation.html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ouverture sur autre modèle de topic </a:t>
            </a:r>
            <a:r>
              <a:rPr lang="fr-FR" dirty="0" err="1"/>
              <a:t>modelling</a:t>
            </a:r>
            <a:r>
              <a:rPr lang="fr-FR" dirty="0"/>
              <a:t> non supervisé : </a:t>
            </a:r>
            <a:r>
              <a:rPr lang="fr-FR" dirty="0">
                <a:hlinkClick r:id="rId6"/>
              </a:rPr>
              <a:t>https://medium.com/voice-tech-podcast/topic-modelling-using-nmf-2f510d962b6e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Ouverture: </a:t>
            </a:r>
            <a:r>
              <a:rPr lang="fr-FR" dirty="0" err="1"/>
              <a:t>clustering</a:t>
            </a:r>
            <a:r>
              <a:rPr lang="fr-FR" dirty="0"/>
              <a:t> pré-LDA pour définir le nombre de topics : </a:t>
            </a:r>
            <a:r>
              <a:rPr lang="fr-FR" dirty="0">
                <a:hlinkClick r:id="rId7"/>
              </a:rPr>
              <a:t>https://towardsdatascience.com/visualizing-word-embedding-with-pca-and-t-sne-961a692509f5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LDA2VEC : modèle mixte : </a:t>
            </a:r>
            <a:r>
              <a:rPr lang="fr-FR" dirty="0">
                <a:hlinkClick r:id="rId8"/>
              </a:rPr>
              <a:t>https://github.com/meereeum/lda2vec-tf</a:t>
            </a:r>
            <a:r>
              <a:rPr lang="fr-FR" dirty="0"/>
              <a:t> implémentation </a:t>
            </a:r>
            <a:r>
              <a:rPr lang="fr-FR" dirty="0">
                <a:hlinkClick r:id="rId9"/>
              </a:rPr>
              <a:t>https://arxiv.org/abs/1605.02019</a:t>
            </a:r>
            <a:r>
              <a:rPr lang="fr-FR" dirty="0"/>
              <a:t> papier </a:t>
            </a:r>
          </a:p>
        </p:txBody>
      </p:sp>
    </p:spTree>
    <p:extLst>
      <p:ext uri="{BB962C8B-B14F-4D97-AF65-F5344CB8AC3E}">
        <p14:creationId xmlns:p14="http://schemas.microsoft.com/office/powerpoint/2010/main" val="3020586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1191</Words>
  <Application>Microsoft Macintosh PowerPoint</Application>
  <PresentationFormat>Grand écran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Thème Office</vt:lpstr>
      <vt:lpstr>Premiers résultats</vt:lpstr>
      <vt:lpstr>Résumé</vt:lpstr>
      <vt:lpstr>Scrapping automatisé Fonctionnement sur terminal/console de commandes python3</vt:lpstr>
      <vt:lpstr>LDA : pistes et commentaires</vt:lpstr>
      <vt:lpstr>LDA : pistes et commentaires</vt:lpstr>
      <vt:lpstr>LDA : pistes et commentaires</vt:lpstr>
      <vt:lpstr>LDA : pistes et commentaires</vt:lpstr>
      <vt:lpstr>Présentation PowerPoint</vt:lpstr>
      <vt:lpstr>Présentation PowerPoint</vt:lpstr>
      <vt:lpstr>Résultats annexes</vt:lpstr>
      <vt:lpstr>Résultats : LDA à 10 topics</vt:lpstr>
      <vt:lpstr>Résultats : NMF</vt:lpstr>
      <vt:lpstr>Présentation PowerPoint</vt:lpstr>
      <vt:lpstr>Comparaison au travail d’Etienne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Premiers résultats LDA</dc:title>
  <dc:creator>HE Claire</dc:creator>
  <cp:lastModifiedBy>HE Claire</cp:lastModifiedBy>
  <cp:revision>3</cp:revision>
  <dcterms:created xsi:type="dcterms:W3CDTF">2021-09-09T14:42:07Z</dcterms:created>
  <dcterms:modified xsi:type="dcterms:W3CDTF">2021-09-10T16:52:18Z</dcterms:modified>
</cp:coreProperties>
</file>