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9" r:id="rId4"/>
    <p:sldId id="257" r:id="rId5"/>
    <p:sldId id="260" r:id="rId6"/>
    <p:sldId id="261" r:id="rId7"/>
    <p:sldId id="264" r:id="rId8"/>
    <p:sldId id="265" r:id="rId9"/>
    <p:sldId id="270" r:id="rId10"/>
    <p:sldId id="266" r:id="rId11"/>
    <p:sldId id="267" r:id="rId12"/>
    <p:sldId id="278" r:id="rId13"/>
    <p:sldId id="279" r:id="rId14"/>
    <p:sldId id="272" r:id="rId15"/>
    <p:sldId id="275" r:id="rId16"/>
    <p:sldId id="262" r:id="rId17"/>
    <p:sldId id="263" r:id="rId18"/>
    <p:sldId id="274" r:id="rId19"/>
    <p:sldId id="268" r:id="rId20"/>
    <p:sldId id="271" r:id="rId21"/>
    <p:sldId id="273"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601FE5-80BF-4642-AB7C-5399A429AC88}">
          <p14:sldIdLst>
            <p14:sldId id="256"/>
          </p14:sldIdLst>
        </p14:section>
        <p14:section name="Profile intro" id="{BC879387-8390-4AB0-A227-750F781F90DC}">
          <p14:sldIdLst>
            <p14:sldId id="259"/>
            <p14:sldId id="269"/>
          </p14:sldIdLst>
        </p14:section>
        <p14:section name="Main topic" id="{6688733D-B285-4FBF-B5AC-7AE346209444}">
          <p14:sldIdLst>
            <p14:sldId id="257"/>
            <p14:sldId id="260"/>
            <p14:sldId id="261"/>
            <p14:sldId id="264"/>
            <p14:sldId id="265"/>
            <p14:sldId id="270"/>
            <p14:sldId id="266"/>
            <p14:sldId id="267"/>
            <p14:sldId id="278"/>
            <p14:sldId id="279"/>
            <p14:sldId id="272"/>
            <p14:sldId id="275"/>
            <p14:sldId id="262"/>
            <p14:sldId id="263"/>
            <p14:sldId id="274"/>
            <p14:sldId id="268"/>
            <p14:sldId id="271"/>
            <p14:sldId id="273"/>
            <p14:sldId id="276"/>
          </p14:sldIdLst>
        </p14:section>
        <p14:section name="Q and A and ending note" id="{1C807DE8-BCA9-4728-96CF-9283B4D6A20C}">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70E745-5AED-4423-9C08-3F466C886819}" type="datetimeFigureOut">
              <a:rPr lang="en-US" smtClean="0"/>
              <a:t>3/21/2019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1314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0E745-5AED-4423-9C08-3F466C886819}"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414909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1937393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3427432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2133191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216459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1720264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0E745-5AED-4423-9C08-3F466C886819}"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983703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0E745-5AED-4423-9C08-3F466C886819}"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62848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0E745-5AED-4423-9C08-3F466C886819}"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344275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63029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70E745-5AED-4423-9C08-3F466C886819}"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265261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70E745-5AED-4423-9C08-3F466C886819}"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22900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70E745-5AED-4423-9C08-3F466C886819}"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9133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0E745-5AED-4423-9C08-3F466C886819}"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416388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0E745-5AED-4423-9C08-3F466C886819}"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348265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0E745-5AED-4423-9C08-3F466C886819}"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4343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70E745-5AED-4423-9C08-3F466C886819}" type="datetimeFigureOut">
              <a:rPr lang="en-US" smtClean="0"/>
              <a:t>3/21/2019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1A6625-242F-4217-87B2-DF90DBC8DBC0}" type="slidenum">
              <a:rPr lang="en-US" smtClean="0"/>
              <a:t>‹#›</a:t>
            </a:fld>
            <a:endParaRPr lang="en-US"/>
          </a:p>
        </p:txBody>
      </p:sp>
    </p:spTree>
    <p:extLst>
      <p:ext uri="{BB962C8B-B14F-4D97-AF65-F5344CB8AC3E}">
        <p14:creationId xmlns:p14="http://schemas.microsoft.com/office/powerpoint/2010/main" val="3905403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isof.n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nuget/reference/nuspec#general-form-and-schema" TargetMode="External"/><Relationship Id="rId2" Type="http://schemas.openxmlformats.org/officeDocument/2006/relationships/hyperlink" Target="https://docs.microsoft.com/en-us/nuget/install-nuget-client-tools#cli-tool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dotnet/core/versions/selec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Microsoft/azure-pipelines-image-genera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fsharpmonologue.blogspot.com/" TargetMode="External"/><Relationship Id="rId2" Type="http://schemas.openxmlformats.org/officeDocument/2006/relationships/hyperlink" Target="mailto:eriawan@live.com" TargetMode="External"/><Relationship Id="rId1" Type="http://schemas.openxmlformats.org/officeDocument/2006/relationships/slideLayout" Target="../slideLayouts/slideLayout2.xml"/><Relationship Id="rId4" Type="http://schemas.openxmlformats.org/officeDocument/2006/relationships/hyperlink" Target="https://www.linkedin.com/in/eriawan-kusumawardhon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otnet/core/blob/master/microsoft-support.m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FD85-2217-4072-BD06-CEEDEDAF49CC}"/>
              </a:ext>
            </a:extLst>
          </p:cNvPr>
          <p:cNvSpPr>
            <a:spLocks noGrp="1"/>
          </p:cNvSpPr>
          <p:nvPr>
            <p:ph type="ctrTitle"/>
          </p:nvPr>
        </p:nvSpPr>
        <p:spPr/>
        <p:txBody>
          <a:bodyPr>
            <a:normAutofit fontScale="90000"/>
          </a:bodyPr>
          <a:lstStyle/>
          <a:p>
            <a:r>
              <a:rPr lang="en-US" dirty="0"/>
              <a:t>Best practices of .NET Core 2.1 CI/CD using Azure DevOps</a:t>
            </a:r>
          </a:p>
        </p:txBody>
      </p:sp>
      <p:sp>
        <p:nvSpPr>
          <p:cNvPr id="3" name="Subtitle 2">
            <a:extLst>
              <a:ext uri="{FF2B5EF4-FFF2-40B4-BE49-F238E27FC236}">
                <a16:creationId xmlns:a16="http://schemas.microsoft.com/office/drawing/2014/main" id="{FE9D2D2B-C3E5-43CF-9785-27353DC37D41}"/>
              </a:ext>
            </a:extLst>
          </p:cNvPr>
          <p:cNvSpPr>
            <a:spLocks noGrp="1"/>
          </p:cNvSpPr>
          <p:nvPr>
            <p:ph type="subTitle" idx="1"/>
          </p:nvPr>
        </p:nvSpPr>
        <p:spPr/>
        <p:txBody>
          <a:bodyPr/>
          <a:lstStyle/>
          <a:p>
            <a:r>
              <a:rPr lang="en-US" dirty="0"/>
              <a:t>By Eriawan Kusumawardhono</a:t>
            </a:r>
          </a:p>
        </p:txBody>
      </p:sp>
    </p:spTree>
    <p:extLst>
      <p:ext uri="{BB962C8B-B14F-4D97-AF65-F5344CB8AC3E}">
        <p14:creationId xmlns:p14="http://schemas.microsoft.com/office/powerpoint/2010/main" val="937273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754A-1B3B-4789-B35A-A0A5DB7A1D28}"/>
              </a:ext>
            </a:extLst>
          </p:cNvPr>
          <p:cNvSpPr>
            <a:spLocks noGrp="1"/>
          </p:cNvSpPr>
          <p:nvPr>
            <p:ph type="title"/>
          </p:nvPr>
        </p:nvSpPr>
        <p:spPr/>
        <p:txBody>
          <a:bodyPr/>
          <a:lstStyle/>
          <a:p>
            <a:r>
              <a:rPr lang="en-US" dirty="0"/>
              <a:t>Importance of ensuring successful build locally</a:t>
            </a:r>
          </a:p>
        </p:txBody>
      </p:sp>
      <p:sp>
        <p:nvSpPr>
          <p:cNvPr id="3" name="Content Placeholder 2">
            <a:extLst>
              <a:ext uri="{FF2B5EF4-FFF2-40B4-BE49-F238E27FC236}">
                <a16:creationId xmlns:a16="http://schemas.microsoft.com/office/drawing/2014/main" id="{9F74019D-32FA-49F8-8B7D-52F06E34CD1F}"/>
              </a:ext>
            </a:extLst>
          </p:cNvPr>
          <p:cNvSpPr>
            <a:spLocks noGrp="1"/>
          </p:cNvSpPr>
          <p:nvPr>
            <p:ph idx="1"/>
          </p:nvPr>
        </p:nvSpPr>
        <p:spPr/>
        <p:txBody>
          <a:bodyPr>
            <a:normAutofit lnSpcReduction="10000"/>
          </a:bodyPr>
          <a:lstStyle/>
          <a:p>
            <a:pPr marL="457200" indent="-457200">
              <a:buFont typeface="+mj-lt"/>
              <a:buAutoNum type="arabicPeriod"/>
            </a:pPr>
            <a:r>
              <a:rPr lang="en-US" dirty="0"/>
              <a:t>Having whole build to quickly check at command prompt before creating PR and going through CI will ensure catching up build warnings and error early, not trapped within Visual Studio.</a:t>
            </a:r>
          </a:p>
          <a:p>
            <a:pPr marL="457200" indent="-457200">
              <a:buFont typeface="+mj-lt"/>
              <a:buAutoNum type="arabicPeriod"/>
            </a:pPr>
            <a:r>
              <a:rPr lang="en-US" dirty="0"/>
              <a:t>Good practice of knowing </a:t>
            </a:r>
            <a:r>
              <a:rPr lang="en-US" dirty="0" err="1"/>
              <a:t>MSBuild</a:t>
            </a:r>
            <a:r>
              <a:rPr lang="en-US" dirty="0"/>
              <a:t> necessary compile parameters to in sync with CI build. </a:t>
            </a:r>
          </a:p>
          <a:p>
            <a:pPr marL="457200" indent="-457200">
              <a:buFont typeface="+mj-lt"/>
              <a:buAutoNum type="arabicPeriod"/>
            </a:pPr>
            <a:r>
              <a:rPr lang="en-US" dirty="0"/>
              <a:t>The better way is scripted. For example: MS usually has scripted “build.cmd” (or “build.sh” on Linux) to compile their .NET Core FX codebase that functions equally when having CI</a:t>
            </a:r>
          </a:p>
        </p:txBody>
      </p:sp>
    </p:spTree>
    <p:extLst>
      <p:ext uri="{BB962C8B-B14F-4D97-AF65-F5344CB8AC3E}">
        <p14:creationId xmlns:p14="http://schemas.microsoft.com/office/powerpoint/2010/main" val="2141204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3675-AE8C-42F4-9EB5-00C9F534F7E5}"/>
              </a:ext>
            </a:extLst>
          </p:cNvPr>
          <p:cNvSpPr>
            <a:spLocks noGrp="1"/>
          </p:cNvSpPr>
          <p:nvPr>
            <p:ph type="title"/>
          </p:nvPr>
        </p:nvSpPr>
        <p:spPr/>
        <p:txBody>
          <a:bodyPr/>
          <a:lstStyle/>
          <a:p>
            <a:r>
              <a:rPr lang="en-US" dirty="0"/>
              <a:t>Ensuring successful local build</a:t>
            </a:r>
          </a:p>
        </p:txBody>
      </p:sp>
      <p:sp>
        <p:nvSpPr>
          <p:cNvPr id="3" name="Content Placeholder 2">
            <a:extLst>
              <a:ext uri="{FF2B5EF4-FFF2-40B4-BE49-F238E27FC236}">
                <a16:creationId xmlns:a16="http://schemas.microsoft.com/office/drawing/2014/main" id="{79843FEC-D0A4-424E-839B-2F0E7C36028E}"/>
              </a:ext>
            </a:extLst>
          </p:cNvPr>
          <p:cNvSpPr>
            <a:spLocks noGrp="1"/>
          </p:cNvSpPr>
          <p:nvPr>
            <p:ph idx="1"/>
          </p:nvPr>
        </p:nvSpPr>
        <p:spPr/>
        <p:txBody>
          <a:bodyPr>
            <a:normAutofit fontScale="62500" lnSpcReduction="20000"/>
          </a:bodyPr>
          <a:lstStyle/>
          <a:p>
            <a:r>
              <a:rPr lang="en-US" dirty="0"/>
              <a:t>Define the .NET Core SDK version in </a:t>
            </a:r>
            <a:r>
              <a:rPr lang="en-US" dirty="0" err="1"/>
              <a:t>global.json</a:t>
            </a:r>
            <a:r>
              <a:rPr lang="en-US" dirty="0"/>
              <a:t> in the codebase folder. Usually, this means the root of the repo. Do not define the </a:t>
            </a:r>
            <a:r>
              <a:rPr lang="en-US" dirty="0" err="1"/>
              <a:t>global.json</a:t>
            </a:r>
            <a:r>
              <a:rPr lang="en-US" dirty="0"/>
              <a:t> in the project folder, as this will apply the SDK version for that folder only.</a:t>
            </a:r>
          </a:p>
          <a:p>
            <a:r>
              <a:rPr lang="en-US" dirty="0"/>
              <a:t>The .NET Core SDK version specified should dictate the version used in CI later. At least, it should be used as guidance that it is used by codebase successfully, and it is to avoid confusion when the codebase is compiled on different machine with different SDK installed.</a:t>
            </a:r>
          </a:p>
          <a:p>
            <a:r>
              <a:rPr lang="en-US" dirty="0"/>
              <a:t>If you want to target multiple version of .NET Core, then it is not recommended to use </a:t>
            </a:r>
            <a:r>
              <a:rPr lang="en-US" dirty="0" err="1"/>
              <a:t>global.json</a:t>
            </a:r>
            <a:r>
              <a:rPr lang="en-US" dirty="0"/>
              <a:t> to drive SDK version used to build</a:t>
            </a:r>
          </a:p>
          <a:p>
            <a:r>
              <a:rPr lang="en-US" dirty="0"/>
              <a:t>Do the build on command prompt first, not just on Visual Studio. This will ensure successful CI build.</a:t>
            </a:r>
          </a:p>
          <a:p>
            <a:r>
              <a:rPr lang="en-US" dirty="0"/>
              <a:t>Before build, use separate dotnet restore (or </a:t>
            </a:r>
            <a:r>
              <a:rPr lang="en-US" dirty="0" err="1"/>
              <a:t>nuget</a:t>
            </a:r>
            <a:r>
              <a:rPr lang="en-US" dirty="0"/>
              <a:t> restore) if we use other third party </a:t>
            </a:r>
            <a:r>
              <a:rPr lang="en-US" dirty="0" err="1"/>
              <a:t>nuget</a:t>
            </a:r>
            <a:endParaRPr lang="en-US" dirty="0"/>
          </a:p>
          <a:p>
            <a:r>
              <a:rPr lang="en-US" dirty="0"/>
              <a:t>Pay attention on the version compatibility of the third party </a:t>
            </a:r>
            <a:r>
              <a:rPr lang="en-US" dirty="0" err="1"/>
              <a:t>nuget</a:t>
            </a:r>
            <a:r>
              <a:rPr lang="en-US" dirty="0"/>
              <a:t> used. For example: avoid third party libraries that use explicit .NET Standard before 1.6. Check the dependencies before using it, and then check against the version used by .NET Core 2.1. See </a:t>
            </a:r>
            <a:r>
              <a:rPr lang="en-US" dirty="0">
                <a:hlinkClick r:id="rId2"/>
              </a:rPr>
              <a:t>https://apisof.net</a:t>
            </a:r>
            <a:r>
              <a:rPr lang="en-US" dirty="0"/>
              <a:t> to check further</a:t>
            </a:r>
          </a:p>
        </p:txBody>
      </p:sp>
    </p:spTree>
    <p:extLst>
      <p:ext uri="{BB962C8B-B14F-4D97-AF65-F5344CB8AC3E}">
        <p14:creationId xmlns:p14="http://schemas.microsoft.com/office/powerpoint/2010/main" val="386860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9AD6-9123-496B-A21B-A329375F1352}"/>
              </a:ext>
            </a:extLst>
          </p:cNvPr>
          <p:cNvSpPr>
            <a:spLocks noGrp="1"/>
          </p:cNvSpPr>
          <p:nvPr>
            <p:ph type="title"/>
          </p:nvPr>
        </p:nvSpPr>
        <p:spPr/>
        <p:txBody>
          <a:bodyPr/>
          <a:lstStyle/>
          <a:p>
            <a:r>
              <a:rPr lang="en-US" dirty="0"/>
              <a:t>Additional guideline for </a:t>
            </a:r>
            <a:r>
              <a:rPr lang="en-US" dirty="0" err="1"/>
              <a:t>nuget</a:t>
            </a:r>
            <a:r>
              <a:rPr lang="en-US" dirty="0"/>
              <a:t> package developer</a:t>
            </a:r>
          </a:p>
        </p:txBody>
      </p:sp>
      <p:sp>
        <p:nvSpPr>
          <p:cNvPr id="3" name="Content Placeholder 2">
            <a:extLst>
              <a:ext uri="{FF2B5EF4-FFF2-40B4-BE49-F238E27FC236}">
                <a16:creationId xmlns:a16="http://schemas.microsoft.com/office/drawing/2014/main" id="{FCB23271-46F3-47F5-AE97-2DC23FD2B1DC}"/>
              </a:ext>
            </a:extLst>
          </p:cNvPr>
          <p:cNvSpPr>
            <a:spLocks noGrp="1"/>
          </p:cNvSpPr>
          <p:nvPr>
            <p:ph idx="1"/>
          </p:nvPr>
        </p:nvSpPr>
        <p:spPr/>
        <p:txBody>
          <a:bodyPr>
            <a:normAutofit fontScale="92500" lnSpcReduction="10000"/>
          </a:bodyPr>
          <a:lstStyle/>
          <a:p>
            <a:r>
              <a:rPr lang="en-US" dirty="0"/>
              <a:t>Declare dependency explicitly</a:t>
            </a:r>
          </a:p>
          <a:p>
            <a:r>
              <a:rPr lang="en-US" dirty="0"/>
              <a:t>Enforce minimum </a:t>
            </a:r>
            <a:r>
              <a:rPr lang="en-US" dirty="0" err="1"/>
              <a:t>nuget</a:t>
            </a:r>
            <a:r>
              <a:rPr lang="en-US" dirty="0"/>
              <a:t> toolkit version to be at least 4.1 to be able to publish </a:t>
            </a:r>
            <a:r>
              <a:rPr lang="en-US" dirty="0" err="1"/>
              <a:t>nuget</a:t>
            </a:r>
            <a:r>
              <a:rPr lang="en-US" dirty="0"/>
              <a:t> package to nuget.org. See also: </a:t>
            </a:r>
            <a:r>
              <a:rPr lang="en-US" dirty="0">
                <a:hlinkClick r:id="rId2"/>
              </a:rPr>
              <a:t>https://docs.microsoft.com/en-us/nuget/install-nuget-client-tools#cli-tools</a:t>
            </a:r>
            <a:endParaRPr lang="en-US" dirty="0"/>
          </a:p>
          <a:p>
            <a:r>
              <a:rPr lang="en-US" dirty="0"/>
              <a:t>Enforce the minimum </a:t>
            </a:r>
            <a:r>
              <a:rPr lang="en-US" dirty="0" err="1"/>
              <a:t>nuget</a:t>
            </a:r>
            <a:r>
              <a:rPr lang="en-US" dirty="0"/>
              <a:t> toolkit can be set in the </a:t>
            </a:r>
            <a:r>
              <a:rPr lang="en-US" dirty="0" err="1"/>
              <a:t>nuspec</a:t>
            </a:r>
            <a:r>
              <a:rPr lang="en-US" dirty="0"/>
              <a:t>. Consult the </a:t>
            </a:r>
            <a:r>
              <a:rPr lang="en-US" dirty="0" err="1"/>
              <a:t>nuspec</a:t>
            </a:r>
            <a:r>
              <a:rPr lang="en-US" dirty="0"/>
              <a:t> doc at: </a:t>
            </a:r>
            <a:r>
              <a:rPr lang="en-US" dirty="0">
                <a:hlinkClick r:id="rId3"/>
              </a:rPr>
              <a:t>https://docs.microsoft.com/en-us/nuget/reference/nuspec#general-form-and-schema</a:t>
            </a:r>
            <a:endParaRPr lang="en-US" dirty="0"/>
          </a:p>
          <a:p>
            <a:r>
              <a:rPr lang="en-US" dirty="0"/>
              <a:t>Always pay attention on how you will version your </a:t>
            </a:r>
            <a:r>
              <a:rPr lang="en-US" dirty="0" err="1"/>
              <a:t>nuget</a:t>
            </a:r>
            <a:endParaRPr lang="en-US" dirty="0"/>
          </a:p>
        </p:txBody>
      </p:sp>
    </p:spTree>
    <p:extLst>
      <p:ext uri="{BB962C8B-B14F-4D97-AF65-F5344CB8AC3E}">
        <p14:creationId xmlns:p14="http://schemas.microsoft.com/office/powerpoint/2010/main" val="391136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EB25-B217-4DB7-A53B-B72B57FE39E2}"/>
              </a:ext>
            </a:extLst>
          </p:cNvPr>
          <p:cNvSpPr>
            <a:spLocks noGrp="1"/>
          </p:cNvSpPr>
          <p:nvPr>
            <p:ph type="title"/>
          </p:nvPr>
        </p:nvSpPr>
        <p:spPr/>
        <p:txBody>
          <a:bodyPr>
            <a:normAutofit/>
          </a:bodyPr>
          <a:lstStyle/>
          <a:p>
            <a:r>
              <a:rPr lang="en-US" sz="3200" dirty="0"/>
              <a:t>Quick guide on versioning your project/libraries and package as well (from </a:t>
            </a:r>
            <a:r>
              <a:rPr lang="en-US" sz="3200" dirty="0" err="1"/>
              <a:t>Immo’s</a:t>
            </a:r>
            <a:r>
              <a:rPr lang="en-US" sz="3200" dirty="0"/>
              <a:t> </a:t>
            </a:r>
            <a:r>
              <a:rPr lang="en-US" sz="3200" dirty="0" err="1"/>
              <a:t>dotnetconf</a:t>
            </a:r>
            <a:r>
              <a:rPr lang="en-US" sz="3200" dirty="0"/>
              <a:t> 2018 video)</a:t>
            </a:r>
          </a:p>
        </p:txBody>
      </p:sp>
      <p:sp>
        <p:nvSpPr>
          <p:cNvPr id="3" name="Content Placeholder 2">
            <a:extLst>
              <a:ext uri="{FF2B5EF4-FFF2-40B4-BE49-F238E27FC236}">
                <a16:creationId xmlns:a16="http://schemas.microsoft.com/office/drawing/2014/main" id="{74049AAC-1D2A-41E0-8C97-68807539242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6D84B17-8985-4A70-86B2-8975837909FC}"/>
              </a:ext>
            </a:extLst>
          </p:cNvPr>
          <p:cNvPicPr>
            <a:picLocks noChangeAspect="1"/>
          </p:cNvPicPr>
          <p:nvPr/>
        </p:nvPicPr>
        <p:blipFill>
          <a:blip r:embed="rId2"/>
          <a:stretch>
            <a:fillRect/>
          </a:stretch>
        </p:blipFill>
        <p:spPr>
          <a:xfrm>
            <a:off x="1563495" y="2142785"/>
            <a:ext cx="9860341" cy="4553634"/>
          </a:xfrm>
          <a:prstGeom prst="rect">
            <a:avLst/>
          </a:prstGeom>
        </p:spPr>
      </p:pic>
    </p:spTree>
    <p:extLst>
      <p:ext uri="{BB962C8B-B14F-4D97-AF65-F5344CB8AC3E}">
        <p14:creationId xmlns:p14="http://schemas.microsoft.com/office/powerpoint/2010/main" val="83993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0C62-A6EE-4964-8122-4E6A1572BE6F}"/>
              </a:ext>
            </a:extLst>
          </p:cNvPr>
          <p:cNvSpPr>
            <a:spLocks noGrp="1"/>
          </p:cNvSpPr>
          <p:nvPr>
            <p:ph type="title"/>
          </p:nvPr>
        </p:nvSpPr>
        <p:spPr/>
        <p:txBody>
          <a:bodyPr>
            <a:normAutofit/>
          </a:bodyPr>
          <a:lstStyle/>
          <a:p>
            <a:r>
              <a:rPr lang="en-US" sz="3600" dirty="0"/>
              <a:t>Further notes and reference for .NET Core SDK and runtime version specific</a:t>
            </a:r>
          </a:p>
        </p:txBody>
      </p:sp>
      <p:sp>
        <p:nvSpPr>
          <p:cNvPr id="3" name="Content Placeholder 2">
            <a:extLst>
              <a:ext uri="{FF2B5EF4-FFF2-40B4-BE49-F238E27FC236}">
                <a16:creationId xmlns:a16="http://schemas.microsoft.com/office/drawing/2014/main" id="{26914C85-9A65-4E42-B45F-9372C77135E8}"/>
              </a:ext>
            </a:extLst>
          </p:cNvPr>
          <p:cNvSpPr>
            <a:spLocks noGrp="1"/>
          </p:cNvSpPr>
          <p:nvPr>
            <p:ph idx="1"/>
          </p:nvPr>
        </p:nvSpPr>
        <p:spPr/>
        <p:txBody>
          <a:bodyPr>
            <a:normAutofit lnSpcReduction="10000"/>
          </a:bodyPr>
          <a:lstStyle/>
          <a:p>
            <a:r>
              <a:rPr lang="en-US" sz="2000" dirty="0"/>
              <a:t>If you want to focus on runtime specific environment, use specific runtime version by adding this XML element inside your </a:t>
            </a:r>
            <a:r>
              <a:rPr lang="en-US" sz="2000" dirty="0" err="1"/>
              <a:t>csproj</a:t>
            </a:r>
            <a:r>
              <a:rPr lang="en-US" sz="2000" dirty="0"/>
              <a:t>: &lt;</a:t>
            </a:r>
            <a:r>
              <a:rPr lang="en-US" sz="2000" dirty="0" err="1"/>
              <a:t>RuntimeFrameworkVersion</a:t>
            </a:r>
            <a:r>
              <a:rPr lang="en-US" sz="2000" dirty="0"/>
              <a:t>&gt;. For example: </a:t>
            </a:r>
            <a:r>
              <a:rPr lang="en-US" sz="2000" dirty="0">
                <a:latin typeface="Consolas" panose="020B0609020204030204" pitchFamily="49" charset="0"/>
              </a:rPr>
              <a:t>&lt;</a:t>
            </a:r>
            <a:r>
              <a:rPr lang="en-US" sz="2000" dirty="0" err="1">
                <a:latin typeface="Consolas" panose="020B0609020204030204" pitchFamily="49" charset="0"/>
              </a:rPr>
              <a:t>RuntimeFrameworkVersion</a:t>
            </a:r>
            <a:r>
              <a:rPr lang="en-US" sz="2000" dirty="0">
                <a:latin typeface="Consolas" panose="020B0609020204030204" pitchFamily="49" charset="0"/>
              </a:rPr>
              <a:t>&gt;2.1.1&lt;/</a:t>
            </a:r>
            <a:r>
              <a:rPr lang="en-US" sz="2000" dirty="0" err="1">
                <a:latin typeface="Consolas" panose="020B0609020204030204" pitchFamily="49" charset="0"/>
              </a:rPr>
              <a:t>RuntimeFrameworkVersion</a:t>
            </a:r>
            <a:r>
              <a:rPr lang="en-US" sz="2000" dirty="0">
                <a:latin typeface="Consolas" panose="020B0609020204030204" pitchFamily="49" charset="0"/>
              </a:rPr>
              <a:t>&gt;</a:t>
            </a:r>
          </a:p>
          <a:p>
            <a:r>
              <a:rPr lang="en-US" sz="2000" dirty="0"/>
              <a:t>Do not mix the wrong SDK version in </a:t>
            </a:r>
            <a:r>
              <a:rPr lang="en-US" sz="2000" dirty="0" err="1"/>
              <a:t>global.json</a:t>
            </a:r>
            <a:r>
              <a:rPr lang="en-US" sz="2000" dirty="0"/>
              <a:t> with the runtime if you want to have both. For example: if the SDK use 2.2.103, then the runtime should only use the .NET Core runtime of version that is related or equal with the SDK release or previous but with the same 2.2.x version, such as 2.2.1 or 2.2.2 is still valid or compatible.</a:t>
            </a:r>
          </a:p>
          <a:p>
            <a:r>
              <a:rPr lang="en-US" sz="2000" dirty="0"/>
              <a:t>Refer to this official docs for use cases scenario: </a:t>
            </a:r>
            <a:r>
              <a:rPr lang="en-US" sz="2000" dirty="0">
                <a:hlinkClick r:id="rId2"/>
              </a:rPr>
              <a:t>https://docs.microsoft.com/en-us/dotnet/core/versions/selection</a:t>
            </a:r>
            <a:endParaRPr lang="en-US" sz="2000" dirty="0"/>
          </a:p>
          <a:p>
            <a:endParaRPr lang="en-US" sz="2000" dirty="0"/>
          </a:p>
        </p:txBody>
      </p:sp>
    </p:spTree>
    <p:extLst>
      <p:ext uri="{BB962C8B-B14F-4D97-AF65-F5344CB8AC3E}">
        <p14:creationId xmlns:p14="http://schemas.microsoft.com/office/powerpoint/2010/main" val="2418761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6B49-D9CC-42ED-B8DD-32F281C6CE27}"/>
              </a:ext>
            </a:extLst>
          </p:cNvPr>
          <p:cNvSpPr>
            <a:spLocks noGrp="1"/>
          </p:cNvSpPr>
          <p:nvPr>
            <p:ph type="title"/>
          </p:nvPr>
        </p:nvSpPr>
        <p:spPr/>
        <p:txBody>
          <a:bodyPr/>
          <a:lstStyle/>
          <a:p>
            <a:r>
              <a:rPr lang="en-US" dirty="0"/>
              <a:t>Demo on build locally</a:t>
            </a:r>
          </a:p>
        </p:txBody>
      </p:sp>
    </p:spTree>
    <p:extLst>
      <p:ext uri="{BB962C8B-B14F-4D97-AF65-F5344CB8AC3E}">
        <p14:creationId xmlns:p14="http://schemas.microsoft.com/office/powerpoint/2010/main" val="2343858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82CC-E163-440B-A145-D738F90BE938}"/>
              </a:ext>
            </a:extLst>
          </p:cNvPr>
          <p:cNvSpPr>
            <a:spLocks noGrp="1"/>
          </p:cNvSpPr>
          <p:nvPr>
            <p:ph type="title"/>
          </p:nvPr>
        </p:nvSpPr>
        <p:spPr/>
        <p:txBody>
          <a:bodyPr/>
          <a:lstStyle/>
          <a:p>
            <a:r>
              <a:rPr lang="en-US" dirty="0"/>
              <a:t>Prepare and implement CI/CD on Azure DevOps</a:t>
            </a:r>
          </a:p>
        </p:txBody>
      </p:sp>
      <p:sp>
        <p:nvSpPr>
          <p:cNvPr id="3" name="Text Placeholder 2">
            <a:extLst>
              <a:ext uri="{FF2B5EF4-FFF2-40B4-BE49-F238E27FC236}">
                <a16:creationId xmlns:a16="http://schemas.microsoft.com/office/drawing/2014/main" id="{C15867EC-1FEE-4FFF-B8FE-1BB4F6F0D9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18272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5F88-85DE-4846-A089-FE5224987710}"/>
              </a:ext>
            </a:extLst>
          </p:cNvPr>
          <p:cNvSpPr>
            <a:spLocks noGrp="1"/>
          </p:cNvSpPr>
          <p:nvPr>
            <p:ph type="title"/>
          </p:nvPr>
        </p:nvSpPr>
        <p:spPr/>
        <p:txBody>
          <a:bodyPr>
            <a:normAutofit/>
          </a:bodyPr>
          <a:lstStyle/>
          <a:p>
            <a:r>
              <a:rPr lang="en-US" sz="3200" dirty="0"/>
              <a:t>Guidelines on implementing .NET Core 2.x CI on Azure DevOps</a:t>
            </a:r>
          </a:p>
        </p:txBody>
      </p:sp>
      <p:sp>
        <p:nvSpPr>
          <p:cNvPr id="3" name="Content Placeholder 2">
            <a:extLst>
              <a:ext uri="{FF2B5EF4-FFF2-40B4-BE49-F238E27FC236}">
                <a16:creationId xmlns:a16="http://schemas.microsoft.com/office/drawing/2014/main" id="{E840614A-640B-4ECD-A14A-2D06F68B478C}"/>
              </a:ext>
            </a:extLst>
          </p:cNvPr>
          <p:cNvSpPr>
            <a:spLocks noGrp="1"/>
          </p:cNvSpPr>
          <p:nvPr>
            <p:ph idx="1"/>
          </p:nvPr>
        </p:nvSpPr>
        <p:spPr/>
        <p:txBody>
          <a:bodyPr>
            <a:normAutofit fontScale="92500" lnSpcReduction="10000"/>
          </a:bodyPr>
          <a:lstStyle/>
          <a:p>
            <a:r>
              <a:rPr lang="en-US" dirty="0"/>
              <a:t>Use YAML whenever possible. Pros: greater control on what’s going on. Cons: learning curve of migrating from build designer habit.</a:t>
            </a:r>
          </a:p>
          <a:p>
            <a:r>
              <a:rPr lang="en-US" dirty="0"/>
              <a:t>Use Visual Studio related agent. On Azure DevOps Pipeline, there are three agent that focus on having Visual Studio installation: VS2015, VS2017 on Windows 2016, and VS2019 on Windows 2019 (currently in </a:t>
            </a:r>
            <a:r>
              <a:rPr lang="en-US" i="1" dirty="0"/>
              <a:t>Preview</a:t>
            </a:r>
            <a:r>
              <a:rPr lang="en-US" dirty="0"/>
              <a:t>). We must focus on VS2017 and later instead, for .NET Core 2.x.</a:t>
            </a:r>
          </a:p>
          <a:p>
            <a:r>
              <a:rPr lang="en-US" dirty="0"/>
              <a:t>Create CI first (with unit test support whenever possible) before creating CD, and ensure that the CI environment meets your development environment and configurations</a:t>
            </a:r>
          </a:p>
        </p:txBody>
      </p:sp>
    </p:spTree>
    <p:extLst>
      <p:ext uri="{BB962C8B-B14F-4D97-AF65-F5344CB8AC3E}">
        <p14:creationId xmlns:p14="http://schemas.microsoft.com/office/powerpoint/2010/main" val="927352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4155-4396-4787-B5E4-DB55C8CDAEF7}"/>
              </a:ext>
            </a:extLst>
          </p:cNvPr>
          <p:cNvSpPr>
            <a:spLocks noGrp="1"/>
          </p:cNvSpPr>
          <p:nvPr>
            <p:ph type="title"/>
          </p:nvPr>
        </p:nvSpPr>
        <p:spPr/>
        <p:txBody>
          <a:bodyPr/>
          <a:lstStyle/>
          <a:p>
            <a:r>
              <a:rPr lang="en-US" dirty="0"/>
              <a:t>Notes on Azure DevOps YAML</a:t>
            </a:r>
          </a:p>
        </p:txBody>
      </p:sp>
      <p:sp>
        <p:nvSpPr>
          <p:cNvPr id="3" name="Content Placeholder 2">
            <a:extLst>
              <a:ext uri="{FF2B5EF4-FFF2-40B4-BE49-F238E27FC236}">
                <a16:creationId xmlns:a16="http://schemas.microsoft.com/office/drawing/2014/main" id="{4F17C6FE-2CA0-4368-9680-1D64492AEEDF}"/>
              </a:ext>
            </a:extLst>
          </p:cNvPr>
          <p:cNvSpPr>
            <a:spLocks noGrp="1"/>
          </p:cNvSpPr>
          <p:nvPr>
            <p:ph idx="1"/>
          </p:nvPr>
        </p:nvSpPr>
        <p:spPr/>
        <p:txBody>
          <a:bodyPr>
            <a:normAutofit lnSpcReduction="10000"/>
          </a:bodyPr>
          <a:lstStyle/>
          <a:p>
            <a:r>
              <a:rPr lang="en-US" dirty="0"/>
              <a:t>Main focus is to be used in Azure Pipelines build (as CI)</a:t>
            </a:r>
          </a:p>
          <a:p>
            <a:r>
              <a:rPr lang="en-US" dirty="0"/>
              <a:t>Support multiple jobs in one YAML file, and each job can use different agent. It is strongly recommended to have multiple job if we are going to have support for different OS/platform, such as VS 2017 on Windows and Linux to ensure and check that we won’t break the build before doing deployment.</a:t>
            </a:r>
          </a:p>
          <a:p>
            <a:r>
              <a:rPr lang="en-US" dirty="0"/>
              <a:t>Having multiple jobs in one YAML can be used to effectively use the default free build hours if we need to do other things especially if we want to have environment checks before doing the actual build.</a:t>
            </a:r>
          </a:p>
        </p:txBody>
      </p:sp>
    </p:spTree>
    <p:extLst>
      <p:ext uri="{BB962C8B-B14F-4D97-AF65-F5344CB8AC3E}">
        <p14:creationId xmlns:p14="http://schemas.microsoft.com/office/powerpoint/2010/main" val="4153715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7EAB-63A7-47AE-9D68-D30F3BBCE83D}"/>
              </a:ext>
            </a:extLst>
          </p:cNvPr>
          <p:cNvSpPr>
            <a:spLocks noGrp="1"/>
          </p:cNvSpPr>
          <p:nvPr>
            <p:ph type="title"/>
          </p:nvPr>
        </p:nvSpPr>
        <p:spPr/>
        <p:txBody>
          <a:bodyPr/>
          <a:lstStyle/>
          <a:p>
            <a:r>
              <a:rPr lang="en-US" dirty="0"/>
              <a:t>DOs and DON’Ts of Azure DevOps Pipelines</a:t>
            </a:r>
          </a:p>
        </p:txBody>
      </p:sp>
      <p:sp>
        <p:nvSpPr>
          <p:cNvPr id="3" name="Text Placeholder 2">
            <a:extLst>
              <a:ext uri="{FF2B5EF4-FFF2-40B4-BE49-F238E27FC236}">
                <a16:creationId xmlns:a16="http://schemas.microsoft.com/office/drawing/2014/main" id="{33F84BF9-AA63-4569-A740-62607F0FCF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8745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D2C7-D773-4B53-B025-64A53D01DF85}"/>
              </a:ext>
            </a:extLst>
          </p:cNvPr>
          <p:cNvSpPr>
            <a:spLocks noGrp="1"/>
          </p:cNvSpPr>
          <p:nvPr>
            <p:ph type="title"/>
          </p:nvPr>
        </p:nvSpPr>
        <p:spPr/>
        <p:txBody>
          <a:bodyPr/>
          <a:lstStyle/>
          <a:p>
            <a:r>
              <a:rPr lang="en-US" dirty="0"/>
              <a:t>About me (Eriawan Kusumawardhono)</a:t>
            </a:r>
          </a:p>
        </p:txBody>
      </p:sp>
      <p:sp>
        <p:nvSpPr>
          <p:cNvPr id="3" name="Content Placeholder 2">
            <a:extLst>
              <a:ext uri="{FF2B5EF4-FFF2-40B4-BE49-F238E27FC236}">
                <a16:creationId xmlns:a16="http://schemas.microsoft.com/office/drawing/2014/main" id="{8CC523C9-AC0D-4BB2-9FCC-D2A804DAB8BB}"/>
              </a:ext>
            </a:extLst>
          </p:cNvPr>
          <p:cNvSpPr>
            <a:spLocks noGrp="1"/>
          </p:cNvSpPr>
          <p:nvPr>
            <p:ph sz="half" idx="1"/>
          </p:nvPr>
        </p:nvSpPr>
        <p:spPr/>
        <p:txBody>
          <a:bodyPr>
            <a:normAutofit lnSpcReduction="10000"/>
          </a:bodyPr>
          <a:lstStyle/>
          <a:p>
            <a:r>
              <a:rPr lang="en-US" dirty="0"/>
              <a:t>Based on Jakarta, Indonesia</a:t>
            </a:r>
          </a:p>
          <a:p>
            <a:r>
              <a:rPr lang="en-US" dirty="0"/>
              <a:t>Living with my wife, roaming around Jakarta and occasionally Singapore</a:t>
            </a:r>
          </a:p>
          <a:p>
            <a:r>
              <a:rPr lang="en-US" dirty="0"/>
              <a:t>Developer mentor and developer community servant 😊</a:t>
            </a:r>
          </a:p>
          <a:p>
            <a:r>
              <a:rPr lang="en-US" dirty="0"/>
              <a:t>Microsoft MVP since 2012. Initially Visual F# MVP (2012-2014), then Visual Studio MVP (2015), and now Developer Technologies (2016-now)</a:t>
            </a:r>
          </a:p>
          <a:p>
            <a:r>
              <a:rPr lang="en-US" dirty="0"/>
              <a:t>Currently works for Allegro Development</a:t>
            </a:r>
          </a:p>
        </p:txBody>
      </p:sp>
      <p:pic>
        <p:nvPicPr>
          <p:cNvPr id="6" name="Content Placeholder 5">
            <a:extLst>
              <a:ext uri="{FF2B5EF4-FFF2-40B4-BE49-F238E27FC236}">
                <a16:creationId xmlns:a16="http://schemas.microsoft.com/office/drawing/2014/main" id="{913F68EC-2BDB-4B1A-AB59-0C13C48F3D1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2604" y="2667000"/>
            <a:ext cx="4164992" cy="3124200"/>
          </a:xfrm>
        </p:spPr>
      </p:pic>
    </p:spTree>
    <p:extLst>
      <p:ext uri="{BB962C8B-B14F-4D97-AF65-F5344CB8AC3E}">
        <p14:creationId xmlns:p14="http://schemas.microsoft.com/office/powerpoint/2010/main" val="261514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45FD-B9DD-48DF-B97A-E9447CA4B119}"/>
              </a:ext>
            </a:extLst>
          </p:cNvPr>
          <p:cNvSpPr>
            <a:spLocks noGrp="1"/>
          </p:cNvSpPr>
          <p:nvPr>
            <p:ph type="title"/>
          </p:nvPr>
        </p:nvSpPr>
        <p:spPr/>
        <p:txBody>
          <a:bodyPr/>
          <a:lstStyle/>
          <a:p>
            <a:r>
              <a:rPr lang="en-US" dirty="0"/>
              <a:t>DO these in Azure DevOps Pipelines</a:t>
            </a:r>
          </a:p>
        </p:txBody>
      </p:sp>
      <p:sp>
        <p:nvSpPr>
          <p:cNvPr id="3" name="Content Placeholder 2">
            <a:extLst>
              <a:ext uri="{FF2B5EF4-FFF2-40B4-BE49-F238E27FC236}">
                <a16:creationId xmlns:a16="http://schemas.microsoft.com/office/drawing/2014/main" id="{8956CE6D-6930-4C77-A403-DB73004B2C28}"/>
              </a:ext>
            </a:extLst>
          </p:cNvPr>
          <p:cNvSpPr>
            <a:spLocks noGrp="1"/>
          </p:cNvSpPr>
          <p:nvPr>
            <p:ph idx="1"/>
          </p:nvPr>
        </p:nvSpPr>
        <p:spPr/>
        <p:txBody>
          <a:bodyPr>
            <a:normAutofit fontScale="92500" lnSpcReduction="20000"/>
          </a:bodyPr>
          <a:lstStyle/>
          <a:p>
            <a:r>
              <a:rPr lang="en-US" dirty="0"/>
              <a:t>Always check for the agent installed SDK specification and its runtime</a:t>
            </a:r>
          </a:p>
          <a:p>
            <a:r>
              <a:rPr lang="en-US" dirty="0"/>
              <a:t>Watch for any changes in the state of installed SDK, especially .NET Core SDK.</a:t>
            </a:r>
          </a:p>
          <a:p>
            <a:r>
              <a:rPr lang="en-US" dirty="0"/>
              <a:t>For more detail, check the actual version of the installed SDK by looking at the repo of Azure Pipeline agent image on GitHub: </a:t>
            </a:r>
            <a:r>
              <a:rPr lang="en-US" dirty="0">
                <a:hlinkClick r:id="rId2"/>
              </a:rPr>
              <a:t>https://github.com/Microsoft/azure-pipelines-image-generation</a:t>
            </a:r>
            <a:endParaRPr lang="en-US" dirty="0"/>
          </a:p>
          <a:p>
            <a:r>
              <a:rPr lang="en-US" dirty="0"/>
              <a:t>Always check for installed VS 2017 version on the agent, at least on the installed </a:t>
            </a:r>
            <a:r>
              <a:rPr lang="en-US" dirty="0" err="1"/>
              <a:t>MSBuild</a:t>
            </a:r>
            <a:endParaRPr lang="en-US" dirty="0"/>
          </a:p>
          <a:p>
            <a:r>
              <a:rPr lang="en-US" dirty="0"/>
              <a:t>Watch for agent deprecations</a:t>
            </a:r>
          </a:p>
          <a:p>
            <a:endParaRPr lang="en-US" dirty="0"/>
          </a:p>
        </p:txBody>
      </p:sp>
    </p:spTree>
    <p:extLst>
      <p:ext uri="{BB962C8B-B14F-4D97-AF65-F5344CB8AC3E}">
        <p14:creationId xmlns:p14="http://schemas.microsoft.com/office/powerpoint/2010/main" val="730783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8A52-E672-415C-AEE3-D76F5F3B7C39}"/>
              </a:ext>
            </a:extLst>
          </p:cNvPr>
          <p:cNvSpPr>
            <a:spLocks noGrp="1"/>
          </p:cNvSpPr>
          <p:nvPr>
            <p:ph type="title"/>
          </p:nvPr>
        </p:nvSpPr>
        <p:spPr/>
        <p:txBody>
          <a:bodyPr/>
          <a:lstStyle/>
          <a:p>
            <a:r>
              <a:rPr lang="en-US" dirty="0"/>
              <a:t>Optional DOs for Azure DevOps</a:t>
            </a:r>
          </a:p>
        </p:txBody>
      </p:sp>
      <p:sp>
        <p:nvSpPr>
          <p:cNvPr id="3" name="Content Placeholder 2">
            <a:extLst>
              <a:ext uri="{FF2B5EF4-FFF2-40B4-BE49-F238E27FC236}">
                <a16:creationId xmlns:a16="http://schemas.microsoft.com/office/drawing/2014/main" id="{352784B2-996C-43C1-84BA-771D02D647F5}"/>
              </a:ext>
            </a:extLst>
          </p:cNvPr>
          <p:cNvSpPr>
            <a:spLocks noGrp="1"/>
          </p:cNvSpPr>
          <p:nvPr>
            <p:ph idx="1"/>
          </p:nvPr>
        </p:nvSpPr>
        <p:spPr/>
        <p:txBody>
          <a:bodyPr/>
          <a:lstStyle/>
          <a:p>
            <a:r>
              <a:rPr lang="en-US" dirty="0"/>
              <a:t>If you use Azure Repo and Git, opt in to use GVFS (Git Virtual File System) to leverage optimized git flows for repo with many files (more than 1M files) and many branches (more than 1K branches) that has total cloned size of more than 1GB. See </a:t>
            </a:r>
          </a:p>
        </p:txBody>
      </p:sp>
    </p:spTree>
    <p:extLst>
      <p:ext uri="{BB962C8B-B14F-4D97-AF65-F5344CB8AC3E}">
        <p14:creationId xmlns:p14="http://schemas.microsoft.com/office/powerpoint/2010/main" val="2178054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7285-A25A-410A-9A6F-B83C3483765F}"/>
              </a:ext>
            </a:extLst>
          </p:cNvPr>
          <p:cNvSpPr>
            <a:spLocks noGrp="1"/>
          </p:cNvSpPr>
          <p:nvPr>
            <p:ph type="title"/>
          </p:nvPr>
        </p:nvSpPr>
        <p:spPr/>
        <p:txBody>
          <a:bodyPr/>
          <a:lstStyle/>
          <a:p>
            <a:r>
              <a:rPr lang="en-US" dirty="0"/>
              <a:t>DON’T do for Azure Pipelines</a:t>
            </a:r>
          </a:p>
        </p:txBody>
      </p:sp>
      <p:sp>
        <p:nvSpPr>
          <p:cNvPr id="3" name="Content Placeholder 2">
            <a:extLst>
              <a:ext uri="{FF2B5EF4-FFF2-40B4-BE49-F238E27FC236}">
                <a16:creationId xmlns:a16="http://schemas.microsoft.com/office/drawing/2014/main" id="{AE14D48A-7234-4BF5-8AC3-ED327551D33B}"/>
              </a:ext>
            </a:extLst>
          </p:cNvPr>
          <p:cNvSpPr>
            <a:spLocks noGrp="1"/>
          </p:cNvSpPr>
          <p:nvPr>
            <p:ph idx="1"/>
          </p:nvPr>
        </p:nvSpPr>
        <p:spPr/>
        <p:txBody>
          <a:bodyPr>
            <a:normAutofit fontScale="92500" lnSpcReduction="20000"/>
          </a:bodyPr>
          <a:lstStyle/>
          <a:p>
            <a:r>
              <a:rPr lang="en-US" dirty="0"/>
              <a:t>DO NOT depends heavily on .NET Core that is not supported anymore.</a:t>
            </a:r>
          </a:p>
          <a:p>
            <a:r>
              <a:rPr lang="en-US" dirty="0"/>
              <a:t>DO NOT use MSBUILD task to build solution without restoring </a:t>
            </a:r>
            <a:r>
              <a:rPr lang="en-US" dirty="0" err="1"/>
              <a:t>nuget</a:t>
            </a:r>
            <a:r>
              <a:rPr lang="en-US" dirty="0"/>
              <a:t> first. When you have to use MSBUILD task on Pipeline builds, use separate </a:t>
            </a:r>
            <a:r>
              <a:rPr lang="en-US" dirty="0" err="1"/>
              <a:t>nuget</a:t>
            </a:r>
            <a:r>
              <a:rPr lang="en-US" dirty="0"/>
              <a:t> task to restore the package first. But for “pure” .NET Core projects in a solution, it is better to use dotnet build to build your solution.</a:t>
            </a:r>
          </a:p>
          <a:p>
            <a:r>
              <a:rPr lang="en-US" dirty="0"/>
              <a:t>DO NOT assume that you can always build successfully to have nice cross platform on both Windows and Linux when you have dependency on third party libraries. Always examine the dependencies of the third party libraries first.</a:t>
            </a:r>
          </a:p>
          <a:p>
            <a:r>
              <a:rPr lang="en-US" dirty="0"/>
              <a:t>DO NOT depends heavily for cached image containers</a:t>
            </a:r>
          </a:p>
        </p:txBody>
      </p:sp>
    </p:spTree>
    <p:extLst>
      <p:ext uri="{BB962C8B-B14F-4D97-AF65-F5344CB8AC3E}">
        <p14:creationId xmlns:p14="http://schemas.microsoft.com/office/powerpoint/2010/main" val="634072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3910-A950-4167-B38E-BCEC1EE1914F}"/>
              </a:ext>
            </a:extLst>
          </p:cNvPr>
          <p:cNvSpPr>
            <a:spLocks noGrp="1"/>
          </p:cNvSpPr>
          <p:nvPr>
            <p:ph type="title"/>
          </p:nvPr>
        </p:nvSpPr>
        <p:spPr/>
        <p:txBody>
          <a:bodyPr/>
          <a:lstStyle/>
          <a:p>
            <a:r>
              <a:rPr lang="en-US" dirty="0"/>
              <a:t>Q &amp; A</a:t>
            </a:r>
          </a:p>
        </p:txBody>
      </p:sp>
      <p:sp>
        <p:nvSpPr>
          <p:cNvPr id="3" name="Text Placeholder 2">
            <a:extLst>
              <a:ext uri="{FF2B5EF4-FFF2-40B4-BE49-F238E27FC236}">
                <a16:creationId xmlns:a16="http://schemas.microsoft.com/office/drawing/2014/main" id="{173CCB7C-51DA-4047-B41D-C66E2E5BAE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342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B9AB-7316-4FF3-936A-AEC17F664ADD}"/>
              </a:ext>
            </a:extLst>
          </p:cNvPr>
          <p:cNvSpPr>
            <a:spLocks noGrp="1"/>
          </p:cNvSpPr>
          <p:nvPr>
            <p:ph type="title"/>
          </p:nvPr>
        </p:nvSpPr>
        <p:spPr/>
        <p:txBody>
          <a:bodyPr/>
          <a:lstStyle/>
          <a:p>
            <a:r>
              <a:rPr lang="en-US" dirty="0"/>
              <a:t>Where to reach me</a:t>
            </a:r>
          </a:p>
        </p:txBody>
      </p:sp>
      <p:sp>
        <p:nvSpPr>
          <p:cNvPr id="3" name="Content Placeholder 2">
            <a:extLst>
              <a:ext uri="{FF2B5EF4-FFF2-40B4-BE49-F238E27FC236}">
                <a16:creationId xmlns:a16="http://schemas.microsoft.com/office/drawing/2014/main" id="{BBFD8DA4-4909-48B5-AD83-9F43F13CAF7D}"/>
              </a:ext>
            </a:extLst>
          </p:cNvPr>
          <p:cNvSpPr>
            <a:spLocks noGrp="1"/>
          </p:cNvSpPr>
          <p:nvPr>
            <p:ph idx="1"/>
          </p:nvPr>
        </p:nvSpPr>
        <p:spPr/>
        <p:txBody>
          <a:bodyPr/>
          <a:lstStyle/>
          <a:p>
            <a:r>
              <a:rPr lang="en-US" dirty="0"/>
              <a:t>Email: </a:t>
            </a:r>
            <a:r>
              <a:rPr lang="en-US" dirty="0">
                <a:hlinkClick r:id="rId2"/>
              </a:rPr>
              <a:t>eriawan@live.com</a:t>
            </a:r>
            <a:endParaRPr lang="en-US" dirty="0"/>
          </a:p>
          <a:p>
            <a:r>
              <a:rPr lang="en-US" dirty="0"/>
              <a:t>Twitter: @</a:t>
            </a:r>
            <a:r>
              <a:rPr lang="en-US" dirty="0" err="1"/>
              <a:t>erikuma</a:t>
            </a:r>
            <a:endParaRPr lang="en-US" dirty="0"/>
          </a:p>
          <a:p>
            <a:r>
              <a:rPr lang="en-US" dirty="0"/>
              <a:t>Blog: </a:t>
            </a:r>
            <a:r>
              <a:rPr lang="en-US" dirty="0">
                <a:hlinkClick r:id="rId3"/>
              </a:rPr>
              <a:t>https://fsharpmonologue.blogspot.com</a:t>
            </a:r>
            <a:endParaRPr lang="en-US" dirty="0"/>
          </a:p>
          <a:p>
            <a:r>
              <a:rPr lang="en-US" dirty="0"/>
              <a:t>Slack: azure-devops-id.slack.com</a:t>
            </a:r>
          </a:p>
          <a:p>
            <a:r>
              <a:rPr lang="en-US" dirty="0"/>
              <a:t>LinkedIn: </a:t>
            </a:r>
            <a:r>
              <a:rPr lang="en-US" dirty="0">
                <a:hlinkClick r:id="rId4"/>
              </a:rPr>
              <a:t>https://www.linkedin.com/in/eriawan-kusumawardhono/</a:t>
            </a:r>
            <a:endParaRPr lang="en-US" dirty="0"/>
          </a:p>
        </p:txBody>
      </p:sp>
    </p:spTree>
    <p:extLst>
      <p:ext uri="{BB962C8B-B14F-4D97-AF65-F5344CB8AC3E}">
        <p14:creationId xmlns:p14="http://schemas.microsoft.com/office/powerpoint/2010/main" val="27611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BAEA-7715-4BA8-BA27-6FF4E25B20DB}"/>
              </a:ext>
            </a:extLst>
          </p:cNvPr>
          <p:cNvSpPr>
            <a:spLocks noGrp="1"/>
          </p:cNvSpPr>
          <p:nvPr>
            <p:ph type="title"/>
          </p:nvPr>
        </p:nvSpPr>
        <p:spPr/>
        <p:txBody>
          <a:bodyPr/>
          <a:lstStyle/>
          <a:p>
            <a:r>
              <a:rPr lang="en-US" dirty="0"/>
              <a:t>Main topic</a:t>
            </a:r>
          </a:p>
        </p:txBody>
      </p:sp>
      <p:sp>
        <p:nvSpPr>
          <p:cNvPr id="3" name="Content Placeholder 2">
            <a:extLst>
              <a:ext uri="{FF2B5EF4-FFF2-40B4-BE49-F238E27FC236}">
                <a16:creationId xmlns:a16="http://schemas.microsoft.com/office/drawing/2014/main" id="{C650A627-B4D0-42DF-8D37-9FAB6E2E42E9}"/>
              </a:ext>
            </a:extLst>
          </p:cNvPr>
          <p:cNvSpPr>
            <a:spLocks noGrp="1"/>
          </p:cNvSpPr>
          <p:nvPr>
            <p:ph idx="1"/>
          </p:nvPr>
        </p:nvSpPr>
        <p:spPr/>
        <p:txBody>
          <a:bodyPr/>
          <a:lstStyle/>
          <a:p>
            <a:pPr marL="457200" indent="-457200">
              <a:buFont typeface="+mj-lt"/>
              <a:buAutoNum type="arabicPeriod"/>
            </a:pPr>
            <a:r>
              <a:rPr lang="en-US" dirty="0"/>
              <a:t>Build and test locally, with or without Visual Studio</a:t>
            </a:r>
          </a:p>
          <a:p>
            <a:pPr marL="457200" indent="-457200">
              <a:buFont typeface="+mj-lt"/>
              <a:buAutoNum type="arabicPeriod"/>
            </a:pPr>
            <a:r>
              <a:rPr lang="en-US" dirty="0"/>
              <a:t>Prepare and implement CI/CD build on Azure DevOps</a:t>
            </a:r>
          </a:p>
          <a:p>
            <a:pPr marL="457200" indent="-457200">
              <a:buFont typeface="+mj-lt"/>
              <a:buAutoNum type="arabicPeriod"/>
            </a:pPr>
            <a:r>
              <a:rPr lang="en-US" dirty="0"/>
              <a:t>DOs and DONTs on having CI (particularly on Azure DevOps)</a:t>
            </a:r>
          </a:p>
        </p:txBody>
      </p:sp>
    </p:spTree>
    <p:extLst>
      <p:ext uri="{BB962C8B-B14F-4D97-AF65-F5344CB8AC3E}">
        <p14:creationId xmlns:p14="http://schemas.microsoft.com/office/powerpoint/2010/main" val="304886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ECE0-8A5A-4A64-9AB1-237816E3795E}"/>
              </a:ext>
            </a:extLst>
          </p:cNvPr>
          <p:cNvSpPr>
            <a:spLocks noGrp="1"/>
          </p:cNvSpPr>
          <p:nvPr>
            <p:ph type="title"/>
          </p:nvPr>
        </p:nvSpPr>
        <p:spPr/>
        <p:txBody>
          <a:bodyPr/>
          <a:lstStyle/>
          <a:p>
            <a:r>
              <a:rPr lang="en-US" dirty="0"/>
              <a:t>Build and test locally</a:t>
            </a:r>
          </a:p>
        </p:txBody>
      </p:sp>
      <p:sp>
        <p:nvSpPr>
          <p:cNvPr id="3" name="Text Placeholder 2">
            <a:extLst>
              <a:ext uri="{FF2B5EF4-FFF2-40B4-BE49-F238E27FC236}">
                <a16:creationId xmlns:a16="http://schemas.microsoft.com/office/drawing/2014/main" id="{64F2467B-4055-4AD0-8563-ED2605DA7B4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7961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23DB-8573-44F5-AFF3-D2B4C2ED34C5}"/>
              </a:ext>
            </a:extLst>
          </p:cNvPr>
          <p:cNvSpPr>
            <a:spLocks noGrp="1"/>
          </p:cNvSpPr>
          <p:nvPr>
            <p:ph type="title"/>
          </p:nvPr>
        </p:nvSpPr>
        <p:spPr/>
        <p:txBody>
          <a:bodyPr/>
          <a:lstStyle/>
          <a:p>
            <a:r>
              <a:rPr lang="en-US" dirty="0"/>
              <a:t>About .NET Core 2.1</a:t>
            </a:r>
          </a:p>
        </p:txBody>
      </p:sp>
      <p:sp>
        <p:nvSpPr>
          <p:cNvPr id="3" name="Content Placeholder 2">
            <a:extLst>
              <a:ext uri="{FF2B5EF4-FFF2-40B4-BE49-F238E27FC236}">
                <a16:creationId xmlns:a16="http://schemas.microsoft.com/office/drawing/2014/main" id="{D0D1DB28-403C-40C3-988A-A89BC690B2D7}"/>
              </a:ext>
            </a:extLst>
          </p:cNvPr>
          <p:cNvSpPr>
            <a:spLocks noGrp="1"/>
          </p:cNvSpPr>
          <p:nvPr>
            <p:ph idx="1"/>
          </p:nvPr>
        </p:nvSpPr>
        <p:spPr/>
        <p:txBody>
          <a:bodyPr>
            <a:normAutofit fontScale="92500" lnSpcReduction="20000"/>
          </a:bodyPr>
          <a:lstStyle/>
          <a:p>
            <a:r>
              <a:rPr lang="en-US" dirty="0"/>
              <a:t>It is in LTS (Long term servicing release model), so it will be maintained in long time after its declaration (about 3 years). According to Microsoft, .NET Core 2.1 is declared LTS on August 21, 2018. Therefore support will still be available until August 2021. See also  </a:t>
            </a:r>
            <a:r>
              <a:rPr lang="en-US" dirty="0">
                <a:hlinkClick r:id="rId2"/>
              </a:rPr>
              <a:t>https://github.com/dotnet/core/blob/master/microsoft-support.md</a:t>
            </a:r>
            <a:endParaRPr lang="en-US" dirty="0"/>
          </a:p>
          <a:p>
            <a:r>
              <a:rPr lang="en-US" dirty="0"/>
              <a:t>Still based on .NET Standard 2.0 (since .NET Core 2.0)</a:t>
            </a:r>
          </a:p>
          <a:p>
            <a:r>
              <a:rPr lang="en-US" dirty="0"/>
              <a:t>The tooling perspective is different from .NET Core 2.0 and previous versions</a:t>
            </a:r>
          </a:p>
          <a:p>
            <a:r>
              <a:rPr lang="en-US" dirty="0"/>
              <a:t>Pay attention to actual SDK version first, instead of runtime version because of the tooling versioning “train” released with the SDK version</a:t>
            </a:r>
          </a:p>
          <a:p>
            <a:endParaRPr lang="en-US" dirty="0"/>
          </a:p>
        </p:txBody>
      </p:sp>
    </p:spTree>
    <p:extLst>
      <p:ext uri="{BB962C8B-B14F-4D97-AF65-F5344CB8AC3E}">
        <p14:creationId xmlns:p14="http://schemas.microsoft.com/office/powerpoint/2010/main" val="167219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6AF7-0D45-4D6F-B13A-7E670CFA9EAF}"/>
              </a:ext>
            </a:extLst>
          </p:cNvPr>
          <p:cNvSpPr>
            <a:spLocks noGrp="1"/>
          </p:cNvSpPr>
          <p:nvPr>
            <p:ph type="title"/>
          </p:nvPr>
        </p:nvSpPr>
        <p:spPr/>
        <p:txBody>
          <a:bodyPr/>
          <a:lstStyle/>
          <a:p>
            <a:r>
              <a:rPr lang="en-US" dirty="0" err="1"/>
              <a:t>Toolings</a:t>
            </a:r>
            <a:r>
              <a:rPr lang="en-US" dirty="0"/>
              <a:t> perspective </a:t>
            </a:r>
          </a:p>
        </p:txBody>
      </p:sp>
      <p:sp>
        <p:nvSpPr>
          <p:cNvPr id="3" name="Content Placeholder 2">
            <a:extLst>
              <a:ext uri="{FF2B5EF4-FFF2-40B4-BE49-F238E27FC236}">
                <a16:creationId xmlns:a16="http://schemas.microsoft.com/office/drawing/2014/main" id="{FF6B2163-AAB9-4F28-B144-452AFA7B54FE}"/>
              </a:ext>
            </a:extLst>
          </p:cNvPr>
          <p:cNvSpPr>
            <a:spLocks noGrp="1"/>
          </p:cNvSpPr>
          <p:nvPr>
            <p:ph idx="1"/>
          </p:nvPr>
        </p:nvSpPr>
        <p:spPr/>
        <p:txBody>
          <a:bodyPr>
            <a:normAutofit fontScale="85000" lnSpcReduction="10000"/>
          </a:bodyPr>
          <a:lstStyle/>
          <a:p>
            <a:r>
              <a:rPr lang="en-US" dirty="0"/>
              <a:t>There is a hard link between </a:t>
            </a:r>
            <a:r>
              <a:rPr lang="en-US" dirty="0" err="1"/>
              <a:t>MSBuild</a:t>
            </a:r>
            <a:r>
              <a:rPr lang="en-US" dirty="0"/>
              <a:t> version (hence Visual Studio update version), .NET Core SDK version, language compiler version and the </a:t>
            </a:r>
            <a:r>
              <a:rPr lang="en-US" dirty="0" err="1"/>
              <a:t>nuget</a:t>
            </a:r>
            <a:r>
              <a:rPr lang="en-US" dirty="0"/>
              <a:t> client version used. This is a tooling version link that is available since .NET Core 2.0</a:t>
            </a:r>
          </a:p>
          <a:p>
            <a:r>
              <a:rPr lang="en-US" dirty="0"/>
              <a:t>Current documentation on MS Docs only mention VS version, .NET Core SDK, and starting language compiler version</a:t>
            </a:r>
          </a:p>
          <a:p>
            <a:r>
              <a:rPr lang="en-US" dirty="0"/>
              <a:t>Do not use binding redirect, because binding redirect is valid only for .NET Framework project and assembly resolution. </a:t>
            </a:r>
          </a:p>
          <a:p>
            <a:r>
              <a:rPr lang="en-US" dirty="0"/>
              <a:t>By default, .NET Core 2.0 or later will use latest version available as assembly resolution when compiled. This is different from .NET Framework 4.0 or later, that use stricter model.</a:t>
            </a:r>
          </a:p>
          <a:p>
            <a:endParaRPr lang="en-US" dirty="0"/>
          </a:p>
        </p:txBody>
      </p:sp>
    </p:spTree>
    <p:extLst>
      <p:ext uri="{BB962C8B-B14F-4D97-AF65-F5344CB8AC3E}">
        <p14:creationId xmlns:p14="http://schemas.microsoft.com/office/powerpoint/2010/main" val="8465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57FF-E1BC-4546-9FDB-3AC9F359F25B}"/>
              </a:ext>
            </a:extLst>
          </p:cNvPr>
          <p:cNvSpPr>
            <a:spLocks noGrp="1"/>
          </p:cNvSpPr>
          <p:nvPr>
            <p:ph type="title"/>
          </p:nvPr>
        </p:nvSpPr>
        <p:spPr/>
        <p:txBody>
          <a:bodyPr/>
          <a:lstStyle/>
          <a:p>
            <a:r>
              <a:rPr lang="en-US" dirty="0"/>
              <a:t>Tooling version train example</a:t>
            </a:r>
          </a:p>
        </p:txBody>
      </p:sp>
      <p:sp>
        <p:nvSpPr>
          <p:cNvPr id="3" name="Content Placeholder 2">
            <a:extLst>
              <a:ext uri="{FF2B5EF4-FFF2-40B4-BE49-F238E27FC236}">
                <a16:creationId xmlns:a16="http://schemas.microsoft.com/office/drawing/2014/main" id="{58E4C3AF-F523-4B29-A996-2E5346D3142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3ADDA22-8155-4A16-B2E0-85B74A7AA704}"/>
              </a:ext>
            </a:extLst>
          </p:cNvPr>
          <p:cNvPicPr>
            <a:picLocks noChangeAspect="1"/>
          </p:cNvPicPr>
          <p:nvPr/>
        </p:nvPicPr>
        <p:blipFill>
          <a:blip r:embed="rId2"/>
          <a:stretch>
            <a:fillRect/>
          </a:stretch>
        </p:blipFill>
        <p:spPr>
          <a:xfrm>
            <a:off x="2818294" y="1859529"/>
            <a:ext cx="7133780" cy="4790192"/>
          </a:xfrm>
          <a:prstGeom prst="rect">
            <a:avLst/>
          </a:prstGeom>
        </p:spPr>
      </p:pic>
    </p:spTree>
    <p:extLst>
      <p:ext uri="{BB962C8B-B14F-4D97-AF65-F5344CB8AC3E}">
        <p14:creationId xmlns:p14="http://schemas.microsoft.com/office/powerpoint/2010/main" val="333227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67C2-3AB9-4159-A9FB-E069A5B85A39}"/>
              </a:ext>
            </a:extLst>
          </p:cNvPr>
          <p:cNvSpPr>
            <a:spLocks noGrp="1"/>
          </p:cNvSpPr>
          <p:nvPr>
            <p:ph type="title"/>
          </p:nvPr>
        </p:nvSpPr>
        <p:spPr/>
        <p:txBody>
          <a:bodyPr/>
          <a:lstStyle/>
          <a:p>
            <a:r>
              <a:rPr lang="en-US" dirty="0"/>
              <a:t>The implicit tooling requirement of </a:t>
            </a:r>
            <a:r>
              <a:rPr lang="en-US" dirty="0" err="1"/>
              <a:t>nuget</a:t>
            </a:r>
            <a:endParaRPr lang="en-US" dirty="0"/>
          </a:p>
        </p:txBody>
      </p:sp>
      <p:sp>
        <p:nvSpPr>
          <p:cNvPr id="3" name="Content Placeholder 2">
            <a:extLst>
              <a:ext uri="{FF2B5EF4-FFF2-40B4-BE49-F238E27FC236}">
                <a16:creationId xmlns:a16="http://schemas.microsoft.com/office/drawing/2014/main" id="{635157A1-A06A-492E-AC1D-4F2CA44B64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0F9FE10-7206-4788-95E8-86EDA118D373}"/>
              </a:ext>
            </a:extLst>
          </p:cNvPr>
          <p:cNvPicPr>
            <a:picLocks noChangeAspect="1"/>
          </p:cNvPicPr>
          <p:nvPr/>
        </p:nvPicPr>
        <p:blipFill>
          <a:blip r:embed="rId2"/>
          <a:stretch>
            <a:fillRect/>
          </a:stretch>
        </p:blipFill>
        <p:spPr>
          <a:xfrm>
            <a:off x="2136937" y="2666999"/>
            <a:ext cx="8713457" cy="2870181"/>
          </a:xfrm>
          <a:prstGeom prst="rect">
            <a:avLst/>
          </a:prstGeom>
        </p:spPr>
      </p:pic>
    </p:spTree>
    <p:extLst>
      <p:ext uri="{BB962C8B-B14F-4D97-AF65-F5344CB8AC3E}">
        <p14:creationId xmlns:p14="http://schemas.microsoft.com/office/powerpoint/2010/main" val="2175539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836</TotalTime>
  <Words>1550</Words>
  <Application>Microsoft Office PowerPoint</Application>
  <PresentationFormat>Widescreen</PresentationFormat>
  <Paragraphs>77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Consolas</vt:lpstr>
      <vt:lpstr>Corbel</vt:lpstr>
      <vt:lpstr>Parallax</vt:lpstr>
      <vt:lpstr>Best practices of .NET Core 2.1 CI/CD using Azure DevOps</vt:lpstr>
      <vt:lpstr>About me (Eriawan Kusumawardhono)</vt:lpstr>
      <vt:lpstr>Where to reach me</vt:lpstr>
      <vt:lpstr>Main topic</vt:lpstr>
      <vt:lpstr>Build and test locally</vt:lpstr>
      <vt:lpstr>About .NET Core 2.1</vt:lpstr>
      <vt:lpstr>Toolings perspective </vt:lpstr>
      <vt:lpstr>Tooling version train example</vt:lpstr>
      <vt:lpstr>The implicit tooling requirement of nuget</vt:lpstr>
      <vt:lpstr>Importance of ensuring successful build locally</vt:lpstr>
      <vt:lpstr>Ensuring successful local build</vt:lpstr>
      <vt:lpstr>Additional guideline for nuget package developer</vt:lpstr>
      <vt:lpstr>Quick guide on versioning your project/libraries and package as well (from Immo’s dotnetconf 2018 video)</vt:lpstr>
      <vt:lpstr>Further notes and reference for .NET Core SDK and runtime version specific</vt:lpstr>
      <vt:lpstr>Demo on build locally</vt:lpstr>
      <vt:lpstr>Prepare and implement CI/CD on Azure DevOps</vt:lpstr>
      <vt:lpstr>Guidelines on implementing .NET Core 2.x CI on Azure DevOps</vt:lpstr>
      <vt:lpstr>Notes on Azure DevOps YAML</vt:lpstr>
      <vt:lpstr>DOs and DON’Ts of Azure DevOps Pipelines</vt:lpstr>
      <vt:lpstr>DO these in Azure DevOps Pipelines</vt:lpstr>
      <vt:lpstr>Optional DOs for Azure DevOps</vt:lpstr>
      <vt:lpstr>DON’T do for Azure Pipelines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of .NET Core 2.1 CI/CD using Azure DevOps</dc:title>
  <dc:creator>Eriawan Kusumawardhono</dc:creator>
  <cp:lastModifiedBy>Eriawan Kusumawardhono</cp:lastModifiedBy>
  <cp:revision>38</cp:revision>
  <dcterms:created xsi:type="dcterms:W3CDTF">2019-03-17T12:18:12Z</dcterms:created>
  <dcterms:modified xsi:type="dcterms:W3CDTF">2019-03-21T20:31:34Z</dcterms:modified>
</cp:coreProperties>
</file>